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3"/>
  </p:notesMasterIdLst>
  <p:sldIdLst>
    <p:sldId id="256" r:id="rId2"/>
  </p:sldIdLst>
  <p:sldSz cx="25201563" cy="35999738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1pPr>
    <a:lvl2pPr marL="457129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2pPr>
    <a:lvl3pPr marL="914259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3pPr>
    <a:lvl4pPr marL="1371388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4pPr>
    <a:lvl5pPr marL="1828517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5pPr>
    <a:lvl6pPr marL="2285646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6pPr>
    <a:lvl7pPr marL="2742775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7pPr>
    <a:lvl8pPr marL="3199905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8pPr>
    <a:lvl9pPr marL="3657034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9">
          <p15:clr>
            <a:srgbClr val="A4A3A4"/>
          </p15:clr>
        </p15:guide>
        <p15:guide id="2" orient="horz" pos="22086">
          <p15:clr>
            <a:srgbClr val="A4A3A4"/>
          </p15:clr>
        </p15:guide>
        <p15:guide id="3" orient="horz" pos="1556">
          <p15:clr>
            <a:srgbClr val="A4A3A4"/>
          </p15:clr>
        </p15:guide>
        <p15:guide id="4" pos="154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64"/>
    <a:srgbClr val="FFFFFF"/>
    <a:srgbClr val="000000"/>
    <a:srgbClr val="A7C4FF"/>
    <a:srgbClr val="0046D2"/>
    <a:srgbClr val="C0C0C0"/>
    <a:srgbClr val="FF0000"/>
    <a:srgbClr val="698ED9"/>
    <a:srgbClr val="00306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80" autoAdjust="0"/>
    <p:restoredTop sz="95932" autoAdjust="0"/>
  </p:normalViewPr>
  <p:slideViewPr>
    <p:cSldViewPr snapToGrid="0">
      <p:cViewPr>
        <p:scale>
          <a:sx n="30" d="100"/>
          <a:sy n="30" d="100"/>
        </p:scale>
        <p:origin x="1386" y="30"/>
      </p:cViewPr>
      <p:guideLst>
        <p:guide orient="horz" pos="5289"/>
        <p:guide orient="horz" pos="22086"/>
        <p:guide orient="horz" pos="1556"/>
        <p:guide pos="154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692150"/>
            <a:ext cx="24241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7EDDF8-D6D9-463B-9936-2A07CC8CE54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01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2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2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3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51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646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75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05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34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32624E-CB7C-4D3E-9A9F-1A6CE9425EAE}" type="slidenum">
              <a:rPr lang="ar-SA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6300" y="692150"/>
            <a:ext cx="2424113" cy="346551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6587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470091" y="7199948"/>
            <a:ext cx="21639742" cy="9599930"/>
          </a:xfrm>
          <a:ln>
            <a:noFill/>
          </a:ln>
        </p:spPr>
        <p:txBody>
          <a:bodyPr vert="horz" tIns="0" rIns="6994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14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470092" y="16947572"/>
            <a:ext cx="21648143" cy="9199933"/>
          </a:xfrm>
        </p:spPr>
        <p:txBody>
          <a:bodyPr lIns="0" rIns="69941"/>
          <a:lstStyle>
            <a:lvl1pPr marL="0" marR="174853" indent="0" algn="r">
              <a:buNone/>
              <a:defRPr>
                <a:solidFill>
                  <a:schemeClr val="tx1"/>
                </a:solidFill>
              </a:defRPr>
            </a:lvl1pPr>
            <a:lvl2pPr marL="1748533" indent="0" algn="ctr">
              <a:buNone/>
            </a:lvl2pPr>
            <a:lvl3pPr marL="3497066" indent="0" algn="ctr">
              <a:buNone/>
            </a:lvl3pPr>
            <a:lvl4pPr marL="5245598" indent="0" algn="ctr">
              <a:buNone/>
            </a:lvl4pPr>
            <a:lvl5pPr marL="6994131" indent="0" algn="ctr">
              <a:buNone/>
            </a:lvl5pPr>
            <a:lvl6pPr marL="8742664" indent="0" algn="ctr">
              <a:buNone/>
            </a:lvl6pPr>
            <a:lvl7pPr marL="10491197" indent="0" algn="ctr">
              <a:buNone/>
            </a:lvl7pPr>
            <a:lvl8pPr marL="12239730" indent="0" algn="ctr">
              <a:buNone/>
            </a:lvl8pPr>
            <a:lvl9pPr marL="13988263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1133" y="4799973"/>
            <a:ext cx="5670351" cy="273581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079" y="4799973"/>
            <a:ext cx="16591029" cy="273581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691" y="6911950"/>
            <a:ext cx="21421329" cy="715194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14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1691" y="14197608"/>
            <a:ext cx="21421329" cy="7924939"/>
          </a:xfrm>
        </p:spPr>
        <p:txBody>
          <a:bodyPr lIns="174853" rIns="174853" anchor="t"/>
          <a:lstStyle>
            <a:lvl1pPr marL="0" indent="0">
              <a:buNone/>
              <a:defRPr sz="8400">
                <a:solidFill>
                  <a:schemeClr val="tx1"/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077" y="10079113"/>
            <a:ext cx="11130691" cy="23279831"/>
          </a:xfrm>
        </p:spPr>
        <p:txBody>
          <a:bodyPr/>
          <a:lstStyle>
            <a:lvl1pPr>
              <a:defRPr sz="99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10795" y="10079113"/>
            <a:ext cx="11130691" cy="23279831"/>
          </a:xfrm>
        </p:spPr>
        <p:txBody>
          <a:bodyPr/>
          <a:lstStyle>
            <a:lvl1pPr>
              <a:defRPr sz="99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</p:spPr>
        <p:txBody>
          <a:bodyPr tIns="174853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9" y="9738764"/>
            <a:ext cx="11135067" cy="3461140"/>
          </a:xfrm>
        </p:spPr>
        <p:txBody>
          <a:bodyPr lIns="174853" tIns="0" rIns="174853" bIns="0" anchor="ctr">
            <a:noAutofit/>
          </a:bodyPr>
          <a:lstStyle>
            <a:lvl1pPr marL="0" indent="0">
              <a:buNone/>
              <a:defRPr sz="9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2802046" y="9762435"/>
            <a:ext cx="11139442" cy="3437472"/>
          </a:xfrm>
        </p:spPr>
        <p:txBody>
          <a:bodyPr lIns="174853" tIns="0" rIns="174853" bIns="0" anchor="ctr"/>
          <a:lstStyle>
            <a:lvl1pPr marL="0" indent="0">
              <a:buNone/>
              <a:defRPr sz="9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260079" y="13199904"/>
            <a:ext cx="11135067" cy="20187360"/>
          </a:xfrm>
        </p:spPr>
        <p:txBody>
          <a:bodyPr tIns="0"/>
          <a:lstStyle>
            <a:lvl1pPr>
              <a:defRPr sz="84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046" y="13199904"/>
            <a:ext cx="11139442" cy="20187360"/>
          </a:xfrm>
        </p:spPr>
        <p:txBody>
          <a:bodyPr tIns="0"/>
          <a:lstStyle>
            <a:lvl1pPr>
              <a:defRPr sz="84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7" y="3695974"/>
            <a:ext cx="22891420" cy="5999956"/>
          </a:xfrm>
        </p:spPr>
        <p:txBody>
          <a:bodyPr vert="horz" tIns="17485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9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118" y="2699990"/>
            <a:ext cx="7560469" cy="6099956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9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890118" y="8799936"/>
            <a:ext cx="7560469" cy="23999825"/>
          </a:xfrm>
        </p:spPr>
        <p:txBody>
          <a:bodyPr lIns="69941" rIns="69941"/>
          <a:lstStyle>
            <a:lvl1pPr marL="0" indent="0" algn="l">
              <a:buNone/>
              <a:defRPr sz="5400"/>
            </a:lvl1pPr>
            <a:lvl2pPr indent="0" algn="l">
              <a:buNone/>
              <a:defRPr sz="4600"/>
            </a:lvl2pPr>
            <a:lvl3pPr indent="0" algn="l">
              <a:buNone/>
              <a:defRPr sz="3800"/>
            </a:lvl3pPr>
            <a:lvl4pPr indent="0" algn="l">
              <a:buNone/>
              <a:defRPr sz="3400"/>
            </a:lvl4pPr>
            <a:lvl5pPr indent="0" algn="l">
              <a:buNone/>
              <a:defRPr sz="34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853112" y="8799936"/>
            <a:ext cx="14088374" cy="23999825"/>
          </a:xfrm>
        </p:spPr>
        <p:txBody>
          <a:bodyPr tIns="0"/>
          <a:lstStyle>
            <a:lvl1pPr>
              <a:defRPr sz="10700"/>
            </a:lvl1pPr>
            <a:lvl2pPr>
              <a:defRPr sz="9900"/>
            </a:lvl2pPr>
            <a:lvl3pPr>
              <a:defRPr sz="9200"/>
            </a:lvl3pPr>
            <a:lvl4pPr>
              <a:defRPr sz="77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8725057" y="5816634"/>
            <a:ext cx="14490899" cy="21599843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07" tIns="174853" rIns="349707" bIns="17485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22060006" y="28135066"/>
            <a:ext cx="428426" cy="81599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07" tIns="174853" rIns="349707" bIns="17485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105" y="6178414"/>
            <a:ext cx="6098779" cy="8307661"/>
          </a:xfrm>
        </p:spPr>
        <p:txBody>
          <a:bodyPr vert="horz" lIns="174853" tIns="174853" rIns="174853" bIns="174853" anchor="b"/>
          <a:lstStyle>
            <a:lvl1pPr algn="l">
              <a:buNone/>
              <a:defRPr sz="77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0104" y="14849157"/>
            <a:ext cx="6090378" cy="11439917"/>
          </a:xfrm>
        </p:spPr>
        <p:txBody>
          <a:bodyPr lIns="244794" rIns="174853" bIns="174853" anchor="t"/>
          <a:lstStyle>
            <a:lvl1pPr marL="0" indent="0" algn="l">
              <a:spcBef>
                <a:spcPts val="956"/>
              </a:spcBef>
              <a:buFontTx/>
              <a:buNone/>
              <a:defRPr sz="50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261381" y="33366427"/>
            <a:ext cx="1680104" cy="1916653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9607112" y="6296631"/>
            <a:ext cx="12726789" cy="2063985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23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26252" y="30533111"/>
            <a:ext cx="25254067" cy="5466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2075749" y="32649765"/>
            <a:ext cx="13125814" cy="33499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26252" y="-37501"/>
            <a:ext cx="25254067" cy="5466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2075749" y="-37498"/>
            <a:ext cx="13125814" cy="33499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  <a:prstGeom prst="rect">
            <a:avLst/>
          </a:prstGeom>
        </p:spPr>
        <p:txBody>
          <a:bodyPr vert="horz" lIns="0" tIns="174853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260079" y="10159926"/>
            <a:ext cx="22681407" cy="23039832"/>
          </a:xfrm>
          <a:prstGeom prst="rect">
            <a:avLst/>
          </a:prstGeom>
        </p:spPr>
        <p:txBody>
          <a:bodyPr vert="horz" lIns="349707" tIns="174853" rIns="349707" bIns="174853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260079" y="33366427"/>
            <a:ext cx="5880365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7350456" y="33366427"/>
            <a:ext cx="9240573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21841355" y="33366427"/>
            <a:ext cx="2100131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52413" y="1062503"/>
            <a:ext cx="25302292" cy="340797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19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049120" indent="-10491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47946" indent="-944207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92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066" indent="-944207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4546185" indent="-8043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5595305" indent="-8043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6644425" indent="-8043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7343838" indent="-69941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6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8392958" indent="-699413" algn="l" rtl="0" eaLnBrk="1" latinLnBrk="0" hangingPunct="1">
        <a:spcBef>
          <a:spcPct val="20000"/>
        </a:spcBef>
        <a:buClr>
          <a:schemeClr val="tx2"/>
        </a:buClr>
        <a:buChar char="•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9442077" indent="-69941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5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5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0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55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4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26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1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397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882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454192" y="3836661"/>
            <a:ext cx="24285239" cy="31253439"/>
            <a:chOff x="-15689" y="4069377"/>
            <a:chExt cx="24285239" cy="32209280"/>
          </a:xfrm>
          <a:solidFill>
            <a:srgbClr val="FFFFFF">
              <a:alpha val="50196"/>
            </a:srgbClr>
          </a:solidFill>
        </p:grpSpPr>
        <p:grpSp>
          <p:nvGrpSpPr>
            <p:cNvPr id="26" name="Group 25"/>
            <p:cNvGrpSpPr/>
            <p:nvPr/>
          </p:nvGrpSpPr>
          <p:grpSpPr>
            <a:xfrm>
              <a:off x="-15689" y="9815334"/>
              <a:ext cx="24285239" cy="26463323"/>
              <a:chOff x="9024" y="7973365"/>
              <a:chExt cx="24285239" cy="28773113"/>
            </a:xfrm>
            <a:grpFill/>
          </p:grpSpPr>
          <p:sp>
            <p:nvSpPr>
              <p:cNvPr id="2051" name="AutoShape 50"/>
              <p:cNvSpPr>
                <a:spLocks noChangeArrowheads="1"/>
              </p:cNvSpPr>
              <p:nvPr/>
            </p:nvSpPr>
            <p:spPr bwMode="auto">
              <a:xfrm>
                <a:off x="9024" y="8008337"/>
                <a:ext cx="11887200" cy="28738141"/>
              </a:xfrm>
              <a:prstGeom prst="roundRect">
                <a:avLst>
                  <a:gd name="adj" fmla="val 7000"/>
                </a:avLst>
              </a:prstGeom>
              <a:solidFill>
                <a:schemeClr val="tx1">
                  <a:lumMod val="95000"/>
                </a:schemeClr>
              </a:solidFill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055" name="AutoShape 4"/>
              <p:cNvSpPr>
                <a:spLocks noChangeArrowheads="1"/>
              </p:cNvSpPr>
              <p:nvPr/>
            </p:nvSpPr>
            <p:spPr bwMode="auto">
              <a:xfrm>
                <a:off x="12407063" y="7973365"/>
                <a:ext cx="11887200" cy="28730421"/>
              </a:xfrm>
              <a:prstGeom prst="roundRect">
                <a:avLst>
                  <a:gd name="adj" fmla="val 7000"/>
                </a:avLst>
              </a:prstGeom>
              <a:solidFill>
                <a:schemeClr val="tx1">
                  <a:lumMod val="95000"/>
                </a:schemeClr>
              </a:solidFill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Rounded Rectangle 12"/>
            <p:cNvSpPr/>
            <p:nvPr/>
          </p:nvSpPr>
          <p:spPr bwMode="auto">
            <a:xfrm>
              <a:off x="1323579" y="4069377"/>
              <a:ext cx="21831023" cy="5349632"/>
            </a:xfrm>
            <a:prstGeom prst="roundRect">
              <a:avLst/>
            </a:prstGeom>
            <a:solidFill>
              <a:schemeClr val="tx1">
                <a:lumMod val="95000"/>
              </a:schemeClr>
            </a:solidFill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6722" rtl="1"/>
              <a:endParaRPr lang="en-US" sz="3100" dirty="0"/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 (</a:t>
              </a:r>
              <a:r>
                <a:rPr lang="fa-IR" sz="6000" dirty="0">
                  <a:cs typeface="B Titr" pitchFamily="2" charset="-78"/>
                </a:rPr>
                <a:t>عنوان مقاله حداکثر در </a:t>
              </a:r>
              <a:r>
                <a:rPr lang="fa-IR" sz="6000" dirty="0" smtClean="0">
                  <a:cs typeface="B Titr" pitchFamily="2" charset="-78"/>
                </a:rPr>
                <a:t>15 کلمه </a:t>
              </a:r>
              <a:r>
                <a:rPr lang="fa-IR" sz="6000" dirty="0">
                  <a:cs typeface="B Titr" pitchFamily="2" charset="-78"/>
                </a:rPr>
                <a:t>با قلم </a:t>
              </a:r>
              <a:r>
                <a:rPr lang="en-US" sz="5800" dirty="0">
                  <a:cs typeface="B Titr" pitchFamily="2" charset="-78"/>
                </a:rPr>
                <a:t>B </a:t>
              </a:r>
              <a:r>
                <a:rPr lang="en-US" sz="5800" dirty="0" err="1">
                  <a:cs typeface="B Titr" pitchFamily="2" charset="-78"/>
                </a:rPr>
                <a:t>Titr</a:t>
              </a:r>
              <a:r>
                <a:rPr lang="en-US" sz="5800" dirty="0">
                  <a:cs typeface="B Titr" pitchFamily="2" charset="-78"/>
                </a:rPr>
                <a:t> 46pt</a:t>
              </a:r>
              <a:r>
                <a:rPr lang="en-US" sz="6000" dirty="0">
                  <a:cs typeface="B Titr" pitchFamily="2" charset="-78"/>
                </a:rPr>
                <a:t>.</a:t>
              </a:r>
              <a:r>
                <a:rPr lang="fa-IR" sz="3100" dirty="0">
                  <a:cs typeface="B Nazanin" pitchFamily="2" charset="-78"/>
                </a:rPr>
                <a:t>)</a:t>
              </a:r>
              <a:endParaRPr lang="en-US" sz="3100" dirty="0">
                <a:cs typeface="B Nazanin" pitchFamily="2" charset="-78"/>
              </a:endParaRPr>
            </a:p>
            <a:p>
              <a:pPr defTabSz="3496722" rtl="1"/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----- يک سطر فاصله </a:t>
              </a:r>
              <a:r>
                <a:rPr lang="fa-IR" sz="4200" dirty="0">
                  <a:solidFill>
                    <a:schemeClr val="bg2"/>
                  </a:solidFill>
                  <a:cs typeface="B Nazanin" pitchFamily="2" charset="-78"/>
                </a:rPr>
                <a:t>(</a:t>
              </a:r>
              <a:r>
                <a:rPr lang="en-US" sz="3100" dirty="0">
                  <a:solidFill>
                    <a:schemeClr val="bg2"/>
                  </a:solidFill>
                  <a:cs typeface="B Nazanin" pitchFamily="2" charset="-78"/>
                </a:rPr>
                <a:t> 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B </a:t>
              </a:r>
              <a:r>
                <a:rPr lang="en-US" sz="3400" dirty="0" err="1">
                  <a:solidFill>
                    <a:schemeClr val="bg2"/>
                  </a:solidFill>
                  <a:cs typeface="B Nazanin" pitchFamily="2" charset="-78"/>
                </a:rPr>
                <a:t>Nazanin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 28pt.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) -----</a:t>
              </a: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نام و نام خانوادگي </a:t>
              </a:r>
              <a:r>
                <a:rPr lang="fa-IR" sz="3700" dirty="0">
                  <a:cs typeface="B Nazanin" pitchFamily="2" charset="-78"/>
                </a:rPr>
                <a:t>نويسنده اول </a:t>
              </a:r>
              <a:r>
                <a:rPr lang="fa-IR" sz="3700" baseline="30000" dirty="0">
                  <a:cs typeface="B Nazanin" pitchFamily="2" charset="-78"/>
                </a:rPr>
                <a:t>*</a:t>
              </a:r>
              <a:r>
                <a:rPr lang="fa-IR" sz="3700" dirty="0">
                  <a:cs typeface="B Nazanin" pitchFamily="2" charset="-78"/>
                </a:rPr>
                <a:t>، نويسنده دوم، ... در يك يا دو سطر. 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از ذكر عناويني نظير مهندس و يا دكتر و ... در ابتداي اسامي خودداري شود</a:t>
              </a:r>
            </a:p>
            <a:p>
              <a:pPr defTabSz="3496722" rtl="1"/>
              <a:r>
                <a:rPr lang="en-US" sz="3700" dirty="0">
                  <a:solidFill>
                    <a:schemeClr val="bg2"/>
                  </a:solidFill>
                  <a:cs typeface="B Nazanin" pitchFamily="2" charset="-78"/>
                </a:rPr>
                <a:t> 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نام و نام خانوادگي نويسندگان به صورت کامل ذکر شود. (همراه با پسوند) (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B </a:t>
              </a:r>
              <a:r>
                <a:rPr lang="en-US" sz="3400" dirty="0" err="1">
                  <a:solidFill>
                    <a:schemeClr val="bg2"/>
                  </a:solidFill>
                  <a:cs typeface="B Nazanin" pitchFamily="2" charset="-78"/>
                </a:rPr>
                <a:t>Nazanin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 28pt.</a:t>
              </a:r>
              <a:r>
                <a:rPr lang="fa-IR" sz="3400" dirty="0">
                  <a:solidFill>
                    <a:schemeClr val="bg2"/>
                  </a:solidFill>
                  <a:cs typeface="B Nazanin" pitchFamily="2" charset="-78"/>
                </a:rPr>
                <a:t> 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پررنگ) </a:t>
              </a: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.</a:t>
              </a:r>
              <a:endParaRPr lang="en-US" sz="3100" dirty="0">
                <a:cs typeface="B Nazanin" pitchFamily="2" charset="-78"/>
              </a:endParaRP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*- نويسنده مسئول: درجه علمي و رشته تخصصي (يا سمت كاري) نويسنده اول (</a:t>
              </a:r>
              <a:r>
                <a:rPr lang="en-US" sz="2900" dirty="0">
                  <a:cs typeface="B Nazanin" pitchFamily="2" charset="-78"/>
                </a:rPr>
                <a:t>B </a:t>
              </a:r>
              <a:r>
                <a:rPr lang="en-US" sz="2900" dirty="0" err="1">
                  <a:cs typeface="B Nazanin" pitchFamily="2" charset="-78"/>
                </a:rPr>
                <a:t>Nazanin</a:t>
              </a:r>
              <a:r>
                <a:rPr lang="en-US" sz="2900" dirty="0">
                  <a:cs typeface="B Nazanin" pitchFamily="2" charset="-78"/>
                </a:rPr>
                <a:t> 24pt</a:t>
              </a:r>
              <a:r>
                <a:rPr lang="en-US" sz="2600" dirty="0">
                  <a:cs typeface="B Nazanin" pitchFamily="2" charset="-78"/>
                </a:rPr>
                <a:t>.</a:t>
              </a:r>
              <a:r>
                <a:rPr lang="en-US" sz="3100" dirty="0">
                  <a:cs typeface="B Nazanin" pitchFamily="2" charset="-78"/>
                </a:rPr>
                <a:t>، </a:t>
              </a:r>
              <a:r>
                <a:rPr lang="fa-IR" sz="3100" dirty="0">
                  <a:cs typeface="B Nazanin" pitchFamily="2" charset="-78"/>
                </a:rPr>
                <a:t>وسط چين)</a:t>
              </a: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2- درجه علمي و رشته تخصصي (يا سمت كاري) نويسنده دوم (</a:t>
              </a:r>
              <a:r>
                <a:rPr lang="en-US" sz="2900" dirty="0">
                  <a:cs typeface="B Nazanin" pitchFamily="2" charset="-78"/>
                </a:rPr>
                <a:t>B </a:t>
              </a:r>
              <a:r>
                <a:rPr lang="en-US" sz="2900" dirty="0" err="1">
                  <a:cs typeface="B Nazanin" pitchFamily="2" charset="-78"/>
                </a:rPr>
                <a:t>Nazanin</a:t>
              </a:r>
              <a:r>
                <a:rPr lang="en-US" sz="2900" dirty="0">
                  <a:cs typeface="B Nazanin" pitchFamily="2" charset="-78"/>
                </a:rPr>
                <a:t> pt. 24</a:t>
              </a:r>
              <a:r>
                <a:rPr lang="en-US" sz="3100" dirty="0">
                  <a:cs typeface="B Nazanin" pitchFamily="2" charset="-78"/>
                </a:rPr>
                <a:t>، </a:t>
              </a:r>
              <a:r>
                <a:rPr lang="fa-IR" sz="3100" dirty="0">
                  <a:cs typeface="B Nazanin" pitchFamily="2" charset="-78"/>
                </a:rPr>
                <a:t>وسط چين)</a:t>
              </a:r>
              <a:endParaRPr lang="en-US" sz="3100" dirty="0">
                <a:cs typeface="B Nazanin" pitchFamily="2" charset="-78"/>
              </a:endParaRPr>
            </a:p>
            <a:p>
              <a:pPr defTabSz="3496722" rtl="1"/>
              <a:r>
                <a:rPr lang="fa-IR" sz="2700" dirty="0">
                  <a:cs typeface="B Nazanin" pitchFamily="2" charset="-78"/>
                </a:rPr>
                <a:t>آدرس پست الكترونيك</a:t>
              </a:r>
              <a:r>
                <a:rPr lang="en-US" sz="2900" dirty="0">
                  <a:cs typeface="B Nazanin" pitchFamily="2" charset="-78"/>
                </a:rPr>
                <a:t>(Times New Roman 22 pt. Italic</a:t>
              </a:r>
              <a:r>
                <a:rPr lang="en-US" sz="2700" dirty="0">
                  <a:cs typeface="B Nazanin" pitchFamily="2" charset="-78"/>
                </a:rPr>
                <a:t>)</a:t>
              </a:r>
            </a:p>
          </p:txBody>
        </p:sp>
      </p:grpSp>
      <p:sp>
        <p:nvSpPr>
          <p:cNvPr id="2058" name="Text Box 42"/>
          <p:cNvSpPr txBox="1">
            <a:spLocks noChangeArrowheads="1"/>
          </p:cNvSpPr>
          <p:nvPr/>
        </p:nvSpPr>
        <p:spPr bwMode="auto">
          <a:xfrm>
            <a:off x="13315445" y="10629900"/>
            <a:ext cx="10972800" cy="561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2838" tIns="36419" rIns="72838" bIns="36419">
            <a:spAutoFit/>
          </a:bodyPr>
          <a:lstStyle/>
          <a:p>
            <a:pPr indent="539496" algn="just" rtl="1">
              <a:lnSpc>
                <a:spcPct val="150000"/>
              </a:lnSpc>
              <a:spcBef>
                <a:spcPts val="0"/>
              </a:spcBef>
            </a:pP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به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‌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منظور يكسان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‌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سازي مجموعه لازم است كه همة مقالات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پوستری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ب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ا طرحي يكسان و كاملاً هماهنگ تهيه و تايپ شوند.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(رنگ‌بندی، جانمایی مطالب، تک یا دو ستونه بودن و اندازه ستون‌های چپ و راست و نوع محتوای آن‌ها طبق سلیقه نگارنده مقاله است).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اين راهنما به نويسندگان كمك مي‌كند تا مقالة خود را با طرح مورد قبول 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همایش </a:t>
            </a: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تهيه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نمايند. توجه شود كه فرمت ظاهري اين راهنما و نگارش آن منطبق بر دستورالعمل مورد قبول 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همایش </a:t>
            </a: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است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.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</a:p>
          <a:p>
            <a:pPr indent="539496" algn="just" rtl="1">
              <a:lnSpc>
                <a:spcPct val="150000"/>
              </a:lnSpc>
              <a:spcBef>
                <a:spcPts val="0"/>
              </a:spcBef>
            </a:pP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اندازه پوستر باید 70 در100 سانتیمتر باشد. ضروری است عنوان همایش و لوگوهای بالای پوستر حفظ شود و تغییر نکند. سایر زیباسازی ها در متن به شرط رعایت ساختار پیشنهادی زیر آزاد است. </a:t>
            </a:r>
            <a:endParaRPr lang="en-US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106163" y="21453187"/>
            <a:ext cx="11235229" cy="3074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2838" tIns="36419" rIns="72838" bIns="36419">
            <a:spAutoFit/>
          </a:bodyPr>
          <a:lstStyle/>
          <a:p>
            <a:pPr algn="just" rtl="1"/>
            <a:endParaRPr lang="en-US" sz="2000" dirty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r>
              <a:rPr lang="ar-SA" sz="3000" dirty="0">
                <a:solidFill>
                  <a:schemeClr val="bg1"/>
                </a:solidFill>
                <a:cs typeface="B Nazanin" pitchFamily="2" charset="-78"/>
              </a:rPr>
              <a:t>وجود بخش جمع‌بندي و نتيجه‌گيري پس از متن اصلي مقاله الزامي </a:t>
            </a:r>
            <a:r>
              <a:rPr lang="ar-SA" sz="3000" dirty="0" smtClean="0">
                <a:solidFill>
                  <a:schemeClr val="bg1"/>
                </a:solidFill>
                <a:cs typeface="B Nazanin" pitchFamily="2" charset="-78"/>
              </a:rPr>
              <a:t>است</a:t>
            </a:r>
            <a:r>
              <a:rPr lang="ar-SA" sz="3000" dirty="0" smtClean="0">
                <a:solidFill>
                  <a:schemeClr val="bg1"/>
                </a:solidFill>
              </a:rPr>
              <a:t>.</a:t>
            </a:r>
            <a:endParaRPr lang="fa-IR" sz="3000" dirty="0">
              <a:solidFill>
                <a:schemeClr val="bg1"/>
              </a:solidFill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</a:endParaRPr>
          </a:p>
          <a:p>
            <a:pPr indent="539496" algn="just" rtl="1">
              <a:lnSpc>
                <a:spcPct val="150000"/>
              </a:lnSpc>
            </a:pPr>
            <a:endParaRPr lang="en-US" sz="3000" dirty="0">
              <a:solidFill>
                <a:schemeClr val="bg1"/>
              </a:solidFill>
            </a:endParaRPr>
          </a:p>
          <a:p>
            <a:pPr indent="539496" algn="just" defTabSz="3496722">
              <a:lnSpc>
                <a:spcPct val="150000"/>
              </a:lnSpc>
              <a:spcBef>
                <a:spcPct val="50000"/>
              </a:spcBef>
            </a:pPr>
            <a:endParaRPr lang="en-US" sz="20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23900" y="30793355"/>
            <a:ext cx="11235229" cy="322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2838" tIns="36419" rIns="72838" bIns="36419">
            <a:spAutoFit/>
          </a:bodyPr>
          <a:lstStyle/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r>
              <a:rPr lang="ar-SA" sz="3000" dirty="0" smtClean="0">
                <a:solidFill>
                  <a:schemeClr val="bg1"/>
                </a:solidFill>
                <a:cs typeface="B Nazanin" pitchFamily="2" charset="-78"/>
              </a:rPr>
              <a:t>مراجع </a:t>
            </a:r>
            <a:r>
              <a:rPr lang="ar-SA" sz="3000" dirty="0">
                <a:solidFill>
                  <a:schemeClr val="bg1"/>
                </a:solidFill>
                <a:cs typeface="B Nazanin" pitchFamily="2" charset="-78"/>
              </a:rPr>
              <a:t>در انتهاي مقاله به همان ترتيبي كه در متن </a:t>
            </a:r>
            <a:r>
              <a:rPr lang="fa-IR" sz="3000" dirty="0">
                <a:solidFill>
                  <a:schemeClr val="bg1"/>
                </a:solidFill>
                <a:cs typeface="B Nazanin" pitchFamily="2" charset="-78"/>
              </a:rPr>
              <a:t>پوستر </a:t>
            </a:r>
            <a:r>
              <a:rPr lang="ar-SA" sz="3000" dirty="0">
                <a:solidFill>
                  <a:schemeClr val="bg1"/>
                </a:solidFill>
                <a:cs typeface="B Nazanin" pitchFamily="2" charset="-78"/>
              </a:rPr>
              <a:t>به آنها ارجاع مي‌شود، </a:t>
            </a:r>
            <a:r>
              <a:rPr lang="ar-SA" sz="3000" dirty="0" smtClean="0">
                <a:solidFill>
                  <a:schemeClr val="bg1"/>
                </a:solidFill>
                <a:cs typeface="B Nazanin" pitchFamily="2" charset="-78"/>
              </a:rPr>
              <a:t>مي‌آيند</a:t>
            </a:r>
            <a:endParaRPr lang="fa-IR" sz="3000" dirty="0" smtClean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 smtClean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 smtClean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>
              <a:solidFill>
                <a:schemeClr val="bg1"/>
              </a:solidFill>
              <a:cs typeface="B Nazanin" pitchFamily="2" charset="-78"/>
            </a:endParaRPr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723900" y="10858500"/>
            <a:ext cx="11235229" cy="612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9959" tIns="29980" rIns="59959" bIns="29980">
            <a:spAutoFit/>
          </a:bodyPr>
          <a:lstStyle/>
          <a:p>
            <a:pPr indent="539496" algn="just" defTabSz="2879280" rtl="1">
              <a:lnSpc>
                <a:spcPct val="150000"/>
              </a:lnSpc>
              <a:spcBef>
                <a:spcPts val="0"/>
              </a:spcBef>
            </a:pP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عکسها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و تصاویر از نظر اندازه و وضوح به صورت شفاف و گویا تنظیم شوند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. تمامی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شکلها و جداول ارائه شده باید داراي عنوان و ارجاع به منابع باشند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.</a:t>
            </a:r>
            <a:endParaRPr lang="fa-IR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fa-IR" sz="3800" b="1" dirty="0" smtClean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fa-IR" sz="3800" b="1" dirty="0" smtClean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en-US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13315445" y="17411700"/>
            <a:ext cx="10972800" cy="5585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9959" tIns="29980" rIns="59959" bIns="29980">
            <a:spAutoFit/>
          </a:bodyPr>
          <a:lstStyle/>
          <a:p>
            <a:pPr indent="539496" algn="just" defTabSz="2879280" rtl="1">
              <a:lnSpc>
                <a:spcPct val="150000"/>
              </a:lnSpc>
              <a:spcBef>
                <a:spcPts val="0"/>
              </a:spcBef>
            </a:pP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براي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ساخت پوستر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، فقط از نرم افزار مايكروسافت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پاورپوینت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نسخة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2003 به بعد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استفاده كنيد. عنوان همة بخش‌ها با قلم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B </a:t>
            </a:r>
            <a:r>
              <a:rPr lang="en-US" sz="3000" dirty="0" err="1">
                <a:solidFill>
                  <a:schemeClr val="bg1"/>
                </a:solidFill>
                <a:latin typeface="30"/>
                <a:cs typeface="B Nazanin" pitchFamily="2" charset="-78"/>
              </a:rPr>
              <a:t>Titr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و اندازه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pt.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38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پررنگ و عنوان زيربخش‌ها با قلم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B </a:t>
            </a:r>
            <a:r>
              <a:rPr lang="en-US" sz="3000" dirty="0" err="1">
                <a:solidFill>
                  <a:schemeClr val="bg1"/>
                </a:solidFill>
                <a:latin typeface="30"/>
                <a:cs typeface="B Nazanin" pitchFamily="2" charset="-78"/>
              </a:rPr>
              <a:t>Nazanin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و اندازه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30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پررنگ تايپ شود. عنوان هر بخش يا زيربخش، با يك خط خالي فاصله از انتهاي متن بخش قبلي تايپ و شماره‌گذاري شود. خط اول همة پاراگراف‌ها بايد داراي تورفتگي به اندازة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cm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1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باشد.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برای کلیه متون از حالت پاراگراف از راست (متن از راست به چپ)- حالت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Justify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- و براي تدوين بخشهای لاتين نيز بايستي کليه موارد مندرج در اين دستورالعمل رعايت شود و برای نگارش بخش های لاتین بايد از قلم </a:t>
            </a:r>
            <a:r>
              <a:rPr lang="en-US" sz="28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Times New Roman </a:t>
            </a:r>
            <a:r>
              <a:rPr lang="fa-IR" sz="28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fa-IR" sz="32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با اندازه فونت دو شماره کمتر از حالت فارسي </a:t>
            </a:r>
            <a:r>
              <a:rPr lang="fa-IR" sz="28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استفاده شود</a:t>
            </a:r>
            <a:r>
              <a:rPr lang="fa-IR" sz="2800" u="sng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.</a:t>
            </a:r>
            <a:endParaRPr lang="en-US" sz="2800" b="1" dirty="0">
              <a:solidFill>
                <a:schemeClr val="bg1"/>
              </a:solidFill>
              <a:latin typeface="30"/>
              <a:cs typeface="B Nazanin" pitchFamily="2" charset="-78"/>
            </a:endParaRPr>
          </a:p>
        </p:txBody>
      </p:sp>
      <p:sp>
        <p:nvSpPr>
          <p:cNvPr id="24" name="TextBox 30"/>
          <p:cNvSpPr txBox="1">
            <a:spLocks noChangeArrowheads="1"/>
          </p:cNvSpPr>
          <p:nvPr/>
        </p:nvSpPr>
        <p:spPr bwMode="auto">
          <a:xfrm>
            <a:off x="13315445" y="24193500"/>
            <a:ext cx="10972800" cy="10048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6" tIns="45713" rIns="91426" bIns="45713">
            <a:spAutoFit/>
          </a:bodyPr>
          <a:lstStyle/>
          <a:p>
            <a:pPr lvl="0" indent="539496" algn="just" defTabSz="2879280" rtl="1">
              <a:lnSpc>
                <a:spcPct val="150000"/>
              </a:lnSpc>
              <a:spcBef>
                <a:spcPts val="0"/>
              </a:spcBef>
            </a:pP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محتواي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پوستر به زبان فارسی و یا انگلیسی نوشته شده و از لحاظ املایی و نگارشی به دقت تصحیح گردد.</a:t>
            </a:r>
          </a:p>
          <a:p>
            <a:pPr indent="539496" algn="just" rtl="1">
              <a:lnSpc>
                <a:spcPct val="150000"/>
              </a:lnSpc>
            </a:pP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صفحات پوستر باید به گونهاي طراحی شود که بدون حضور ارائه کننده پوستر نیز قابل فهم باشد. نوشته پوستر باید کوتاه و 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بجا باشند. نوشته ها باید به اساسی ترین اقلام محدود شوند و افکار مطرح شده باید ابتدا به قالب متناسبی متشکل از متن، جدول و یا تصویر مفهوم سازي شوند و سپس به نحو مناسبی در پوستر اجرا گردند.</a:t>
            </a: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800" b="1" dirty="0" smtClean="0">
              <a:solidFill>
                <a:schemeClr val="bg1"/>
              </a:solidFill>
              <a:cs typeface="B Titr" pitchFamily="2" charset="-78"/>
            </a:endParaRPr>
          </a:p>
          <a:p>
            <a:pPr algn="just" rtl="1"/>
            <a:endParaRPr lang="en-US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8554699" y="16635978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r" defTabSz="2879280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سوال و هدف تحقیق</a:t>
            </a: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8620581" y="9922669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r" rtl="1"/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چکیده (حداکثر 500 کلمه)</a:t>
            </a:r>
            <a:endParaRPr lang="fa-IR" sz="3800" dirty="0"/>
          </a:p>
        </p:txBody>
      </p:sp>
      <p:sp>
        <p:nvSpPr>
          <p:cNvPr id="32" name="Rounded Rectangle 31"/>
          <p:cNvSpPr/>
          <p:nvPr/>
        </p:nvSpPr>
        <p:spPr>
          <a:xfrm>
            <a:off x="18516599" y="23417778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just" rtl="1"/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مبانی نظری یا روش تحقیق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161881" y="29925169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r" defTabSz="3496722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منابع اصلی</a:t>
            </a: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161880" y="20689147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just" defTabSz="3496722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تحلیل و نتبجه گیری </a:t>
            </a:r>
            <a:endParaRPr lang="en-US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161881" y="10227469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just" defTabSz="2879280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متن اصلی مقاله </a:t>
            </a:r>
            <a:endParaRPr lang="fa-IR" sz="3800" b="1" dirty="0" smtClean="0">
              <a:solidFill>
                <a:schemeClr val="bg1"/>
              </a:solidFill>
              <a:cs typeface="B Titr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947" y="170061"/>
            <a:ext cx="2171700" cy="355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0414" y="961523"/>
            <a:ext cx="163051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B Titr" panose="00000700000000000000" pitchFamily="2" charset="-78"/>
              </a:rPr>
              <a:t>همایش استانی تربیت سیاسی و اجتماعی جایگاه و اقتضائات در تربیت معلم</a:t>
            </a:r>
            <a:endParaRPr lang="en-US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1461</TotalTime>
  <Words>588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30</vt:lpstr>
      <vt:lpstr>Arial</vt:lpstr>
      <vt:lpstr>B Nazanin</vt:lpstr>
      <vt:lpstr>B Titr</vt:lpstr>
      <vt:lpstr>Calibri</vt:lpstr>
      <vt:lpstr>Wingdings 2</vt:lpstr>
      <vt:lpstr>Office Theme</vt:lpstr>
      <vt:lpstr>PowerPoint Presentation</vt:lpstr>
    </vt:vector>
  </TitlesOfParts>
  <Company>MegaPrint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MRT www.Win2Farsi.com</cp:lastModifiedBy>
  <cp:revision>114</cp:revision>
  <dcterms:created xsi:type="dcterms:W3CDTF">2008-12-04T00:20:37Z</dcterms:created>
  <dcterms:modified xsi:type="dcterms:W3CDTF">2015-12-15T16:44:54Z</dcterms:modified>
</cp:coreProperties>
</file>