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256" r:id="rId2"/>
    <p:sldId id="257" r:id="rId3"/>
    <p:sldId id="264" r:id="rId4"/>
    <p:sldId id="265" r:id="rId5"/>
    <p:sldId id="258" r:id="rId6"/>
    <p:sldId id="259" r:id="rId7"/>
    <p:sldId id="260" r:id="rId8"/>
    <p:sldId id="261" r:id="rId9"/>
    <p:sldId id="262" r:id="rId10"/>
    <p:sldId id="263" r:id="rId11"/>
    <p:sldId id="266" r:id="rId12"/>
    <p:sldId id="267" r:id="rId13"/>
    <p:sldId id="312" r:id="rId14"/>
    <p:sldId id="268" r:id="rId15"/>
    <p:sldId id="269" r:id="rId16"/>
    <p:sldId id="279" r:id="rId17"/>
    <p:sldId id="273" r:id="rId18"/>
    <p:sldId id="274" r:id="rId19"/>
    <p:sldId id="271" r:id="rId20"/>
    <p:sldId id="275" r:id="rId21"/>
    <p:sldId id="272" r:id="rId22"/>
    <p:sldId id="276" r:id="rId23"/>
    <p:sldId id="270" r:id="rId24"/>
    <p:sldId id="297" r:id="rId25"/>
    <p:sldId id="280" r:id="rId26"/>
    <p:sldId id="282" r:id="rId27"/>
    <p:sldId id="283" r:id="rId28"/>
    <p:sldId id="285" r:id="rId29"/>
    <p:sldId id="286" r:id="rId30"/>
    <p:sldId id="305" r:id="rId31"/>
    <p:sldId id="284" r:id="rId32"/>
    <p:sldId id="287" r:id="rId33"/>
    <p:sldId id="291" r:id="rId34"/>
    <p:sldId id="290" r:id="rId35"/>
    <p:sldId id="292" r:id="rId36"/>
    <p:sldId id="296" r:id="rId37"/>
    <p:sldId id="308" r:id="rId38"/>
    <p:sldId id="304" r:id="rId39"/>
    <p:sldId id="293" r:id="rId40"/>
    <p:sldId id="289" r:id="rId41"/>
    <p:sldId id="294" r:id="rId42"/>
    <p:sldId id="288" r:id="rId43"/>
    <p:sldId id="299" r:id="rId44"/>
    <p:sldId id="300" r:id="rId45"/>
    <p:sldId id="309"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D9DF2"/>
    <a:srgbClr val="660066"/>
    <a:srgbClr val="FFFF66"/>
    <a:srgbClr val="233616"/>
    <a:srgbClr val="FB21E1"/>
    <a:srgbClr val="CF4DC0"/>
    <a:srgbClr val="FF9933"/>
    <a:srgbClr val="00FF99"/>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9DE51-ECAE-4D9B-A58C-6B7F59AC7F1E}" type="datetimeFigureOut">
              <a:rPr lang="en-US" smtClean="0"/>
              <a:pPr/>
              <a:t>12/24/2015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49B75-64D0-49F2-8F5C-5FFA8CAF72DD}" type="slidenum">
              <a:rPr lang="en-US" smtClean="0"/>
              <a:pPr/>
              <a:t>‹#›</a:t>
            </a:fld>
            <a:endParaRPr lang="en-US"/>
          </a:p>
        </p:txBody>
      </p:sp>
    </p:spTree>
    <p:extLst>
      <p:ext uri="{BB962C8B-B14F-4D97-AF65-F5344CB8AC3E}">
        <p14:creationId xmlns:p14="http://schemas.microsoft.com/office/powerpoint/2010/main" xmlns="" val="2519527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224742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281652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43659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224609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38118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64256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109999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79315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337069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20186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5FFC18-0B6C-4039-BFC0-7D580E2E7FE4}" type="datetimeFigureOut">
              <a:rPr lang="en-US" smtClean="0"/>
              <a:pPr/>
              <a:t>12/24/2015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36168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FFC18-0B6C-4039-BFC0-7D580E2E7FE4}" type="datetimeFigureOut">
              <a:rPr lang="en-US" smtClean="0"/>
              <a:pPr/>
              <a:t>12/24/2015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ECE0F-AA5B-4393-AD59-AC89845DB12E}" type="slidenum">
              <a:rPr lang="en-US" smtClean="0"/>
              <a:pPr/>
              <a:t>‹#›</a:t>
            </a:fld>
            <a:endParaRPr lang="en-US"/>
          </a:p>
        </p:txBody>
      </p:sp>
    </p:spTree>
    <p:extLst>
      <p:ext uri="{BB962C8B-B14F-4D97-AF65-F5344CB8AC3E}">
        <p14:creationId xmlns:p14="http://schemas.microsoft.com/office/powerpoint/2010/main" xmlns="" val="11528677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1.jpeg"/><Relationship Id="rId4" Type="http://schemas.openxmlformats.org/officeDocument/2006/relationships/image" Target="../media/image36.jpeg"/><Relationship Id="rId9" Type="http://schemas.openxmlformats.org/officeDocument/2006/relationships/image" Target="../media/image3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1761657" y="2559372"/>
            <a:ext cx="8893781" cy="923330"/>
          </a:xfrm>
          <a:prstGeom prst="rect">
            <a:avLst/>
          </a:prstGeom>
          <a:noFill/>
        </p:spPr>
        <p:txBody>
          <a:bodyPr wrap="none" lIns="91440" tIns="45720" rIns="91440" bIns="45720">
            <a:spAutoFit/>
          </a:bodyPr>
          <a:lstStyle/>
          <a:p>
            <a:pPr algn="ctr"/>
            <a:r>
              <a:rPr lang="fa-IR" sz="5400" dirty="0" smtClean="0">
                <a:ln w="0"/>
                <a:effectLst>
                  <a:outerShdw blurRad="38100" dist="19050" dir="2700000" algn="tl" rotWithShape="0">
                    <a:schemeClr val="dk1">
                      <a:alpha val="40000"/>
                    </a:schemeClr>
                  </a:outerShdw>
                </a:effectLst>
              </a:rPr>
              <a:t>فعالیت های خلاقانه ی علوم پایه ی اول</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3344239" y="618030"/>
            <a:ext cx="5194051"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به نام خدای شاپرک ها</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4896747" y="4500714"/>
            <a:ext cx="2089033"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سوهانی </a:t>
            </a:r>
          </a:p>
        </p:txBody>
      </p:sp>
    </p:spTree>
    <p:extLst>
      <p:ext uri="{BB962C8B-B14F-4D97-AF65-F5344CB8AC3E}">
        <p14:creationId xmlns:p14="http://schemas.microsoft.com/office/powerpoint/2010/main" xmlns="" val="4888102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6316393" y="1891093"/>
            <a:ext cx="5729597" cy="1077218"/>
          </a:xfrm>
          <a:prstGeom prst="rect">
            <a:avLst/>
          </a:prstGeom>
          <a:noFill/>
        </p:spPr>
        <p:txBody>
          <a:bodyPr wrap="square" lIns="91440" tIns="45720" rIns="91440" bIns="45720">
            <a:spAutoFit/>
          </a:bodyPr>
          <a:lstStyle/>
          <a:p>
            <a:pPr algn="r"/>
            <a:r>
              <a:rPr lang="fa-IR" sz="3200" b="0" cap="none" spc="0" dirty="0" smtClean="0">
                <a:ln w="0"/>
                <a:solidFill>
                  <a:schemeClr val="tx1"/>
                </a:solidFill>
                <a:effectLst>
                  <a:outerShdw blurRad="38100" dist="19050" dir="2700000" algn="tl" rotWithShape="0">
                    <a:schemeClr val="dk1">
                      <a:alpha val="40000"/>
                    </a:schemeClr>
                  </a:outerShdw>
                </a:effectLst>
              </a:rPr>
              <a:t>گلم چه ورزشی را خیلی دوست داری تصویر آن را نقاشی کن.</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Pentagon 5"/>
          <p:cNvSpPr/>
          <p:nvPr/>
        </p:nvSpPr>
        <p:spPr>
          <a:xfrm>
            <a:off x="822960" y="1319349"/>
            <a:ext cx="5792758" cy="2397848"/>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6316393" y="4122589"/>
            <a:ext cx="5875607" cy="1569660"/>
          </a:xfrm>
          <a:prstGeom prst="rect">
            <a:avLst/>
          </a:prstGeom>
          <a:noFill/>
        </p:spPr>
        <p:txBody>
          <a:bodyPr wrap="square" lIns="91440" tIns="45720" rIns="91440" bIns="45720">
            <a:spAutoFit/>
          </a:bodyPr>
          <a:lstStyle/>
          <a:p>
            <a:pPr algn="r"/>
            <a:r>
              <a:rPr lang="fa-IR" sz="2400" b="0" cap="none" spc="0" dirty="0" smtClean="0">
                <a:ln w="0"/>
                <a:solidFill>
                  <a:schemeClr val="tx1"/>
                </a:solidFill>
                <a:effectLst>
                  <a:outerShdw blurRad="38100" dist="19050" dir="2700000" algn="tl" rotWithShape="0">
                    <a:schemeClr val="dk1">
                      <a:alpha val="40000"/>
                    </a:schemeClr>
                  </a:outerShdw>
                </a:effectLst>
              </a:rPr>
              <a:t>فرزندم تصویر قشنگ خودت را در جای عکس بچسبان حالا به تصویر اطرافت نگاه کن کارهایی را که باعث سلامتی وشادابی تو می شود را با یک خط به عکست وصل کن .</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2492444" y="2131140"/>
            <a:ext cx="2422525" cy="5824026"/>
          </a:xfrm>
          <a:prstGeom prst="rect">
            <a:avLst/>
          </a:prstGeom>
        </p:spPr>
      </p:pic>
      <p:sp>
        <p:nvSpPr>
          <p:cNvPr id="10" name="Rectangle 9"/>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Tree>
    <p:extLst>
      <p:ext uri="{BB962C8B-B14F-4D97-AF65-F5344CB8AC3E}">
        <p14:creationId xmlns:p14="http://schemas.microsoft.com/office/powerpoint/2010/main" xmlns="" val="21876677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7000">
              <a:srgbClr val="F3F826"/>
            </a:gs>
            <a:gs pos="14000">
              <a:srgbClr val="FFFF00"/>
            </a:gs>
            <a:gs pos="47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Rectangle 4"/>
          <p:cNvSpPr/>
          <p:nvPr/>
        </p:nvSpPr>
        <p:spPr>
          <a:xfrm>
            <a:off x="289159" y="6338821"/>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8" name="Rectangle 7"/>
          <p:cNvSpPr/>
          <p:nvPr/>
        </p:nvSpPr>
        <p:spPr>
          <a:xfrm>
            <a:off x="5387925" y="2320221"/>
            <a:ext cx="6668298" cy="1384995"/>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rPr>
              <a:t>این چمدان معصومه استکه برای مسافرت آماده کرده استفکر میکنی در داخل این چمدان کدام یک از وسایل شخصی او وجود دارد؟شکل ند تا از آن ها را بکش.</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18325888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7" name="Rectangle 6"/>
          <p:cNvSpPr/>
          <p:nvPr/>
        </p:nvSpPr>
        <p:spPr>
          <a:xfrm>
            <a:off x="9783254" y="20912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8" name="Rectangle 7"/>
          <p:cNvSpPr/>
          <p:nvPr/>
        </p:nvSpPr>
        <p:spPr>
          <a:xfrm>
            <a:off x="-182880" y="1646102"/>
            <a:ext cx="11910646" cy="1077218"/>
          </a:xfrm>
          <a:prstGeom prst="rect">
            <a:avLst/>
          </a:prstGeom>
          <a:noFill/>
        </p:spPr>
        <p:txBody>
          <a:bodyPr wrap="square" lIns="91440" tIns="45720" rIns="91440" bIns="45720">
            <a:spAutoFit/>
          </a:bodyPr>
          <a:lstStyle/>
          <a:p>
            <a:pPr algn="r"/>
            <a:r>
              <a:rPr lang="fa-IR" sz="3200" b="0" cap="none" spc="0" dirty="0" smtClean="0">
                <a:ln w="0"/>
                <a:solidFill>
                  <a:schemeClr val="tx1"/>
                </a:solidFill>
                <a:effectLst>
                  <a:outerShdw blurRad="38100" dist="19050" dir="2700000" algn="tl" rotWithShape="0">
                    <a:schemeClr val="dk1">
                      <a:alpha val="40000"/>
                    </a:schemeClr>
                  </a:outerShdw>
                </a:effectLst>
              </a:rPr>
              <a:t>تصویر خوراکی هایی را بکش که دوست داری برای زنگ تفریح به مدرسه ببری.</a:t>
            </a:r>
          </a:p>
          <a:p>
            <a:pPr algn="r"/>
            <a:r>
              <a:rPr lang="fa-IR" sz="3200" dirty="0" smtClean="0">
                <a:ln w="0"/>
                <a:effectLst>
                  <a:outerShdw blurRad="38100" dist="19050" dir="2700000" algn="tl" rotWithShape="0">
                    <a:schemeClr val="dk1">
                      <a:alpha val="40000"/>
                    </a:schemeClr>
                  </a:outerShdw>
                </a:effectLst>
              </a:rPr>
              <a:t>نظر </a:t>
            </a:r>
            <a:r>
              <a:rPr lang="fa-IR" sz="3200" dirty="0">
                <a:ln w="0"/>
                <a:effectLst>
                  <a:outerShdw blurRad="38100" dist="19050" dir="2700000" algn="tl" rotWithShape="0">
                    <a:schemeClr val="dk1">
                      <a:alpha val="40000"/>
                    </a:schemeClr>
                  </a:outerShdw>
                </a:effectLst>
              </a:rPr>
              <a:t>معلم </a:t>
            </a:r>
            <a:r>
              <a:rPr lang="fa-IR" sz="3200" dirty="0" smtClean="0">
                <a:ln w="0"/>
                <a:effectLst>
                  <a:outerShdw blurRad="38100" dist="19050" dir="2700000" algn="tl" rotWithShape="0">
                    <a:schemeClr val="dk1">
                      <a:alpha val="40000"/>
                    </a:schemeClr>
                  </a:outerShdw>
                </a:effectLst>
              </a:rPr>
              <a:t>یا </a:t>
            </a:r>
            <a:r>
              <a:rPr lang="fa-IR" sz="3200" dirty="0" smtClean="0">
                <a:ln w="0"/>
                <a:effectLst>
                  <a:outerShdw blurRad="38100" dist="19050" dir="2700000" algn="tl" rotWithShape="0">
                    <a:schemeClr val="dk1">
                      <a:alpha val="40000"/>
                    </a:schemeClr>
                  </a:outerShdw>
                </a:effectLst>
              </a:rPr>
              <a:t>خانواده </a:t>
            </a:r>
            <a:r>
              <a:rPr lang="fa-IR" sz="3200" dirty="0" smtClean="0">
                <a:ln w="0"/>
                <a:effectLst>
                  <a:outerShdw blurRad="38100" dist="19050" dir="2700000" algn="tl" rotWithShape="0">
                    <a:schemeClr val="dk1">
                      <a:alpha val="40000"/>
                    </a:schemeClr>
                  </a:outerShdw>
                </a:effectLst>
              </a:rPr>
              <a:t>ات را در </a:t>
            </a:r>
            <a:r>
              <a:rPr lang="fa-IR" sz="3200" dirty="0" smtClean="0">
                <a:ln w="0"/>
                <a:effectLst>
                  <a:outerShdw blurRad="38100" dist="19050" dir="2700000" algn="tl" rotWithShape="0">
                    <a:schemeClr val="dk1">
                      <a:alpha val="40000"/>
                    </a:schemeClr>
                  </a:outerShdw>
                </a:effectLst>
              </a:rPr>
              <a:t>باره ی </a:t>
            </a:r>
            <a:r>
              <a:rPr lang="fa-IR" sz="3200" dirty="0" smtClean="0">
                <a:ln w="0"/>
                <a:effectLst>
                  <a:outerShdw blurRad="38100" dist="19050" dir="2700000" algn="tl" rotWithShape="0">
                    <a:schemeClr val="dk1">
                      <a:alpha val="40000"/>
                    </a:schemeClr>
                  </a:outerShdw>
                </a:effectLst>
              </a:rPr>
              <a:t>این خوراکی هایی که کشیده ای بپرس.</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9" name="Flowchart: Punched Tape 8"/>
          <p:cNvSpPr/>
          <p:nvPr/>
        </p:nvSpPr>
        <p:spPr>
          <a:xfrm>
            <a:off x="1052732" y="2690950"/>
            <a:ext cx="10076822" cy="361841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0659721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rgbClr val="FFFF00"/>
            </a:gs>
            <a:gs pos="97000">
              <a:srgbClr val="ADCDEA"/>
            </a:gs>
            <a:gs pos="51000">
              <a:schemeClr val="bg1"/>
            </a:gs>
            <a:gs pos="28000">
              <a:srgbClr val="00FF99"/>
            </a:gs>
          </a:gsLst>
          <a:lin ang="27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7" name="Rectangle 6"/>
          <p:cNvSpPr/>
          <p:nvPr/>
        </p:nvSpPr>
        <p:spPr>
          <a:xfrm>
            <a:off x="1844186" y="1054129"/>
            <a:ext cx="8166017" cy="646331"/>
          </a:xfrm>
          <a:prstGeom prst="rect">
            <a:avLst/>
          </a:prstGeom>
          <a:noFill/>
        </p:spPr>
        <p:txBody>
          <a:bodyPr wrap="none" lIns="91440" tIns="45720" rIns="91440" bIns="45720">
            <a:spAutoFit/>
          </a:bodyPr>
          <a:lstStyle/>
          <a:p>
            <a:pPr algn="ctr"/>
            <a:r>
              <a:rPr lang="fa-IR" sz="3600" b="0" cap="none" spc="0" dirty="0" smtClean="0">
                <a:ln w="0"/>
                <a:solidFill>
                  <a:schemeClr val="tx1"/>
                </a:solidFill>
                <a:effectLst>
                  <a:outerShdw blurRad="38100" dist="19050" dir="2700000" algn="tl" rotWithShape="0">
                    <a:schemeClr val="dk1">
                      <a:alpha val="40000"/>
                    </a:schemeClr>
                  </a:outerShdw>
                </a:effectLst>
              </a:rPr>
              <a:t>آزمون عملکردی درس سوم</a:t>
            </a:r>
            <a:r>
              <a:rPr lang="fa-IR" sz="3600" dirty="0" smtClean="0">
                <a:ln w="0"/>
                <a:effectLst>
                  <a:outerShdw blurRad="38100" dist="19050" dir="2700000" algn="tl" rotWithShape="0">
                    <a:schemeClr val="dk1">
                      <a:alpha val="40000"/>
                    </a:schemeClr>
                  </a:outerShdw>
                </a:effectLst>
                <a:sym typeface="Wingdings" panose="05000000000000000000" pitchFamily="2" charset="2"/>
              </a:rPr>
              <a:t>((سالم باش. شاداب باش))</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492369" y="2067003"/>
            <a:ext cx="12374880" cy="523220"/>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rPr>
              <a:t>هدف: سنجش مهارت دانش آموز در طبقه بندی کردن خوراکی های مفید و تعمیم آموخته های آن ها</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2516427" y="2786412"/>
            <a:ext cx="14398938" cy="523220"/>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rPr>
              <a:t>وسایل مورد نیاز: تصاویری ازخوراکی هایی ماننده:آدامس.شکلات.میوه ها </a:t>
            </a:r>
            <a:r>
              <a:rPr lang="fa-IR" sz="2800" b="0" cap="none" spc="0" dirty="0" smtClean="0">
                <a:ln w="0"/>
                <a:solidFill>
                  <a:schemeClr val="tx1"/>
                </a:solidFill>
                <a:effectLst>
                  <a:outerShdw blurRad="38100" dist="19050" dir="2700000" algn="tl" rotWithShape="0">
                    <a:schemeClr val="dk1">
                      <a:alpha val="40000"/>
                    </a:schemeClr>
                  </a:outerShdw>
                </a:effectLst>
              </a:rPr>
              <a:t>پفک.پسته، </a:t>
            </a:r>
            <a:r>
              <a:rPr lang="fa-IR" sz="2800" b="0" cap="none" spc="0" dirty="0" smtClean="0">
                <a:ln w="0"/>
                <a:solidFill>
                  <a:schemeClr val="tx1"/>
                </a:solidFill>
                <a:effectLst>
                  <a:outerShdw blurRad="38100" dist="19050" dir="2700000" algn="tl" rotWithShape="0">
                    <a:schemeClr val="dk1">
                      <a:alpha val="40000"/>
                    </a:schemeClr>
                  </a:outerShdw>
                </a:effectLst>
              </a:rPr>
              <a:t>شیر و نوشابه</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4005963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7" name="Rectangle 6"/>
          <p:cNvSpPr/>
          <p:nvPr/>
        </p:nvSpPr>
        <p:spPr>
          <a:xfrm>
            <a:off x="373565" y="1486698"/>
            <a:ext cx="11818435" cy="954107"/>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rPr>
              <a:t>دستور کار:گل من تصاویری از خوراکی های مختلف را تهیه کرده ویا نقاشی کن وسپس آن ها را در جای مناسب در جدول زیر بچسبان.</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914400" y="2602523"/>
            <a:ext cx="10255348" cy="3291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0" name="Straight Connector 9"/>
          <p:cNvCxnSpPr/>
          <p:nvPr/>
        </p:nvCxnSpPr>
        <p:spPr>
          <a:xfrm flipV="1">
            <a:off x="928468" y="3163223"/>
            <a:ext cx="10227212" cy="1406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8" idx="0"/>
            <a:endCxn id="8" idx="2"/>
          </p:cNvCxnSpPr>
          <p:nvPr/>
        </p:nvCxnSpPr>
        <p:spPr>
          <a:xfrm>
            <a:off x="6042074" y="2602523"/>
            <a:ext cx="0" cy="329184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6924958" y="2516892"/>
            <a:ext cx="2839239" cy="646331"/>
          </a:xfrm>
          <a:prstGeom prst="rect">
            <a:avLst/>
          </a:prstGeom>
          <a:noFill/>
        </p:spPr>
        <p:txBody>
          <a:bodyPr wrap="none" lIns="91440" tIns="45720" rIns="91440" bIns="45720">
            <a:spAutoFit/>
          </a:bodyPr>
          <a:lstStyle/>
          <a:p>
            <a:pPr algn="ctr"/>
            <a:r>
              <a:rPr lang="fa-IR" sz="3600" b="0" cap="none" spc="0" dirty="0" smtClean="0">
                <a:ln w="0"/>
                <a:solidFill>
                  <a:schemeClr val="tx1"/>
                </a:solidFill>
                <a:effectLst>
                  <a:outerShdw blurRad="38100" dist="19050" dir="2700000" algn="tl" rotWithShape="0">
                    <a:schemeClr val="dk1">
                      <a:alpha val="40000"/>
                    </a:schemeClr>
                  </a:outerShdw>
                </a:effectLst>
              </a:rPr>
              <a:t>خوراکی های مفید</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1518406" y="2486114"/>
            <a:ext cx="3919663" cy="707886"/>
          </a:xfrm>
          <a:prstGeom prst="rect">
            <a:avLst/>
          </a:prstGeom>
          <a:noFill/>
        </p:spPr>
        <p:txBody>
          <a:bodyPr wrap="none" lIns="91440" tIns="45720" rIns="91440" bIns="45720">
            <a:spAutoFit/>
          </a:bodyPr>
          <a:lstStyle/>
          <a:p>
            <a:pPr algn="ctr"/>
            <a:r>
              <a:rPr lang="fa-IR" sz="4000" b="0" cap="none" spc="0" dirty="0" smtClean="0">
                <a:ln w="0"/>
                <a:solidFill>
                  <a:schemeClr val="tx1"/>
                </a:solidFill>
                <a:effectLst>
                  <a:outerShdw blurRad="38100" dist="19050" dir="2700000" algn="tl" rotWithShape="0">
                    <a:schemeClr val="dk1">
                      <a:alpha val="40000"/>
                    </a:schemeClr>
                  </a:outerShdw>
                </a:effectLst>
              </a:rPr>
              <a:t>خوراکی های غیر مفید</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974955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rgbClr val="FD9DF2"/>
            </a:gs>
            <a:gs pos="55000">
              <a:schemeClr val="accent4">
                <a:lumMod val="0"/>
                <a:lumOff val="100000"/>
              </a:schemeClr>
            </a:gs>
            <a:gs pos="13000">
              <a:schemeClr val="accent1">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7" name="Rectangle 6"/>
          <p:cNvSpPr/>
          <p:nvPr/>
        </p:nvSpPr>
        <p:spPr>
          <a:xfrm>
            <a:off x="4915670" y="1349550"/>
            <a:ext cx="2388795" cy="646331"/>
          </a:xfrm>
          <a:prstGeom prst="rect">
            <a:avLst/>
          </a:prstGeom>
          <a:noFill/>
        </p:spPr>
        <p:txBody>
          <a:bodyPr wrap="none" lIns="91440" tIns="45720" rIns="91440" bIns="45720">
            <a:spAutoFit/>
          </a:bodyPr>
          <a:lstStyle/>
          <a:p>
            <a:pPr algn="ctr"/>
            <a:r>
              <a:rPr lang="fa-IR" sz="3600" b="0" cap="none" spc="0" dirty="0" smtClean="0">
                <a:ln w="0"/>
                <a:solidFill>
                  <a:schemeClr val="tx1"/>
                </a:solidFill>
                <a:effectLst>
                  <a:outerShdw blurRad="38100" dist="19050" dir="2700000" algn="tl" rotWithShape="0">
                    <a:schemeClr val="dk1">
                      <a:alpha val="40000"/>
                    </a:schemeClr>
                  </a:outerShdw>
                </a:effectLst>
              </a:rPr>
              <a:t>معیارها(سنجه)</a:t>
            </a:r>
            <a:endParaRPr lang="en-U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8" name="Table 17"/>
          <p:cNvGraphicFramePr>
            <a:graphicFrameLocks noGrp="1"/>
          </p:cNvGraphicFramePr>
          <p:nvPr/>
        </p:nvGraphicFramePr>
        <p:xfrm>
          <a:off x="699248" y="2361362"/>
          <a:ext cx="10946673" cy="3657600"/>
        </p:xfrm>
        <a:graphic>
          <a:graphicData uri="http://schemas.openxmlformats.org/drawingml/2006/table">
            <a:tbl>
              <a:tblPr firstRow="1" bandRow="1">
                <a:tableStyleId>{5DA37D80-6434-44D0-A028-1B22A696006F}</a:tableStyleId>
              </a:tblPr>
              <a:tblGrid>
                <a:gridCol w="3148148"/>
                <a:gridCol w="1110343"/>
                <a:gridCol w="653143"/>
                <a:gridCol w="627017"/>
                <a:gridCol w="5408022"/>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بازخورد توصیفی آموزگار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339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تاحدودی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339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خیر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339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بلی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3399"/>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اهداف آموزشی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3399"/>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solidFill>
                            <a:schemeClr val="tx1"/>
                          </a:solidFill>
                          <a:effectLst>
                            <a:outerShdw blurRad="38100" dist="19050" dir="2700000" algn="tl" rotWithShape="0">
                              <a:schemeClr val="dk1">
                                <a:alpha val="40000"/>
                              </a:schemeClr>
                            </a:outerShdw>
                          </a:effectLst>
                        </a:rPr>
                        <a:t>خوراکی های مفید و غیر مفید را به درستی شناسایی کرده است.</a:t>
                      </a:r>
                      <a:endParaRPr lang="en-US" sz="2400" b="1" cap="none" spc="0" dirty="0" smtClean="0">
                        <a:ln w="0"/>
                        <a:solidFill>
                          <a:schemeClr val="tx1"/>
                        </a:solidFill>
                        <a:effectLst>
                          <a:outerShdw blurRad="38100" dist="19050" dir="2700000" algn="tl" rotWithShape="0">
                            <a:schemeClr val="dk1">
                              <a:alpha val="40000"/>
                            </a:schemeClr>
                          </a:outerShdw>
                        </a:effectLst>
                      </a:endParaRPr>
                    </a:p>
                    <a:p>
                      <a:pPr algn="r" rtl="1"/>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solidFill>
                            <a:schemeClr val="tx1"/>
                          </a:solidFill>
                          <a:effectLst>
                            <a:outerShdw blurRad="38100" dist="19050" dir="2700000" algn="tl" rotWithShape="0">
                              <a:schemeClr val="dk1">
                                <a:alpha val="40000"/>
                              </a:schemeClr>
                            </a:outerShdw>
                          </a:effectLst>
                        </a:rPr>
                        <a:t>به درستی هدف فعالیت را فهمیده است.</a:t>
                      </a:r>
                      <a:endParaRPr lang="en-US" sz="2400" b="1" cap="none" spc="0" dirty="0" smtClean="0">
                        <a:ln w="0"/>
                        <a:solidFill>
                          <a:schemeClr val="tx1"/>
                        </a:solidFill>
                        <a:effectLst>
                          <a:outerShdw blurRad="38100" dist="19050" dir="2700000" algn="tl" rotWithShape="0">
                            <a:schemeClr val="dk1">
                              <a:alpha val="40000"/>
                            </a:schemeClr>
                          </a:outerShdw>
                        </a:effectLst>
                      </a:endParaRPr>
                    </a:p>
                    <a:p>
                      <a:pPr algn="r" rtl="1"/>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solidFill>
                            <a:schemeClr val="tx1"/>
                          </a:solidFill>
                          <a:effectLst>
                            <a:outerShdw blurRad="38100" dist="19050" dir="2700000" algn="tl" rotWithShape="0">
                              <a:schemeClr val="dk1">
                                <a:alpha val="40000"/>
                              </a:schemeClr>
                            </a:outerShdw>
                          </a:effectLst>
                        </a:rPr>
                        <a:t>برای طبقه بندی خود دلیل می آورد.</a:t>
                      </a:r>
                      <a:endParaRPr lang="en-US" sz="2400" b="1" cap="none" spc="0" dirty="0" smtClean="0">
                        <a:ln w="0"/>
                        <a:solidFill>
                          <a:schemeClr val="tx1"/>
                        </a:solidFill>
                        <a:effectLst>
                          <a:outerShdw blurRad="38100" dist="19050" dir="2700000" algn="tl" rotWithShape="0">
                            <a:schemeClr val="dk1">
                              <a:alpha val="40000"/>
                            </a:schemeClr>
                          </a:outerShdw>
                        </a:effectLst>
                      </a:endParaRPr>
                    </a:p>
                    <a:p>
                      <a:pPr algn="r" rtl="1"/>
                      <a:endParaRPr lang="en-US" sz="2400" b="1" dirty="0"/>
                    </a:p>
                  </a:txBody>
                  <a:tcPr anchor="ctr">
                    <a:solidFill>
                      <a:schemeClr val="bg1"/>
                    </a:solidFill>
                  </a:tcPr>
                </a:tc>
              </a:tr>
            </a:tbl>
          </a:graphicData>
        </a:graphic>
      </p:graphicFrame>
    </p:spTree>
    <p:extLst>
      <p:ext uri="{BB962C8B-B14F-4D97-AF65-F5344CB8AC3E}">
        <p14:creationId xmlns:p14="http://schemas.microsoft.com/office/powerpoint/2010/main" xmlns="" val="3447451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rgbClr val="FFFF00"/>
            </a:gs>
            <a:gs pos="97000">
              <a:srgbClr val="ADCDEA"/>
            </a:gs>
            <a:gs pos="51000">
              <a:schemeClr val="bg1"/>
            </a:gs>
            <a:gs pos="28000">
              <a:srgbClr val="00FF99"/>
            </a:gs>
          </a:gsLst>
          <a:lin ang="81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1" y="993827"/>
            <a:ext cx="12084148" cy="1077218"/>
          </a:xfrm>
          <a:prstGeom prst="rect">
            <a:avLst/>
          </a:prstGeom>
          <a:noFill/>
        </p:spPr>
        <p:txBody>
          <a:bodyPr wrap="square" lIns="91440" tIns="45720" rIns="91440" bIns="45720">
            <a:spAutoFit/>
          </a:bodyPr>
          <a:lstStyle/>
          <a:p>
            <a:pPr algn="r"/>
            <a:r>
              <a:rPr lang="fa-IR" sz="3200" b="0" cap="none" spc="0" dirty="0" smtClean="0">
                <a:ln w="0"/>
                <a:solidFill>
                  <a:schemeClr val="tx1"/>
                </a:solidFill>
                <a:effectLst>
                  <a:outerShdw blurRad="38100" dist="19050" dir="2700000" algn="tl" rotWithShape="0">
                    <a:schemeClr val="dk1">
                      <a:alpha val="40000"/>
                    </a:schemeClr>
                  </a:outerShdw>
                </a:effectLst>
              </a:rPr>
              <a:t>دوست عزیزم در سمت راست عکس جانوری را که خیلی دوست داری و در سمت چپ عکس جانوری را که خیلی دوست نداری بچسبان یا نقاشی کن.</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1209822" y="2189311"/>
            <a:ext cx="4013194" cy="21013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6949440" y="2160987"/>
            <a:ext cx="4192172" cy="21296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3555733" y="4222547"/>
            <a:ext cx="7965707" cy="2677656"/>
          </a:xfrm>
          <a:prstGeom prst="rect">
            <a:avLst/>
          </a:prstGeom>
          <a:noFill/>
        </p:spPr>
        <p:txBody>
          <a:bodyPr wrap="non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rPr>
              <a:t>حالا در باره جانوری که خیلی دوست داری به سوالات زیرپاسخ بده</a:t>
            </a:r>
          </a:p>
          <a:p>
            <a:pPr algn="r"/>
            <a:r>
              <a:rPr lang="fa-IR" sz="2800" dirty="0" smtClean="0">
                <a:ln w="0"/>
                <a:effectLst>
                  <a:outerShdw blurRad="38100" dist="19050" dir="2700000" algn="tl" rotWithShape="0">
                    <a:schemeClr val="dk1">
                      <a:alpha val="40000"/>
                    </a:schemeClr>
                  </a:outerShdw>
                </a:effectLst>
              </a:rPr>
              <a:t>محل زندگی آن کجاست ؟</a:t>
            </a:r>
          </a:p>
          <a:p>
            <a:pPr algn="r"/>
            <a:r>
              <a:rPr lang="fa-IR" sz="2800" b="0" cap="none" spc="0" dirty="0" smtClean="0">
                <a:ln w="0"/>
                <a:solidFill>
                  <a:schemeClr val="tx1"/>
                </a:solidFill>
                <a:effectLst>
                  <a:outerShdw blurRad="38100" dist="19050" dir="2700000" algn="tl" rotWithShape="0">
                    <a:schemeClr val="dk1">
                      <a:alpha val="40000"/>
                    </a:schemeClr>
                  </a:outerShdw>
                </a:effectLst>
              </a:rPr>
              <a:t>این جانور چگونه غذا می خورد ؟</a:t>
            </a:r>
          </a:p>
          <a:p>
            <a:pPr algn="r"/>
            <a:r>
              <a:rPr lang="fa-IR" sz="2800" dirty="0" smtClean="0">
                <a:ln w="0"/>
                <a:effectLst>
                  <a:outerShdw blurRad="38100" dist="19050" dir="2700000" algn="tl" rotWithShape="0">
                    <a:schemeClr val="dk1">
                      <a:alpha val="40000"/>
                    </a:schemeClr>
                  </a:outerShdw>
                </a:effectLst>
              </a:rPr>
              <a:t>پوشش بدن این جانور چیست ؟</a:t>
            </a:r>
          </a:p>
          <a:p>
            <a:pPr algn="r"/>
            <a:r>
              <a:rPr lang="fa-IR" sz="2800" b="0" cap="none" spc="0" dirty="0" smtClean="0">
                <a:ln w="0"/>
                <a:solidFill>
                  <a:schemeClr val="tx1"/>
                </a:solidFill>
                <a:effectLst>
                  <a:outerShdw blurRad="38100" dist="19050" dir="2700000" algn="tl" rotWithShape="0">
                    <a:schemeClr val="dk1">
                      <a:alpha val="40000"/>
                    </a:schemeClr>
                  </a:outerShdw>
                </a:effectLst>
              </a:rPr>
              <a:t>این جانور چگونه از خود محافظت می کند؟</a:t>
            </a:r>
          </a:p>
          <a:p>
            <a:pPr algn="r"/>
            <a:r>
              <a:rPr lang="fa-IR" sz="2800" b="0" cap="none" spc="0" dirty="0" smtClean="0">
                <a:ln w="0"/>
                <a:solidFill>
                  <a:schemeClr val="tx1"/>
                </a:solidFill>
                <a:effectLst>
                  <a:outerShdw blurRad="38100" dist="19050" dir="2700000" algn="tl" rotWithShape="0">
                    <a:schemeClr val="dk1">
                      <a:alpha val="40000"/>
                    </a:schemeClr>
                  </a:outerShdw>
                </a:effectLst>
              </a:rPr>
              <a:t>این جانور چگونه حرکت می کند؟</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33394547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rgbClr val="FD9DF2"/>
            </a:gs>
            <a:gs pos="51000">
              <a:schemeClr val="accent4">
                <a:lumMod val="40000"/>
                <a:lumOff val="60000"/>
              </a:schemeClr>
            </a:gs>
            <a:gs pos="3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6" name="Rectangle 5"/>
          <p:cNvSpPr/>
          <p:nvPr/>
        </p:nvSpPr>
        <p:spPr>
          <a:xfrm>
            <a:off x="5833527" y="1377686"/>
            <a:ext cx="6139822" cy="584775"/>
          </a:xfrm>
          <a:prstGeom prst="rect">
            <a:avLst/>
          </a:prstGeom>
          <a:noFill/>
        </p:spPr>
        <p:txBody>
          <a:bodyPr wrap="none" lIns="91440" tIns="45720" rIns="91440" bIns="45720">
            <a:spAutoFit/>
          </a:bodyPr>
          <a:lstStyle/>
          <a:p>
            <a:pPr algn="ctr"/>
            <a:r>
              <a:rPr lang="fa-IR" sz="3200" b="0" cap="none" spc="0" dirty="0" smtClean="0">
                <a:ln w="0"/>
                <a:solidFill>
                  <a:schemeClr val="tx1"/>
                </a:solidFill>
                <a:effectLst>
                  <a:outerShdw blurRad="38100" dist="19050" dir="2700000" algn="tl" rotWithShape="0">
                    <a:schemeClr val="dk1">
                      <a:alpha val="40000"/>
                    </a:schemeClr>
                  </a:outerShdw>
                </a:effectLst>
              </a:rPr>
              <a:t>هر ویژگی را به جانور مورد نظر وصل کن.</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6138271" y="2487024"/>
            <a:ext cx="5527539" cy="2246769"/>
          </a:xfrm>
          <a:prstGeom prst="rect">
            <a:avLst/>
          </a:prstGeom>
          <a:noFill/>
        </p:spPr>
        <p:txBody>
          <a:bodyPr wrap="none" lIns="91440" tIns="45720" rIns="91440" bIns="45720">
            <a:spAutoFit/>
          </a:bodyPr>
          <a:lstStyle/>
          <a:p>
            <a:pPr algn="r" rtl="1"/>
            <a:r>
              <a:rPr lang="fa-IR" sz="2800" b="1" cap="none" spc="0" dirty="0" smtClean="0">
                <a:ln w="0"/>
                <a:solidFill>
                  <a:schemeClr val="tx1"/>
                </a:solidFill>
                <a:effectLst>
                  <a:outerShdw blurRad="38100" dist="19050" dir="2700000" algn="tl" rotWithShape="0">
                    <a:schemeClr val="dk1">
                      <a:alpha val="40000"/>
                    </a:schemeClr>
                  </a:outerShdw>
                </a:effectLst>
              </a:rPr>
              <a:t>جانوری </a:t>
            </a:r>
            <a:r>
              <a:rPr lang="fa-IR" sz="2800" b="1" cap="none" spc="0" dirty="0" smtClean="0">
                <a:ln w="0"/>
                <a:solidFill>
                  <a:schemeClr val="tx1"/>
                </a:solidFill>
                <a:effectLst>
                  <a:outerShdw blurRad="38100" dist="19050" dir="2700000" algn="tl" rotWithShape="0">
                    <a:schemeClr val="dk1">
                      <a:alpha val="40000"/>
                    </a:schemeClr>
                  </a:outerShdw>
                </a:effectLst>
              </a:rPr>
              <a:t>که با دندان غذایش را می خورد</a:t>
            </a:r>
            <a:r>
              <a:rPr lang="fa-IR" sz="2800" b="1" cap="none" spc="0" dirty="0" smtClean="0">
                <a:ln w="0"/>
                <a:solidFill>
                  <a:schemeClr val="tx1"/>
                </a:solidFill>
                <a:effectLst>
                  <a:outerShdw blurRad="38100" dist="19050" dir="2700000" algn="tl" rotWithShape="0">
                    <a:schemeClr val="dk1">
                      <a:alpha val="40000"/>
                    </a:schemeClr>
                  </a:outerShdw>
                </a:effectLst>
              </a:rPr>
              <a:t>.</a:t>
            </a:r>
          </a:p>
          <a:p>
            <a:pPr algn="r" rtl="1"/>
            <a:endParaRPr lang="fa-IR" sz="2800" b="1" cap="none" spc="0" dirty="0" smtClean="0">
              <a:ln w="0"/>
              <a:solidFill>
                <a:schemeClr val="tx1"/>
              </a:solidFill>
              <a:effectLst>
                <a:outerShdw blurRad="38100" dist="19050" dir="2700000" algn="tl" rotWithShape="0">
                  <a:schemeClr val="dk1">
                    <a:alpha val="40000"/>
                  </a:schemeClr>
                </a:outerShdw>
              </a:effectLst>
            </a:endParaRPr>
          </a:p>
          <a:p>
            <a:pPr algn="r" rtl="1"/>
            <a:r>
              <a:rPr lang="fa-IR" sz="2800" b="1" dirty="0" smtClean="0">
                <a:ln w="0"/>
                <a:effectLst>
                  <a:outerShdw blurRad="38100" dist="19050" dir="2700000" algn="tl" rotWithShape="0">
                    <a:schemeClr val="dk1">
                      <a:alpha val="40000"/>
                    </a:schemeClr>
                  </a:outerShdw>
                </a:effectLst>
              </a:rPr>
              <a:t>جانوری که با زبانش غذای خوذ را می خورد</a:t>
            </a:r>
            <a:r>
              <a:rPr lang="fa-IR" sz="2800" b="1" dirty="0" smtClean="0">
                <a:ln w="0"/>
                <a:effectLst>
                  <a:outerShdw blurRad="38100" dist="19050" dir="2700000" algn="tl" rotWithShape="0">
                    <a:schemeClr val="dk1">
                      <a:alpha val="40000"/>
                    </a:schemeClr>
                  </a:outerShdw>
                </a:effectLst>
              </a:rPr>
              <a:t>.</a:t>
            </a:r>
          </a:p>
          <a:p>
            <a:pPr algn="r" rtl="1"/>
            <a:endParaRPr lang="fa-IR" sz="2800" b="1" dirty="0" smtClean="0">
              <a:ln w="0"/>
              <a:effectLst>
                <a:outerShdw blurRad="38100" dist="19050" dir="2700000" algn="tl" rotWithShape="0">
                  <a:schemeClr val="dk1">
                    <a:alpha val="40000"/>
                  </a:schemeClr>
                </a:outerShdw>
              </a:effectLst>
            </a:endParaRPr>
          </a:p>
          <a:p>
            <a:pPr algn="r" rtl="1"/>
            <a:r>
              <a:rPr lang="fa-IR" sz="2800" b="1" cap="none" spc="0" dirty="0" smtClean="0">
                <a:ln w="0"/>
                <a:solidFill>
                  <a:schemeClr val="tx1"/>
                </a:solidFill>
                <a:effectLst>
                  <a:outerShdw blurRad="38100" dist="19050" dir="2700000" algn="tl" rotWithShape="0">
                    <a:schemeClr val="dk1">
                      <a:alpha val="40000"/>
                    </a:schemeClr>
                  </a:outerShdw>
                </a:effectLst>
              </a:rPr>
              <a:t>جانوری که با منقار غذامی خورد.</a:t>
            </a:r>
            <a:endParaRPr lang="en-US" sz="2800" b="1"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970" y="1436841"/>
            <a:ext cx="5354333" cy="4245429"/>
          </a:xfrm>
          <a:prstGeom prst="rect">
            <a:avLst/>
          </a:prstGeom>
        </p:spPr>
      </p:pic>
      <p:sp>
        <p:nvSpPr>
          <p:cNvPr id="8" name="Rectangle 7"/>
          <p:cNvSpPr/>
          <p:nvPr/>
        </p:nvSpPr>
        <p:spPr>
          <a:xfrm>
            <a:off x="739325" y="6215226"/>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2565502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00FF00"/>
            </a:gs>
            <a:gs pos="40000">
              <a:schemeClr val="bg1"/>
            </a:gs>
            <a:gs pos="74000">
              <a:schemeClr val="accent5">
                <a:lumMod val="40000"/>
                <a:lumOff val="60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2" name="Rectangle 1"/>
          <p:cNvSpPr/>
          <p:nvPr/>
        </p:nvSpPr>
        <p:spPr>
          <a:xfrm>
            <a:off x="121024" y="1123933"/>
            <a:ext cx="11951746" cy="1077218"/>
          </a:xfrm>
          <a:prstGeom prst="rect">
            <a:avLst/>
          </a:prstGeom>
          <a:noFill/>
        </p:spPr>
        <p:txBody>
          <a:bodyPr wrap="square" lIns="91440" tIns="45720" rIns="91440" bIns="45720">
            <a:spAutoFit/>
          </a:bodyPr>
          <a:lstStyle/>
          <a:p>
            <a:pPr algn="r" rtl="1"/>
            <a:r>
              <a:rPr lang="fa-IR" sz="3200" b="0" cap="none" spc="0" dirty="0" smtClean="0">
                <a:ln w="0"/>
                <a:solidFill>
                  <a:schemeClr val="tx1"/>
                </a:solidFill>
                <a:effectLst>
                  <a:outerShdw blurRad="38100" dist="19050" dir="2700000" algn="tl" rotWithShape="0">
                    <a:schemeClr val="dk1">
                      <a:alpha val="40000"/>
                    </a:schemeClr>
                  </a:outerShdw>
                </a:effectLst>
              </a:rPr>
              <a:t>به داستان زیر که برایت خوانده می شود گوش بده وسپس در جای خالی تصاویری بکش </a:t>
            </a:r>
            <a:r>
              <a:rPr lang="fa-IR" sz="3200" b="0" cap="none" spc="0" dirty="0" smtClean="0">
                <a:ln w="0"/>
                <a:solidFill>
                  <a:schemeClr val="tx1"/>
                </a:solidFill>
                <a:effectLst>
                  <a:outerShdw blurRad="38100" dist="19050" dir="2700000" algn="tl" rotWithShape="0">
                    <a:schemeClr val="dk1">
                      <a:alpha val="40000"/>
                    </a:schemeClr>
                  </a:outerShdw>
                </a:effectLst>
              </a:rPr>
              <a:t>که </a:t>
            </a:r>
            <a:r>
              <a:rPr lang="fa-IR" sz="3200" b="0" cap="none" spc="0" dirty="0" smtClean="0">
                <a:ln w="0"/>
                <a:solidFill>
                  <a:schemeClr val="tx1"/>
                </a:solidFill>
                <a:effectLst>
                  <a:outerShdw blurRad="38100" dist="19050" dir="2700000" algn="tl" rotWithShape="0">
                    <a:schemeClr val="dk1">
                      <a:alpha val="40000"/>
                    </a:schemeClr>
                  </a:outerShdw>
                </a:effectLst>
              </a:rPr>
              <a:t>این داستان پایان خوبی پیدا </a:t>
            </a:r>
            <a:r>
              <a:rPr lang="fa-IR" sz="3200" b="0" cap="none" spc="0" dirty="0" smtClean="0">
                <a:ln w="0"/>
                <a:solidFill>
                  <a:schemeClr val="tx1"/>
                </a:solidFill>
                <a:effectLst>
                  <a:outerShdw blurRad="38100" dist="19050" dir="2700000" algn="tl" rotWithShape="0">
                    <a:schemeClr val="dk1">
                      <a:alpha val="40000"/>
                    </a:schemeClr>
                  </a:outerShdw>
                </a:effectLst>
              </a:rPr>
              <a:t>کند.</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0" y="2715639"/>
            <a:ext cx="12269592" cy="1200329"/>
          </a:xfrm>
          <a:prstGeom prst="rect">
            <a:avLst/>
          </a:prstGeom>
          <a:noFill/>
        </p:spPr>
        <p:txBody>
          <a:bodyPr wrap="square" lIns="91440" tIns="45720" rIns="91440" bIns="45720">
            <a:spAutoFit/>
          </a:bodyPr>
          <a:lstStyle/>
          <a:p>
            <a:pPr algn="r"/>
            <a:r>
              <a:rPr lang="fa-IR" sz="2400" b="0" cap="none" spc="0" dirty="0" smtClean="0">
                <a:ln w="0"/>
                <a:solidFill>
                  <a:schemeClr val="tx1"/>
                </a:solidFill>
                <a:effectLst>
                  <a:outerShdw blurRad="38100" dist="19050" dir="2700000" algn="tl" rotWithShape="0">
                    <a:schemeClr val="dk1">
                      <a:alpha val="40000"/>
                    </a:schemeClr>
                  </a:outerShdw>
                </a:effectLst>
              </a:rPr>
              <a:t>هوا خیلی سرد شده بود . جوجه ها گرسنه </a:t>
            </a:r>
            <a:r>
              <a:rPr lang="fa-IR" sz="2400" b="0" cap="none" spc="0" dirty="0" smtClean="0">
                <a:ln w="0"/>
                <a:solidFill>
                  <a:schemeClr val="tx1"/>
                </a:solidFill>
                <a:effectLst>
                  <a:outerShdw blurRad="38100" dist="19050" dir="2700000" algn="tl" rotWithShape="0">
                    <a:schemeClr val="dk1">
                      <a:alpha val="40000"/>
                    </a:schemeClr>
                  </a:outerShdw>
                </a:effectLst>
              </a:rPr>
              <a:t>بودند. پرنده </a:t>
            </a:r>
            <a:r>
              <a:rPr lang="fa-IR" sz="2400" b="0" cap="none" spc="0" dirty="0" smtClean="0">
                <a:ln w="0"/>
                <a:solidFill>
                  <a:schemeClr val="tx1"/>
                </a:solidFill>
                <a:effectLst>
                  <a:outerShdw blurRad="38100" dist="19050" dir="2700000" algn="tl" rotWithShape="0">
                    <a:schemeClr val="dk1">
                      <a:alpha val="40000"/>
                    </a:schemeClr>
                  </a:outerShdw>
                </a:effectLst>
              </a:rPr>
              <a:t>ی مادر دیگرتحمل صدای جیک جیک جوجه های گرسنه را نداشت.</a:t>
            </a:r>
          </a:p>
          <a:p>
            <a:pPr algn="r"/>
            <a:r>
              <a:rPr lang="fa-IR" sz="2400" dirty="0" smtClean="0">
                <a:ln w="0"/>
                <a:effectLst>
                  <a:outerShdw blurRad="38100" dist="19050" dir="2700000" algn="tl" rotWithShape="0">
                    <a:schemeClr val="dk1">
                      <a:alpha val="40000"/>
                    </a:schemeClr>
                  </a:outerShdw>
                </a:effectLst>
              </a:rPr>
              <a:t>از لانه اش بیرون رفت. تا به لانه ی دوستانش برود .به آن جا که رسید.کسی را در لانه ندید.همه رفته بودند.و او تنها شده بود آن ها به جاهای گرم رفته بودند.</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6283885" y="4610874"/>
            <a:ext cx="5540299" cy="1200329"/>
          </a:xfrm>
          <a:prstGeom prst="rect">
            <a:avLst/>
          </a:prstGeom>
        </p:spPr>
        <p:txBody>
          <a:bodyPr wrap="none">
            <a:spAutoFit/>
          </a:bodyPr>
          <a:lstStyle/>
          <a:p>
            <a:pPr algn="r" rtl="1"/>
            <a:r>
              <a:rPr lang="fa-IR" sz="2400" b="1" dirty="0" smtClean="0">
                <a:ln w="0"/>
                <a:effectLst>
                  <a:outerShdw blurRad="38100" dist="19050" dir="2700000" algn="tl" rotWithShape="0">
                    <a:schemeClr val="dk1">
                      <a:alpha val="40000"/>
                    </a:schemeClr>
                  </a:outerShdw>
                </a:effectLst>
              </a:rPr>
              <a:t>حالا </a:t>
            </a:r>
            <a:r>
              <a:rPr lang="fa-IR" sz="2400" b="1" dirty="0" smtClean="0">
                <a:ln w="0"/>
                <a:effectLst>
                  <a:outerShdw blurRad="38100" dist="19050" dir="2700000" algn="tl" rotWithShape="0">
                    <a:schemeClr val="dk1">
                      <a:alpha val="40000"/>
                    </a:schemeClr>
                  </a:outerShdw>
                </a:effectLst>
              </a:rPr>
              <a:t>به سوال زیر پاسخ </a:t>
            </a:r>
            <a:r>
              <a:rPr lang="fa-IR" sz="2400" b="1" dirty="0" smtClean="0">
                <a:ln w="0"/>
                <a:effectLst>
                  <a:outerShdw blurRad="38100" dist="19050" dir="2700000" algn="tl" rotWithShape="0">
                    <a:schemeClr val="dk1">
                      <a:alpha val="40000"/>
                    </a:schemeClr>
                  </a:outerShdw>
                </a:effectLst>
              </a:rPr>
              <a:t>بده:</a:t>
            </a:r>
            <a:endParaRPr lang="fa-IR" sz="2400" b="1" dirty="0" smtClean="0">
              <a:ln w="0"/>
              <a:effectLst>
                <a:outerShdw blurRad="38100" dist="19050" dir="2700000" algn="tl" rotWithShape="0">
                  <a:schemeClr val="dk1">
                    <a:alpha val="40000"/>
                  </a:schemeClr>
                </a:outerShdw>
              </a:effectLst>
            </a:endParaRPr>
          </a:p>
          <a:p>
            <a:pPr algn="r" rtl="1"/>
            <a:r>
              <a:rPr lang="fa-IR" sz="2400" b="1" dirty="0" smtClean="0">
                <a:ln w="0"/>
                <a:effectLst>
                  <a:outerShdw blurRad="38100" dist="19050" dir="2700000" algn="tl" rotWithShape="0">
                    <a:schemeClr val="dk1">
                      <a:alpha val="40000"/>
                    </a:schemeClr>
                  </a:outerShdw>
                </a:effectLst>
              </a:rPr>
              <a:t>فکر می کنی چرا برخی ازپرنده ها </a:t>
            </a:r>
            <a:r>
              <a:rPr lang="fa-IR" sz="2400" b="1" dirty="0" smtClean="0">
                <a:ln w="0"/>
                <a:effectLst>
                  <a:outerShdw blurRad="38100" dist="19050" dir="2700000" algn="tl" rotWithShape="0">
                    <a:schemeClr val="dk1">
                      <a:alpha val="40000"/>
                    </a:schemeClr>
                  </a:outerShdw>
                </a:effectLst>
              </a:rPr>
              <a:t>مهاجرت </a:t>
            </a:r>
            <a:r>
              <a:rPr lang="fa-IR" sz="2400" b="1" dirty="0" smtClean="0">
                <a:ln w="0"/>
                <a:effectLst>
                  <a:outerShdw blurRad="38100" dist="19050" dir="2700000" algn="tl" rotWithShape="0">
                    <a:schemeClr val="dk1">
                      <a:alpha val="40000"/>
                    </a:schemeClr>
                  </a:outerShdw>
                </a:effectLst>
              </a:rPr>
              <a:t>می کنند؟</a:t>
            </a:r>
          </a:p>
          <a:p>
            <a:pPr algn="r" rtl="1"/>
            <a:r>
              <a:rPr lang="fa-IR" sz="2400" b="1" dirty="0" smtClean="0">
                <a:ln w="0"/>
                <a:effectLst>
                  <a:outerShdw blurRad="38100" dist="19050" dir="2700000" algn="tl" rotWithShape="0">
                    <a:schemeClr val="dk1">
                      <a:alpha val="40000"/>
                    </a:schemeClr>
                  </a:outerShdw>
                </a:effectLst>
              </a:rPr>
              <a:t>پرنده </a:t>
            </a:r>
            <a:r>
              <a:rPr lang="fa-IR" sz="2400" b="1" dirty="0" smtClean="0">
                <a:ln w="0"/>
                <a:effectLst>
                  <a:outerShdw blurRad="38100" dist="19050" dir="2700000" algn="tl" rotWithShape="0">
                    <a:schemeClr val="dk1">
                      <a:alpha val="40000"/>
                    </a:schemeClr>
                  </a:outerShdw>
                </a:effectLst>
              </a:rPr>
              <a:t>هایی را </a:t>
            </a:r>
            <a:r>
              <a:rPr lang="fa-IR" sz="2400" b="1" dirty="0" smtClean="0">
                <a:ln w="0"/>
                <a:effectLst>
                  <a:outerShdw blurRad="38100" dist="19050" dir="2700000" algn="tl" rotWithShape="0">
                    <a:schemeClr val="dk1">
                      <a:alpha val="40000"/>
                    </a:schemeClr>
                  </a:outerShdw>
                </a:effectLst>
              </a:rPr>
              <a:t>نام ببر که مهاجر باشند.</a:t>
            </a:r>
            <a:endParaRPr lang="en-US" sz="2400" b="1" dirty="0">
              <a:ln w="0"/>
              <a:effectLst>
                <a:outerShdw blurRad="38100" dist="19050" dir="2700000" algn="tl" rotWithShape="0">
                  <a:schemeClr val="dk1">
                    <a:alpha val="40000"/>
                  </a:schemeClr>
                </a:outerShdw>
              </a:effectLst>
            </a:endParaRPr>
          </a:p>
        </p:txBody>
      </p:sp>
      <p:sp>
        <p:nvSpPr>
          <p:cNvPr id="9" name="Rectangle 8"/>
          <p:cNvSpPr/>
          <p:nvPr/>
        </p:nvSpPr>
        <p:spPr>
          <a:xfrm>
            <a:off x="670670" y="4167664"/>
            <a:ext cx="4815731" cy="20867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044034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2000">
              <a:srgbClr val="FD9DF2"/>
            </a:gs>
            <a:gs pos="55000">
              <a:schemeClr val="accent4">
                <a:lumMod val="0"/>
                <a:lumOff val="100000"/>
              </a:schemeClr>
            </a:gs>
            <a:gs pos="13000">
              <a:schemeClr val="accent1">
                <a:lumMod val="60000"/>
                <a:lumOff val="4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2" name="Rectangle 1"/>
          <p:cNvSpPr/>
          <p:nvPr/>
        </p:nvSpPr>
        <p:spPr>
          <a:xfrm>
            <a:off x="2660472" y="1047095"/>
            <a:ext cx="6505307" cy="584775"/>
          </a:xfrm>
          <a:prstGeom prst="rect">
            <a:avLst/>
          </a:prstGeom>
          <a:noFill/>
        </p:spPr>
        <p:txBody>
          <a:bodyPr wrap="none" lIns="91440" tIns="45720" rIns="91440" bIns="45720">
            <a:spAutoFit/>
          </a:bodyPr>
          <a:lstStyle/>
          <a:p>
            <a:pPr algn="ctr"/>
            <a:r>
              <a:rPr lang="fa-IR" sz="3200" b="0" cap="none" spc="0" dirty="0" smtClean="0">
                <a:ln w="0"/>
                <a:solidFill>
                  <a:schemeClr val="tx1"/>
                </a:solidFill>
                <a:effectLst>
                  <a:outerShdw blurRad="38100" dist="19050" dir="2700000" algn="tl" rotWithShape="0">
                    <a:schemeClr val="dk1">
                      <a:alpha val="40000"/>
                    </a:schemeClr>
                  </a:outerShdw>
                </a:effectLst>
              </a:rPr>
              <a:t>آزمون عمل کرد درس چهارم</a:t>
            </a:r>
            <a:r>
              <a:rPr lang="fa-IR" sz="3200" dirty="0" smtClean="0">
                <a:ln w="0"/>
                <a:effectLst>
                  <a:outerShdw blurRad="38100" dist="19050" dir="2700000" algn="tl" rotWithShape="0">
                    <a:schemeClr val="dk1">
                      <a:alpha val="40000"/>
                    </a:schemeClr>
                  </a:outerShdw>
                </a:effectLst>
                <a:sym typeface="Wingdings" panose="05000000000000000000" pitchFamily="2" charset="2"/>
              </a:rPr>
              <a:t>((دنیای جانوران))</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849880" y="1631870"/>
            <a:ext cx="10126490" cy="646331"/>
          </a:xfrm>
          <a:prstGeom prst="rect">
            <a:avLst/>
          </a:prstGeom>
          <a:noFill/>
        </p:spPr>
        <p:txBody>
          <a:bodyPr wrap="none" lIns="91440" tIns="45720" rIns="91440" bIns="45720">
            <a:spAutoFit/>
          </a:bodyPr>
          <a:lstStyle/>
          <a:p>
            <a:pPr algn="ctr"/>
            <a:r>
              <a:rPr lang="fa-IR" sz="3600" b="0" cap="none" spc="0" dirty="0" smtClean="0">
                <a:ln w="0"/>
                <a:solidFill>
                  <a:schemeClr val="tx1"/>
                </a:solidFill>
                <a:effectLst>
                  <a:outerShdw blurRad="38100" dist="19050" dir="2700000" algn="tl" rotWithShape="0">
                    <a:schemeClr val="dk1">
                      <a:alpha val="40000"/>
                    </a:schemeClr>
                  </a:outerShdw>
                </a:effectLst>
              </a:rPr>
              <a:t>هدف </a:t>
            </a:r>
            <a:r>
              <a:rPr lang="fa-IR" sz="3600" b="0" cap="none" spc="0" dirty="0" smtClean="0">
                <a:ln w="0"/>
                <a:solidFill>
                  <a:schemeClr val="tx1"/>
                </a:solidFill>
                <a:effectLst>
                  <a:outerShdw blurRad="38100" dist="19050" dir="2700000" algn="tl" rotWithShape="0">
                    <a:schemeClr val="dk1">
                      <a:alpha val="40000"/>
                    </a:schemeClr>
                  </a:outerShdw>
                </a:effectLst>
              </a:rPr>
              <a:t>: سنجش </a:t>
            </a:r>
            <a:r>
              <a:rPr lang="fa-IR" sz="3600" b="0" cap="none" spc="0" dirty="0" smtClean="0">
                <a:ln w="0"/>
                <a:solidFill>
                  <a:schemeClr val="tx1"/>
                </a:solidFill>
                <a:effectLst>
                  <a:outerShdw blurRad="38100" dist="19050" dir="2700000" algn="tl" rotWithShape="0">
                    <a:schemeClr val="dk1">
                      <a:alpha val="40000"/>
                    </a:schemeClr>
                  </a:outerShdw>
                </a:effectLst>
              </a:rPr>
              <a:t>مهارت مشاهده و تحریک حس کنجکاوی دانش آموز</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791693" y="2601366"/>
            <a:ext cx="11112337" cy="523220"/>
          </a:xfrm>
          <a:prstGeom prst="rect">
            <a:avLst/>
          </a:prstGeom>
          <a:noFill/>
        </p:spPr>
        <p:txBody>
          <a:bodyPr wrap="non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rPr>
              <a:t>وسایل مورد نیاز:ظرف شیشه ای .مقداری خاک نرم.یک حبه قند.مقداری شیرینی ریز شده وآب</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5396416" y="-1351690"/>
            <a:ext cx="1783552" cy="11231677"/>
          </a:xfrm>
          <a:prstGeom prst="rect">
            <a:avLst/>
          </a:prstGeom>
        </p:spPr>
      </p:pic>
    </p:spTree>
    <p:extLst>
      <p:ext uri="{BB962C8B-B14F-4D97-AF65-F5344CB8AC3E}">
        <p14:creationId xmlns:p14="http://schemas.microsoft.com/office/powerpoint/2010/main" xmlns="" val="942705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10A07E"/>
            </a:gs>
            <a:gs pos="1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610840" y="794916"/>
            <a:ext cx="3024376" cy="3488788"/>
          </a:xfrm>
          <a:prstGeom prst="rect">
            <a:avLst/>
          </a:prstGeom>
        </p:spPr>
      </p:pic>
      <p:sp>
        <p:nvSpPr>
          <p:cNvPr id="12" name="Rectangle 11"/>
          <p:cNvSpPr/>
          <p:nvPr/>
        </p:nvSpPr>
        <p:spPr>
          <a:xfrm>
            <a:off x="4880485" y="1600712"/>
            <a:ext cx="6677465" cy="1200329"/>
          </a:xfrm>
          <a:prstGeom prst="rect">
            <a:avLst/>
          </a:prstGeom>
        </p:spPr>
        <p:txBody>
          <a:bodyPr wrap="square">
            <a:spAutoFit/>
          </a:bodyPr>
          <a:lstStyle/>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فرض کن این درخت همان درخت نزدیک خانه ات یا نزدیک مدرسه ات می </a:t>
            </a:r>
            <a:r>
              <a:rPr lang="fa-IR" sz="2400" dirty="0" smtClean="0">
                <a:ln w="0"/>
                <a:effectLst>
                  <a:outerShdw blurRad="38100" dist="19050" dir="2700000" algn="tl" rotWithShape="0">
                    <a:schemeClr val="dk1">
                      <a:alpha val="40000"/>
                    </a:schemeClr>
                  </a:outerShdw>
                </a:effectLst>
                <a:cs typeface="B Titr" panose="00000700000000000000" pitchFamily="2" charset="-78"/>
              </a:rPr>
              <a:t>باشد.</a:t>
            </a:r>
          </a:p>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فکر </a:t>
            </a:r>
            <a:r>
              <a:rPr lang="fa-IR" sz="2400" dirty="0" smtClean="0">
                <a:ln w="0"/>
                <a:effectLst>
                  <a:outerShdw blurRad="38100" dist="19050" dir="2700000" algn="tl" rotWithShape="0">
                    <a:schemeClr val="dk1">
                      <a:alpha val="40000"/>
                    </a:schemeClr>
                  </a:outerShdw>
                </a:effectLst>
                <a:cs typeface="B Titr" panose="00000700000000000000" pitchFamily="2" charset="-78"/>
              </a:rPr>
              <a:t>می کنی پشت برگ های این درخت چه شکلی است ؟</a:t>
            </a:r>
            <a:endParaRPr lang="en-US" sz="2400" dirty="0">
              <a:ln w="0"/>
              <a:effectLst>
                <a:outerShdw blurRad="38100" dist="19050" dir="2700000" algn="tl" rotWithShape="0">
                  <a:schemeClr val="dk1">
                    <a:alpha val="40000"/>
                  </a:schemeClr>
                </a:outerShdw>
              </a:effectLst>
              <a:cs typeface="B Titr" panose="00000700000000000000" pitchFamily="2" charset="-78"/>
            </a:endParaRPr>
          </a:p>
        </p:txBody>
      </p:sp>
      <p:sp>
        <p:nvSpPr>
          <p:cNvPr id="14" name="Rectangle 13"/>
          <p:cNvSpPr/>
          <p:nvPr/>
        </p:nvSpPr>
        <p:spPr>
          <a:xfrm>
            <a:off x="5363340" y="4542895"/>
            <a:ext cx="6192129" cy="1384995"/>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فرزند باهوشم به یکی از انگشت های دستت نگاه </a:t>
            </a: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کن. </a:t>
            </a: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فکر می کنی اثر انگشت تو چگونه است؟ آن را بکش.</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6" name="Rectangle 15"/>
          <p:cNvSpPr/>
          <p:nvPr/>
        </p:nvSpPr>
        <p:spPr>
          <a:xfrm>
            <a:off x="373565" y="6254415"/>
            <a:ext cx="755335" cy="369332"/>
          </a:xfrm>
          <a:prstGeom prst="rect">
            <a:avLst/>
          </a:prstGeom>
        </p:spPr>
        <p:txBody>
          <a:bodyPr wrap="non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18" name="Rectangle 17"/>
          <p:cNvSpPr/>
          <p:nvPr/>
        </p:nvSpPr>
        <p:spPr>
          <a:xfrm>
            <a:off x="1512277" y="4542896"/>
            <a:ext cx="3467686" cy="18579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Tree>
    <p:extLst>
      <p:ext uri="{BB962C8B-B14F-4D97-AF65-F5344CB8AC3E}">
        <p14:creationId xmlns:p14="http://schemas.microsoft.com/office/powerpoint/2010/main" xmlns="" val="2469626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000"/>
                                        <p:tgtEl>
                                          <p:spTgt spid="18"/>
                                        </p:tgtEl>
                                      </p:cBhvr>
                                    </p:animEffect>
                                    <p:anim calcmode="lin" valueType="num">
                                      <p:cBhvr>
                                        <p:cTn id="27" dur="2000" fill="hold"/>
                                        <p:tgtEl>
                                          <p:spTgt spid="18"/>
                                        </p:tgtEl>
                                        <p:attrNameLst>
                                          <p:attrName>ppt_w</p:attrName>
                                        </p:attrNameLst>
                                      </p:cBhvr>
                                      <p:tavLst>
                                        <p:tav tm="0" fmla="#ppt_w*sin(2.5*pi*$)">
                                          <p:val>
                                            <p:fltVal val="0"/>
                                          </p:val>
                                        </p:tav>
                                        <p:tav tm="100000">
                                          <p:val>
                                            <p:fltVal val="1"/>
                                          </p:val>
                                        </p:tav>
                                      </p:tavLst>
                                    </p:anim>
                                    <p:anim calcmode="lin" valueType="num">
                                      <p:cBhvr>
                                        <p:cTn id="28"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7000">
              <a:srgbClr val="00FF00"/>
            </a:gs>
            <a:gs pos="40000">
              <a:schemeClr val="bg1"/>
            </a:gs>
            <a:gs pos="74000">
              <a:schemeClr val="accent5">
                <a:lumMod val="40000"/>
                <a:lumOff val="60000"/>
              </a:schemeClr>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2" name="Rectangle 1"/>
          <p:cNvSpPr/>
          <p:nvPr/>
        </p:nvSpPr>
        <p:spPr>
          <a:xfrm>
            <a:off x="0" y="1287604"/>
            <a:ext cx="12151427" cy="2677656"/>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rPr>
              <a:t>دستور کار:در درون ظرف شیشه ای مقداری خاک نرم بریز.یک حبه قند ریز را روی زمین حیاط بگذار تا مورچه های زیادی دور آن جمع شوند.بعد قند و مورچه ها را بردار و درون شیشه بگذار. مقداری شیرینی ریز شده روی خاک بریز وکمی آب روی خاک بپاش و در آن را با پارچه ای محکم ببند وظرف را در جای تاریک بگذار که تکان نخورد.</a:t>
            </a:r>
          </a:p>
          <a:p>
            <a:pPr algn="r"/>
            <a:r>
              <a:rPr lang="fa-IR" sz="2800" dirty="0" smtClean="0">
                <a:ln w="0"/>
                <a:effectLst>
                  <a:outerShdw blurRad="38100" dist="19050" dir="2700000" algn="tl" rotWithShape="0">
                    <a:schemeClr val="dk1">
                      <a:alpha val="40000"/>
                    </a:schemeClr>
                  </a:outerShdw>
                </a:effectLst>
              </a:rPr>
              <a:t>هر روز به شیشه ی خود نگاه کن واتفاقات را در شکل زیر با نقاشی خود نشان بده .</a:t>
            </a:r>
          </a:p>
          <a:p>
            <a:pPr algn="r"/>
            <a:r>
              <a:rPr lang="fa-IR" sz="2800" b="0" cap="none" spc="0" dirty="0" smtClean="0">
                <a:ln w="0"/>
                <a:solidFill>
                  <a:schemeClr val="tx1"/>
                </a:solidFill>
                <a:effectLst>
                  <a:outerShdw blurRad="38100" dist="19050" dir="2700000" algn="tl" rotWithShape="0">
                    <a:schemeClr val="dk1">
                      <a:alpha val="40000"/>
                    </a:schemeClr>
                  </a:outerShdw>
                </a:effectLst>
              </a:rPr>
              <a:t>اگر جای تاریک نداشتی دور شیشه خود را با پارچه و...بپوشان.</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5212141" y="-98223"/>
            <a:ext cx="2411484" cy="10416121"/>
          </a:xfrm>
          <a:prstGeom prst="rect">
            <a:avLst/>
          </a:prstGeom>
        </p:spPr>
      </p:pic>
    </p:spTree>
    <p:extLst>
      <p:ext uri="{BB962C8B-B14F-4D97-AF65-F5344CB8AC3E}">
        <p14:creationId xmlns:p14="http://schemas.microsoft.com/office/powerpoint/2010/main" xmlns="" val="20420564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rgbClr val="FD9DF2"/>
            </a:gs>
            <a:gs pos="50000">
              <a:schemeClr val="accent4">
                <a:lumMod val="40000"/>
                <a:lumOff val="60000"/>
              </a:schemeClr>
            </a:gs>
            <a:gs pos="13000">
              <a:schemeClr val="accent1">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2" name="Rectangle 1"/>
          <p:cNvSpPr/>
          <p:nvPr/>
        </p:nvSpPr>
        <p:spPr>
          <a:xfrm>
            <a:off x="4770304" y="184833"/>
            <a:ext cx="2388794" cy="646331"/>
          </a:xfrm>
          <a:prstGeom prst="rect">
            <a:avLst/>
          </a:prstGeom>
          <a:noFill/>
        </p:spPr>
        <p:txBody>
          <a:bodyPr wrap="none" lIns="91440" tIns="45720" rIns="91440" bIns="45720">
            <a:spAutoFit/>
          </a:bodyPr>
          <a:lstStyle/>
          <a:p>
            <a:pPr algn="ctr"/>
            <a:r>
              <a:rPr lang="fa-IR" sz="3600" b="0" cap="none" spc="0" dirty="0" smtClean="0">
                <a:ln w="0"/>
                <a:solidFill>
                  <a:schemeClr val="tx1"/>
                </a:solidFill>
                <a:effectLst>
                  <a:outerShdw blurRad="38100" dist="19050" dir="2700000" algn="tl" rotWithShape="0">
                    <a:schemeClr val="dk1">
                      <a:alpha val="40000"/>
                    </a:schemeClr>
                  </a:outerShdw>
                </a:effectLst>
              </a:rPr>
              <a:t>معیارها(سنجه)</a:t>
            </a:r>
            <a:endParaRPr lang="en-U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8" name="Table 17"/>
          <p:cNvGraphicFramePr>
            <a:graphicFrameLocks noGrp="1"/>
          </p:cNvGraphicFramePr>
          <p:nvPr/>
        </p:nvGraphicFramePr>
        <p:xfrm>
          <a:off x="548641" y="1316233"/>
          <a:ext cx="10946673" cy="4724400"/>
        </p:xfrm>
        <a:graphic>
          <a:graphicData uri="http://schemas.openxmlformats.org/drawingml/2006/table">
            <a:tbl>
              <a:tblPr firstRow="1" bandRow="1">
                <a:tableStyleId>{8799B23B-EC83-4686-B30A-512413B5E67A}</a:tableStyleId>
              </a:tblPr>
              <a:tblGrid>
                <a:gridCol w="3148148"/>
                <a:gridCol w="1110343"/>
                <a:gridCol w="653143"/>
                <a:gridCol w="627017"/>
                <a:gridCol w="5408022"/>
              </a:tblGrid>
              <a:tr h="8002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بازخورد توصیفی آموزگار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D9DF2"/>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تاحدودی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D9DF2"/>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خیر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D9DF2"/>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بلی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D9DF2"/>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اهداف آموزشی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D9DF2"/>
                    </a:solidFill>
                  </a:tcPr>
                </a:tc>
              </a:tr>
              <a:tr h="699801">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در مشاهده دقیق است.</a:t>
                      </a:r>
                    </a:p>
                    <a:p>
                      <a:pPr algn="r" rtl="1">
                        <a:buFontTx/>
                        <a:buNone/>
                      </a:pPr>
                      <a:endParaRPr lang="fa-IR" sz="2600" baseline="0" dirty="0" smtClean="0"/>
                    </a:p>
                  </a:txBody>
                  <a:tcPr anchor="ctr">
                    <a:solidFill>
                      <a:schemeClr val="bg1"/>
                    </a:solidFill>
                  </a:tcPr>
                </a:tc>
              </a:tr>
              <a:tr h="77264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19050" dir="2700000" algn="tl" rotWithShape="0">
                              <a:schemeClr val="dk1">
                                <a:alpha val="40000"/>
                              </a:schemeClr>
                            </a:outerShdw>
                          </a:effectLst>
                        </a:rPr>
                        <a:t>مشاهده ی خود را به دقت با نقاشی نشان داده است .</a:t>
                      </a:r>
                    </a:p>
                    <a:p>
                      <a:pPr algn="r" rtl="1">
                        <a:buFontTx/>
                        <a:buChar char="-"/>
                      </a:pPr>
                      <a:endParaRPr lang="en-US" sz="2600" dirty="0"/>
                    </a:p>
                  </a:txBody>
                  <a:tcPr anchor="ctr">
                    <a:solidFill>
                      <a:schemeClr val="bg1"/>
                    </a:solidFill>
                  </a:tcPr>
                </a:tc>
              </a:tr>
              <a:tr h="77264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dirty="0" smtClean="0">
                          <a:ln w="0"/>
                          <a:effectLst>
                            <a:outerShdw blurRad="38100" dist="19050" dir="2700000" algn="tl" rotWithShape="0">
                              <a:schemeClr val="dk1">
                                <a:alpha val="40000"/>
                              </a:schemeClr>
                            </a:outerShdw>
                          </a:effectLst>
                        </a:rPr>
                        <a:t>به انجام دادن فعالیت علاقه مند بوده است.</a:t>
                      </a:r>
                    </a:p>
                    <a:p>
                      <a:pPr algn="r" rtl="1">
                        <a:buFontTx/>
                        <a:buChar char="-"/>
                      </a:pPr>
                      <a:endParaRPr lang="en-US" sz="2600" dirty="0"/>
                    </a:p>
                  </a:txBody>
                  <a:tcPr anchor="ctr">
                    <a:solidFill>
                      <a:schemeClr val="bg1"/>
                    </a:solidFill>
                  </a:tcPr>
                </a:tc>
              </a:tr>
              <a:tr h="1158969">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a:r>
                        <a:rPr lang="fa-IR" sz="2400" cap="none" spc="0" dirty="0" smtClean="0">
                          <a:ln w="0"/>
                          <a:effectLst>
                            <a:outerShdw blurRad="38100" dist="19050" dir="2700000" algn="tl" rotWithShape="0">
                              <a:schemeClr val="dk1">
                                <a:alpha val="40000"/>
                              </a:schemeClr>
                            </a:outerShdw>
                          </a:effectLst>
                        </a:rPr>
                        <a:t>گزارش خود را در زمان مقرر ارئه کرده است..</a:t>
                      </a:r>
                    </a:p>
                    <a:p>
                      <a:pPr algn="ctr"/>
                      <a:endParaRPr lang="en-US" sz="2800" cap="none" spc="0" dirty="0" smtClean="0">
                        <a:ln w="0"/>
                        <a:effectLst>
                          <a:outerShdw blurRad="38100" dist="19050" dir="2700000" algn="tl" rotWithShape="0">
                            <a:schemeClr val="dk1">
                              <a:alpha val="40000"/>
                            </a:schemeClr>
                          </a:outerShdw>
                        </a:effectLst>
                      </a:endParaRPr>
                    </a:p>
                    <a:p>
                      <a:pPr algn="r" rtl="1">
                        <a:buFontTx/>
                        <a:buChar char="-"/>
                      </a:pPr>
                      <a:endParaRPr lang="en-US" sz="2600" dirty="0"/>
                    </a:p>
                  </a:txBody>
                  <a:tcPr anchor="ctr">
                    <a:solidFill>
                      <a:schemeClr val="bg1"/>
                    </a:solidFill>
                  </a:tcPr>
                </a:tc>
              </a:tr>
            </a:tbl>
          </a:graphicData>
        </a:graphic>
      </p:graphicFrame>
    </p:spTree>
    <p:extLst>
      <p:ext uri="{BB962C8B-B14F-4D97-AF65-F5344CB8AC3E}">
        <p14:creationId xmlns:p14="http://schemas.microsoft.com/office/powerpoint/2010/main" xmlns="" val="57789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6000">
              <a:srgbClr val="D2FFD2"/>
            </a:gs>
            <a:gs pos="71000">
              <a:srgbClr val="00FF99"/>
            </a:gs>
            <a:gs pos="8000">
              <a:schemeClr val="bg1"/>
            </a:gs>
            <a:gs pos="91000">
              <a:schemeClr val="accent5">
                <a:lumMod val="40000"/>
                <a:lumOff val="60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2" name="Rectangle 1"/>
          <p:cNvSpPr/>
          <p:nvPr/>
        </p:nvSpPr>
        <p:spPr>
          <a:xfrm>
            <a:off x="7590556" y="1580346"/>
            <a:ext cx="3930884" cy="954107"/>
          </a:xfrm>
          <a:prstGeom prst="rect">
            <a:avLst/>
          </a:prstGeom>
          <a:noFill/>
        </p:spPr>
        <p:txBody>
          <a:bodyPr wrap="none" lIns="91440" tIns="45720" rIns="91440" bIns="45720">
            <a:spAutoFit/>
          </a:bodyPr>
          <a:lstStyle/>
          <a:p>
            <a:pPr algn="r"/>
            <a:r>
              <a:rPr lang="fa-IR" sz="2800" dirty="0" smtClean="0">
                <a:ln w="0"/>
                <a:effectLst>
                  <a:outerShdw blurRad="38100" dist="19050" dir="2700000" algn="tl" rotWithShape="0">
                    <a:schemeClr val="dk1">
                      <a:alpha val="40000"/>
                    </a:schemeClr>
                  </a:outerShdw>
                </a:effectLst>
              </a:rPr>
              <a:t>برگ کدام درخت خوردنی است؟</a:t>
            </a:r>
          </a:p>
          <a:p>
            <a:pPr algn="r"/>
            <a:r>
              <a:rPr lang="fa-IR" sz="2800" b="0" cap="none" spc="0" dirty="0" smtClean="0">
                <a:ln w="0"/>
                <a:solidFill>
                  <a:schemeClr val="tx1"/>
                </a:solidFill>
                <a:effectLst>
                  <a:outerShdw blurRad="38100" dist="19050" dir="2700000" algn="tl" rotWithShape="0">
                    <a:schemeClr val="dk1">
                      <a:alpha val="40000"/>
                    </a:schemeClr>
                  </a:outerShdw>
                </a:effectLst>
              </a:rPr>
              <a:t>آن را بکش</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1058092" y="1280160"/>
            <a:ext cx="5747658" cy="1554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907477" y="3210913"/>
            <a:ext cx="10612201" cy="646331"/>
          </a:xfrm>
          <a:prstGeom prst="rect">
            <a:avLst/>
          </a:prstGeom>
          <a:noFill/>
        </p:spPr>
        <p:txBody>
          <a:bodyPr wrap="none" lIns="91440" tIns="45720" rIns="91440" bIns="45720">
            <a:spAutoFit/>
          </a:bodyPr>
          <a:lstStyle/>
          <a:p>
            <a:pPr algn="ctr"/>
            <a:r>
              <a:rPr lang="fa-IR" sz="2800" b="0" cap="none" spc="0" dirty="0" smtClean="0">
                <a:ln w="0"/>
                <a:solidFill>
                  <a:schemeClr val="tx1"/>
                </a:solidFill>
                <a:effectLst>
                  <a:outerShdw blurRad="38100" dist="19050" dir="2700000" algn="tl" rotWithShape="0">
                    <a:schemeClr val="dk1">
                      <a:alpha val="40000"/>
                    </a:schemeClr>
                  </a:outerShdw>
                </a:effectLst>
              </a:rPr>
              <a:t>گلم نام میوه های زیررا ودانه های آن هارا در کادر روبه روی هر </a:t>
            </a:r>
            <a:r>
              <a:rPr lang="fa-IR" sz="2800" b="0" cap="none" spc="0" dirty="0" smtClean="0">
                <a:ln w="0"/>
                <a:solidFill>
                  <a:schemeClr val="tx1"/>
                </a:solidFill>
                <a:effectLst>
                  <a:outerShdw blurRad="38100" dist="19050" dir="2700000" algn="tl" rotWithShape="0">
                    <a:schemeClr val="dk1">
                      <a:alpha val="40000"/>
                    </a:schemeClr>
                  </a:outerShdw>
                </a:effectLst>
              </a:rPr>
              <a:t>کدام بکش </a:t>
            </a:r>
            <a:r>
              <a:rPr lang="fa-IR" sz="2800" b="0" cap="none" spc="0" dirty="0" smtClean="0">
                <a:ln w="0"/>
                <a:solidFill>
                  <a:schemeClr val="tx1"/>
                </a:solidFill>
                <a:effectLst>
                  <a:outerShdw blurRad="38100" dist="19050" dir="2700000" algn="tl" rotWithShape="0">
                    <a:schemeClr val="dk1">
                      <a:alpha val="40000"/>
                    </a:schemeClr>
                  </a:outerShdw>
                </a:effectLst>
              </a:rPr>
              <a:t>یا </a:t>
            </a:r>
            <a:r>
              <a:rPr lang="fa-IR" sz="2800" b="0" cap="none" spc="0" dirty="0" smtClean="0">
                <a:ln w="0"/>
                <a:solidFill>
                  <a:schemeClr val="tx1"/>
                </a:solidFill>
                <a:effectLst>
                  <a:outerShdw blurRad="38100" dist="19050" dir="2700000" algn="tl" rotWithShape="0">
                    <a:schemeClr val="dk1">
                      <a:alpha val="40000"/>
                    </a:schemeClr>
                  </a:outerShdw>
                </a:effectLst>
              </a:rPr>
              <a:t>بچسبان.</a:t>
            </a:r>
            <a:r>
              <a:rPr lang="fa-IR" sz="3600" b="0" cap="none" spc="0" dirty="0" smtClean="0">
                <a:ln w="0"/>
                <a:solidFill>
                  <a:schemeClr val="tx1"/>
                </a:solidFill>
                <a:effectLst>
                  <a:outerShdw blurRad="38100" dist="19050" dir="2700000" algn="tl" rotWithShape="0">
                    <a:schemeClr val="dk1">
                      <a:alpha val="40000"/>
                    </a:schemeClr>
                  </a:outerShdw>
                </a:effectLst>
              </a:rPr>
              <a:t>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1398081" y="3965321"/>
            <a:ext cx="1882588" cy="848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98081" y="4921623"/>
            <a:ext cx="1882588" cy="860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98081" y="5916706"/>
            <a:ext cx="1882588" cy="8471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6258629" y="1680814"/>
            <a:ext cx="2364791" cy="7342229"/>
          </a:xfrm>
          <a:prstGeom prst="rect">
            <a:avLst/>
          </a:prstGeom>
        </p:spPr>
      </p:pic>
    </p:spTree>
    <p:extLst>
      <p:ext uri="{BB962C8B-B14F-4D97-AF65-F5344CB8AC3E}">
        <p14:creationId xmlns:p14="http://schemas.microsoft.com/office/powerpoint/2010/main" xmlns="" val="1035105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45000">
              <a:schemeClr val="bg1"/>
            </a:gs>
            <a:gs pos="17000">
              <a:schemeClr val="accent2">
                <a:lumMod val="45000"/>
                <a:lumOff val="55000"/>
              </a:schemeClr>
            </a:gs>
            <a:gs pos="67000">
              <a:schemeClr val="accent2">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2" name="Rectangle 1"/>
          <p:cNvSpPr/>
          <p:nvPr/>
        </p:nvSpPr>
        <p:spPr>
          <a:xfrm>
            <a:off x="6557555" y="1670611"/>
            <a:ext cx="4709257" cy="1200329"/>
          </a:xfrm>
          <a:prstGeom prst="rect">
            <a:avLst/>
          </a:prstGeom>
          <a:noFill/>
        </p:spPr>
        <p:txBody>
          <a:bodyPr wrap="square" lIns="91440" tIns="45720" rIns="91440" bIns="45720">
            <a:spAutoFit/>
          </a:bodyPr>
          <a:lstStyle/>
          <a:p>
            <a:pPr algn="r"/>
            <a:r>
              <a:rPr lang="fa-IR" sz="2400" b="0" cap="none" spc="0" dirty="0" smtClean="0">
                <a:ln w="0"/>
                <a:solidFill>
                  <a:schemeClr val="tx1"/>
                </a:solidFill>
                <a:effectLst>
                  <a:outerShdw blurRad="38100" dist="19050" dir="2700000" algn="tl" rotWithShape="0">
                    <a:schemeClr val="dk1">
                      <a:alpha val="40000"/>
                    </a:schemeClr>
                  </a:outerShdw>
                </a:effectLst>
              </a:rPr>
              <a:t>دوست داری مادرت چه میوه هایی را برای زنگ تفریح مدرسه ات در داخل کیفت قرار دهد؟شکل آن را بکش.</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3" name="Folded Corner 2"/>
          <p:cNvSpPr/>
          <p:nvPr/>
        </p:nvSpPr>
        <p:spPr>
          <a:xfrm>
            <a:off x="1214846" y="1395565"/>
            <a:ext cx="4990011" cy="4783166"/>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914610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bg1"/>
            </a:gs>
            <a:gs pos="82000">
              <a:srgbClr val="FD9DF2"/>
            </a:gs>
            <a:gs pos="13000">
              <a:schemeClr val="accent1">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7" name="Rectangle 6"/>
          <p:cNvSpPr/>
          <p:nvPr/>
        </p:nvSpPr>
        <p:spPr>
          <a:xfrm>
            <a:off x="1935378" y="1153902"/>
            <a:ext cx="7693132" cy="707886"/>
          </a:xfrm>
          <a:prstGeom prst="rect">
            <a:avLst/>
          </a:prstGeom>
          <a:noFill/>
        </p:spPr>
        <p:txBody>
          <a:bodyPr wrap="none" lIns="91440" tIns="45720" rIns="91440" bIns="45720">
            <a:spAutoFit/>
          </a:bodyPr>
          <a:lstStyle/>
          <a:p>
            <a:pPr algn="ctr"/>
            <a:r>
              <a:rPr lang="fa-IR" sz="4000" dirty="0" smtClean="0">
                <a:ln w="0"/>
                <a:effectLst>
                  <a:outerShdw blurRad="38100" dist="19050" dir="2700000" algn="tl" rotWithShape="0">
                    <a:schemeClr val="dk1">
                      <a:alpha val="40000"/>
                    </a:schemeClr>
                  </a:outerShdw>
                </a:effectLst>
              </a:rPr>
              <a:t>آزمون عملکردی درس پنجم </a:t>
            </a:r>
            <a:r>
              <a:rPr lang="fa-IR" sz="4000" dirty="0" smtClean="0">
                <a:ln w="0"/>
                <a:effectLst>
                  <a:outerShdw blurRad="38100" dist="19050" dir="2700000" algn="tl" rotWithShape="0">
                    <a:schemeClr val="dk1">
                      <a:alpha val="40000"/>
                    </a:schemeClr>
                  </a:outerShdw>
                </a:effectLst>
                <a:sym typeface="Wingdings" panose="05000000000000000000" pitchFamily="2" charset="2"/>
              </a:rPr>
              <a:t>((دنیای گیاهان))</a:t>
            </a:r>
            <a:endParaRPr lang="en-US" sz="4000" dirty="0">
              <a:ln w="0"/>
              <a:effectLst>
                <a:outerShdw blurRad="38100" dist="19050" dir="2700000" algn="tl" rotWithShape="0">
                  <a:schemeClr val="dk1">
                    <a:alpha val="40000"/>
                  </a:schemeClr>
                </a:outerShdw>
              </a:effectLst>
            </a:endParaRPr>
          </a:p>
        </p:txBody>
      </p:sp>
      <p:sp>
        <p:nvSpPr>
          <p:cNvPr id="8" name="Rectangle 7"/>
          <p:cNvSpPr/>
          <p:nvPr/>
        </p:nvSpPr>
        <p:spPr>
          <a:xfrm>
            <a:off x="268942" y="2607469"/>
            <a:ext cx="11456894" cy="1384995"/>
          </a:xfrm>
          <a:prstGeom prst="rect">
            <a:avLst/>
          </a:prstGeom>
        </p:spPr>
        <p:txBody>
          <a:bodyPr wrap="square">
            <a:spAutoFit/>
          </a:bodyPr>
          <a:lstStyle/>
          <a:p>
            <a:pPr algn="r"/>
            <a:r>
              <a:rPr lang="fa-IR" sz="2800" dirty="0" smtClean="0">
                <a:ln w="0"/>
                <a:effectLst>
                  <a:outerShdw blurRad="38100" dist="19050" dir="2700000" algn="tl" rotWithShape="0">
                    <a:schemeClr val="dk1">
                      <a:alpha val="40000"/>
                    </a:schemeClr>
                  </a:outerShdw>
                </a:effectLst>
              </a:rPr>
              <a:t>اهداف: سنجش مهارت مشاهده و برقراری ارتباط</a:t>
            </a:r>
          </a:p>
          <a:p>
            <a:pPr algn="r"/>
            <a:r>
              <a:rPr lang="fa-IR" sz="2800" dirty="0" smtClean="0">
                <a:ln w="0"/>
                <a:effectLst>
                  <a:outerShdw blurRad="38100" dist="19050" dir="2700000" algn="tl" rotWithShape="0">
                    <a:schemeClr val="dk1">
                      <a:alpha val="40000"/>
                    </a:schemeClr>
                  </a:outerShdw>
                </a:effectLst>
              </a:rPr>
              <a:t>وسایل مورد نیاز: چند دانه لوبیا یا نخود وعدس .آب.پارچه یا دستمال کاغذی ظرف یا یک لیوان یک بار مصرف</a:t>
            </a:r>
          </a:p>
        </p:txBody>
      </p:sp>
      <p:sp>
        <p:nvSpPr>
          <p:cNvPr id="2" name="Rectangle 1"/>
          <p:cNvSpPr/>
          <p:nvPr/>
        </p:nvSpPr>
        <p:spPr>
          <a:xfrm>
            <a:off x="791693" y="5054086"/>
            <a:ext cx="11147612" cy="1384995"/>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rPr>
              <a:t>دستور کار : چند عدد از دانه هارا ابتدا دو روز در آب خیس نموده سپس دانه ها را در پارچه ی نم دار بگذارید یا در بین دستال کاغذی با جداره ی لیوان قرار بده دقت کن پارچه یا دستمال باید مرتب مرطوب باشد نتیجه ی مشاهدات خود را طی دو هفته نقاشی کن یا عکس بگیر</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2826781" y="1315534"/>
            <a:ext cx="1480936" cy="5980611"/>
          </a:xfrm>
          <a:prstGeom prst="rect">
            <a:avLst/>
          </a:prstGeom>
        </p:spPr>
      </p:pic>
    </p:spTree>
    <p:extLst>
      <p:ext uri="{BB962C8B-B14F-4D97-AF65-F5344CB8AC3E}">
        <p14:creationId xmlns:p14="http://schemas.microsoft.com/office/powerpoint/2010/main" xmlns="" val="38859086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anim calcmode="lin" valueType="num">
                                      <p:cBhvr>
                                        <p:cTn id="32" dur="2000" fill="hold"/>
                                        <p:tgtEl>
                                          <p:spTgt spid="3"/>
                                        </p:tgtEl>
                                        <p:attrNameLst>
                                          <p:attrName>ppt_w</p:attrName>
                                        </p:attrNameLst>
                                      </p:cBhvr>
                                      <p:tavLst>
                                        <p:tav tm="0" fmla="#ppt_w*sin(2.5*pi*$)">
                                          <p:val>
                                            <p:fltVal val="0"/>
                                          </p:val>
                                        </p:tav>
                                        <p:tav tm="100000">
                                          <p:val>
                                            <p:fltVal val="1"/>
                                          </p:val>
                                        </p:tav>
                                      </p:tavLst>
                                    </p:anim>
                                    <p:anim calcmode="lin" valueType="num">
                                      <p:cBhvr>
                                        <p:cTn id="33"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circle(in)">
                                      <p:cBhvr>
                                        <p:cTn id="3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D2FFD2"/>
            </a:gs>
            <a:gs pos="59000">
              <a:srgbClr val="00FF99"/>
            </a:gs>
            <a:gs pos="8000">
              <a:schemeClr val="bg1"/>
            </a:gs>
            <a:gs pos="91000">
              <a:schemeClr val="accent5">
                <a:lumMod val="40000"/>
                <a:lumOff val="60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7" name="Rectangle 6"/>
          <p:cNvSpPr/>
          <p:nvPr/>
        </p:nvSpPr>
        <p:spPr>
          <a:xfrm>
            <a:off x="543500" y="547401"/>
            <a:ext cx="11147612" cy="1384995"/>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rPr>
              <a:t>دستور کار : چند عدد از دانه هارا ابتدا دو روز در آب خیس نموده سپس دانه ها را در پارچه ی نم دار بگذارید یا در بین دستال کاغذی با جداره ی لیوان قرار بده دقت کن پارچه یا دستمال باید مرتب مرطوب باشد نتیجه ی مشاهدات خود را طی دو هفته نقاشی کن یا عکس بگیر</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1554480" y="2638697"/>
            <a:ext cx="2847703" cy="18941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4937760" y="2577675"/>
            <a:ext cx="3030583" cy="18941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602500" y="4886415"/>
            <a:ext cx="2847703" cy="17121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5029200" y="4911635"/>
            <a:ext cx="2939143" cy="1712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6677930" y="2638697"/>
            <a:ext cx="1290413" cy="400110"/>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1)روز......</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3096123" y="2655872"/>
            <a:ext cx="1125628" cy="400110"/>
          </a:xfrm>
          <a:prstGeom prst="rect">
            <a:avLst/>
          </a:prstGeom>
          <a:noFill/>
        </p:spPr>
        <p:txBody>
          <a:bodyPr wrap="non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2)روز.....</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6550834" y="4655403"/>
            <a:ext cx="1404552" cy="830997"/>
          </a:xfrm>
          <a:prstGeom prst="rect">
            <a:avLst/>
          </a:prstGeom>
          <a:noFill/>
        </p:spPr>
        <p:txBody>
          <a:bodyPr wrap="none" lIns="91440" tIns="45720" rIns="91440" bIns="45720">
            <a:spAutoFit/>
          </a:bodyPr>
          <a:lstStyle/>
          <a:p>
            <a:pPr algn="ctr"/>
            <a:r>
              <a:rPr lang="fa-IR" sz="2400" b="0" cap="none" spc="0" dirty="0" smtClean="0">
                <a:ln w="0"/>
                <a:solidFill>
                  <a:schemeClr val="tx1"/>
                </a:solidFill>
                <a:effectLst>
                  <a:outerShdw blurRad="38100" dist="19050" dir="2700000" algn="tl" rotWithShape="0">
                    <a:schemeClr val="dk1">
                      <a:alpha val="40000"/>
                    </a:schemeClr>
                  </a:outerShdw>
                </a:effectLst>
              </a:rPr>
              <a:t>3)روز....</a:t>
            </a:r>
            <a:r>
              <a:rPr lang="fa-IR" sz="4800" b="0" cap="none" spc="0" dirty="0" smtClean="0">
                <a:ln w="0"/>
                <a:solidFill>
                  <a:schemeClr val="tx1"/>
                </a:solidFill>
                <a:effectLst>
                  <a:outerShdw blurRad="38100" dist="19050" dir="2700000" algn="tl" rotWithShape="0">
                    <a:schemeClr val="dk1">
                      <a:alpha val="40000"/>
                    </a:schemeClr>
                  </a:outerShdw>
                </a:effectLst>
              </a:rPr>
              <a:t> </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3026351" y="4973390"/>
            <a:ext cx="1402948" cy="461665"/>
          </a:xfrm>
          <a:prstGeom prst="rect">
            <a:avLst/>
          </a:prstGeom>
          <a:noFill/>
        </p:spPr>
        <p:txBody>
          <a:bodyPr wrap="none" lIns="91440" tIns="45720" rIns="91440" bIns="45720">
            <a:spAutoFit/>
          </a:bodyPr>
          <a:lstStyle/>
          <a:p>
            <a:pPr algn="ctr"/>
            <a:r>
              <a:rPr lang="fa-IR" sz="2400" b="0" cap="none" spc="0" dirty="0" smtClean="0">
                <a:ln w="0"/>
                <a:solidFill>
                  <a:schemeClr val="tx1"/>
                </a:solidFill>
                <a:effectLst>
                  <a:outerShdw blurRad="38100" dist="19050" dir="2700000" algn="tl" rotWithShape="0">
                    <a:schemeClr val="dk1">
                      <a:alpha val="40000"/>
                    </a:schemeClr>
                  </a:outerShdw>
                </a:effectLst>
              </a:rPr>
              <a:t>4)روز .....</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27147989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20000"/>
                <a:lumOff val="80000"/>
              </a:schemeClr>
            </a:gs>
            <a:gs pos="73000">
              <a:srgbClr val="02F89B"/>
            </a:gs>
            <a:gs pos="96000">
              <a:schemeClr val="bg1"/>
            </a:gs>
            <a:gs pos="1000">
              <a:schemeClr val="bg1"/>
            </a:gs>
            <a:gs pos="20000">
              <a:schemeClr val="accent5">
                <a:lumMod val="40000"/>
                <a:lumOff val="60000"/>
              </a:schemeClr>
            </a:gs>
            <a:gs pos="62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2" name="Rectangle 1"/>
          <p:cNvSpPr/>
          <p:nvPr/>
        </p:nvSpPr>
        <p:spPr>
          <a:xfrm>
            <a:off x="3915958" y="589895"/>
            <a:ext cx="3680816"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9" name="Table 18"/>
          <p:cNvGraphicFramePr>
            <a:graphicFrameLocks noGrp="1"/>
          </p:cNvGraphicFramePr>
          <p:nvPr/>
        </p:nvGraphicFramePr>
        <p:xfrm>
          <a:off x="604733" y="2338310"/>
          <a:ext cx="10946673" cy="3352800"/>
        </p:xfrm>
        <a:graphic>
          <a:graphicData uri="http://schemas.openxmlformats.org/drawingml/2006/table">
            <a:tbl>
              <a:tblPr firstRow="1" bandRow="1">
                <a:tableStyleId>{E8B1032C-EA38-4F05-BA0D-38AFFFC7BED3}</a:tableStyleId>
              </a:tblPr>
              <a:tblGrid>
                <a:gridCol w="3148148"/>
                <a:gridCol w="1110343"/>
                <a:gridCol w="653143"/>
                <a:gridCol w="627017"/>
                <a:gridCol w="5408022"/>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بازخورد توصیفی آموزگار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92D05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تاحدودی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92D05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خیر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92D05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بلی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92D05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اهداف آموزشی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92D050"/>
                    </a:solidFill>
                  </a:tcPr>
                </a:tc>
              </a:tr>
              <a:tr h="77226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38100" dir="2700000" algn="tl">
                              <a:srgbClr val="000000">
                                <a:alpha val="43137"/>
                              </a:srgbClr>
                            </a:outerShdw>
                          </a:effectLst>
                        </a:rPr>
                        <a:t>هدف فعالیت را به خوبی فهمیده است.</a:t>
                      </a:r>
                      <a:endParaRPr lang="en-US" sz="2400" cap="none" spc="0" dirty="0" smtClean="0">
                        <a:ln w="0"/>
                        <a:effectLst>
                          <a:outerShdw blurRad="38100" dist="38100" dir="2700000" algn="tl">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solidFill>
                      <a:schemeClr val="bg1"/>
                    </a:solidFill>
                  </a:tcPr>
                </a:tc>
              </a:tr>
              <a:tr h="77226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38100" dir="2700000" algn="tl">
                              <a:srgbClr val="000000">
                                <a:alpha val="43137"/>
                              </a:srgbClr>
                            </a:outerShdw>
                          </a:effectLst>
                        </a:rPr>
                        <a:t>در مشاهده ی خود دقت کافی داشته است.</a:t>
                      </a:r>
                      <a:endParaRPr lang="en-US" sz="2400" cap="none" spc="0" dirty="0" smtClean="0">
                        <a:ln w="0"/>
                        <a:effectLst>
                          <a:outerShdw blurRad="38100" dist="38100" dir="2700000" algn="tl">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solidFill>
                      <a:schemeClr val="bg1"/>
                    </a:solidFill>
                  </a:tcPr>
                </a:tc>
              </a:tr>
              <a:tr h="77226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cap="none" spc="0" dirty="0" smtClean="0">
                          <a:ln w="0"/>
                          <a:effectLst>
                            <a:outerShdw blurRad="38100" dist="38100" dir="2700000" algn="tl">
                              <a:srgbClr val="000000">
                                <a:alpha val="43137"/>
                              </a:srgbClr>
                            </a:outerShdw>
                          </a:effectLst>
                        </a:rPr>
                        <a:t>فعالیت ها را در زمان مناسب ارائه داده است.</a:t>
                      </a:r>
                      <a:endParaRPr lang="en-US" sz="2400" cap="none" spc="0" dirty="0" smtClean="0">
                        <a:ln w="0"/>
                        <a:effectLst>
                          <a:outerShdw blurRad="38100" dist="38100" dir="2700000" algn="tl">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solidFill>
                      <a:schemeClr val="bg1"/>
                    </a:solidFill>
                  </a:tcPr>
                </a:tc>
              </a:tr>
            </a:tbl>
          </a:graphicData>
        </a:graphic>
      </p:graphicFrame>
    </p:spTree>
    <p:extLst>
      <p:ext uri="{BB962C8B-B14F-4D97-AF65-F5344CB8AC3E}">
        <p14:creationId xmlns:p14="http://schemas.microsoft.com/office/powerpoint/2010/main" xmlns="" val="2972455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83000">
              <a:schemeClr val="bg1"/>
            </a:gs>
            <a:gs pos="99000">
              <a:srgbClr val="FFC000"/>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9" name="Rectangle 8"/>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1080179" y="1153902"/>
            <a:ext cx="9403536" cy="707886"/>
          </a:xfrm>
          <a:prstGeom prst="rect">
            <a:avLst/>
          </a:prstGeom>
          <a:noFill/>
        </p:spPr>
        <p:txBody>
          <a:bodyPr wrap="none" lIns="91440" tIns="45720" rIns="91440" bIns="45720">
            <a:spAutoFit/>
          </a:bodyPr>
          <a:lstStyle/>
          <a:p>
            <a:pPr algn="ctr"/>
            <a:r>
              <a:rPr lang="fa-IR" sz="4000" dirty="0" smtClean="0">
                <a:ln w="0"/>
                <a:effectLst>
                  <a:outerShdw blurRad="38100" dist="19050" dir="2700000" algn="tl" rotWithShape="0">
                    <a:schemeClr val="dk1">
                      <a:alpha val="40000"/>
                    </a:schemeClr>
                  </a:outerShdw>
                </a:effectLst>
              </a:rPr>
              <a:t>آزمون عملکردی درس </a:t>
            </a:r>
            <a:r>
              <a:rPr lang="fa-IR" sz="4000" dirty="0" smtClean="0">
                <a:ln w="0"/>
                <a:effectLst>
                  <a:outerShdw blurRad="38100" dist="19050" dir="2700000" algn="tl" rotWithShape="0">
                    <a:schemeClr val="dk1">
                      <a:alpha val="40000"/>
                    </a:schemeClr>
                  </a:outerShdw>
                </a:effectLst>
              </a:rPr>
              <a:t>ششم </a:t>
            </a:r>
            <a:r>
              <a:rPr lang="fa-IR" sz="4000" dirty="0" smtClean="0">
                <a:ln w="0"/>
                <a:effectLst>
                  <a:outerShdw blurRad="38100" dist="19050" dir="2700000" algn="tl" rotWithShape="0">
                    <a:schemeClr val="dk1">
                      <a:alpha val="40000"/>
                    </a:schemeClr>
                  </a:outerShdw>
                </a:effectLst>
                <a:sym typeface="Wingdings" panose="05000000000000000000" pitchFamily="2" charset="2"/>
              </a:rPr>
              <a:t>((زمین خانه ی پر آب ما))</a:t>
            </a:r>
            <a:endParaRPr lang="en-US" sz="4000" dirty="0">
              <a:ln w="0"/>
              <a:effectLst>
                <a:outerShdw blurRad="38100" dist="19050" dir="2700000" algn="tl" rotWithShape="0">
                  <a:schemeClr val="dk1">
                    <a:alpha val="40000"/>
                  </a:schemeClr>
                </a:outerShdw>
              </a:effectLst>
            </a:endParaRPr>
          </a:p>
        </p:txBody>
      </p:sp>
      <p:sp>
        <p:nvSpPr>
          <p:cNvPr id="11" name="Rectangle 10"/>
          <p:cNvSpPr/>
          <p:nvPr/>
        </p:nvSpPr>
        <p:spPr>
          <a:xfrm>
            <a:off x="268942" y="2607469"/>
            <a:ext cx="11456894" cy="1815882"/>
          </a:xfrm>
          <a:prstGeom prst="rect">
            <a:avLst/>
          </a:prstGeom>
        </p:spPr>
        <p:txBody>
          <a:bodyPr wrap="square">
            <a:spAutoFit/>
          </a:bodyPr>
          <a:lstStyle/>
          <a:p>
            <a:pPr algn="r"/>
            <a:r>
              <a:rPr lang="fa-IR" sz="2800" dirty="0" smtClean="0">
                <a:ln w="0"/>
                <a:effectLst>
                  <a:outerShdw blurRad="38100" dist="19050" dir="2700000" algn="tl" rotWithShape="0">
                    <a:schemeClr val="dk1">
                      <a:alpha val="40000"/>
                    </a:schemeClr>
                  </a:outerShdw>
                </a:effectLst>
              </a:rPr>
              <a:t>اهداف: پرورش نگرش صرفه جویی در مصرف آب از طریق طبقه بندی کردن اتفاقات </a:t>
            </a:r>
          </a:p>
          <a:p>
            <a:pPr algn="r"/>
            <a:r>
              <a:rPr lang="fa-IR" sz="2800" dirty="0" smtClean="0">
                <a:ln w="0"/>
                <a:effectLst>
                  <a:outerShdw blurRad="38100" dist="19050" dir="2700000" algn="tl" rotWithShape="0">
                    <a:schemeClr val="dk1">
                      <a:alpha val="40000"/>
                    </a:schemeClr>
                  </a:outerShdw>
                </a:effectLst>
              </a:rPr>
              <a:t>-سنجش مهارت برقراری ارتباط</a:t>
            </a:r>
            <a:endParaRPr lang="fa-IR" sz="2800" dirty="0" smtClean="0">
              <a:ln w="0"/>
              <a:effectLst>
                <a:outerShdw blurRad="38100" dist="19050" dir="2700000" algn="tl" rotWithShape="0">
                  <a:schemeClr val="dk1">
                    <a:alpha val="40000"/>
                  </a:schemeClr>
                </a:outerShdw>
              </a:effectLst>
            </a:endParaRPr>
          </a:p>
          <a:p>
            <a:pPr algn="r"/>
            <a:r>
              <a:rPr lang="fa-IR" sz="2800" dirty="0" smtClean="0">
                <a:ln w="0"/>
                <a:effectLst>
                  <a:outerShdw blurRad="38100" dist="19050" dir="2700000" algn="tl" rotWithShape="0">
                    <a:schemeClr val="dk1">
                      <a:alpha val="40000"/>
                    </a:schemeClr>
                  </a:outerShdw>
                </a:effectLst>
              </a:rPr>
              <a:t>وسایل مورد نیاز: </a:t>
            </a:r>
            <a:r>
              <a:rPr lang="fa-IR" sz="2800" dirty="0" smtClean="0">
                <a:ln w="0"/>
                <a:effectLst>
                  <a:outerShdw blurRad="38100" dist="19050" dir="2700000" algn="tl" rotWithShape="0">
                    <a:schemeClr val="dk1">
                      <a:alpha val="40000"/>
                    </a:schemeClr>
                  </a:outerShdw>
                </a:effectLst>
              </a:rPr>
              <a:t>تصاویر مختلف درباره ی استفاده از آب مانند : شستن ماشین، شستن حیاط، مسواک زدن با شیر آب بسته، آب دادن به گل ها با آب پاش و حمام کردن با آب خیلی زیاد.</a:t>
            </a:r>
          </a:p>
        </p:txBody>
      </p:sp>
    </p:spTree>
    <p:extLst>
      <p:ext uri="{BB962C8B-B14F-4D97-AF65-F5344CB8AC3E}">
        <p14:creationId xmlns:p14="http://schemas.microsoft.com/office/powerpoint/2010/main" xmlns="" val="33924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4000">
              <a:schemeClr val="bg1"/>
            </a:gs>
            <a:gs pos="99000">
              <a:srgbClr val="FFC000"/>
            </a:gs>
          </a:gsLst>
          <a:path path="circle">
            <a:fillToRect l="100000" t="100000"/>
          </a:path>
        </a:gradFill>
        <a:effectLst/>
      </p:bgPr>
    </p:bg>
    <p:spTree>
      <p:nvGrpSpPr>
        <p:cNvPr id="1" name=""/>
        <p:cNvGrpSpPr/>
        <p:nvPr/>
      </p:nvGrpSpPr>
      <p:grpSpPr>
        <a:xfrm>
          <a:off x="0" y="0"/>
          <a:ext cx="0" cy="0"/>
          <a:chOff x="0" y="0"/>
          <a:chExt cx="0" cy="0"/>
        </a:xfrm>
      </p:grpSpPr>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pic>
        <p:nvPicPr>
          <p:cNvPr id="7" name="Picture 6" descr="IMG_20151224_152610.jpg"/>
          <p:cNvPicPr>
            <a:picLocks noChangeAspect="1"/>
          </p:cNvPicPr>
          <p:nvPr/>
        </p:nvPicPr>
        <p:blipFill>
          <a:blip r:embed="rId2" cstate="print"/>
          <a:srcRect l="24222" t="8794" r="10254" b="32159"/>
          <a:stretch>
            <a:fillRect/>
          </a:stretch>
        </p:blipFill>
        <p:spPr>
          <a:xfrm rot="5400000">
            <a:off x="4465775" y="181159"/>
            <a:ext cx="3905797" cy="4693010"/>
          </a:xfrm>
          <a:prstGeom prst="rect">
            <a:avLst/>
          </a:prstGeom>
        </p:spPr>
      </p:pic>
      <p:sp>
        <p:nvSpPr>
          <p:cNvPr id="8" name="Rectangle 7"/>
          <p:cNvSpPr/>
          <p:nvPr/>
        </p:nvSpPr>
        <p:spPr>
          <a:xfrm>
            <a:off x="791693" y="5054086"/>
            <a:ext cx="11147612" cy="1384995"/>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rPr>
              <a:t>دستور کار : </a:t>
            </a:r>
            <a:r>
              <a:rPr lang="fa-IR" sz="2800" b="0" cap="none" spc="0" dirty="0" smtClean="0">
                <a:ln w="0"/>
                <a:solidFill>
                  <a:schemeClr val="tx1"/>
                </a:solidFill>
                <a:effectLst>
                  <a:outerShdw blurRad="38100" dist="19050" dir="2700000" algn="tl" rotWithShape="0">
                    <a:schemeClr val="dk1">
                      <a:alpha val="40000"/>
                    </a:schemeClr>
                  </a:outerShdw>
                </a:effectLst>
              </a:rPr>
              <a:t>فرزندم ! تصاویر بالا را به دو روش تقسیم کن. برای هر طبقه نامی انتخاب کن. سپس خودت هم یک تصویر به دسته ها اضافه کن و از شماره ی هر تصویر برای طبقه بندی استفاده کن.</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124469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9DF2"/>
            </a:gs>
            <a:gs pos="63000">
              <a:schemeClr val="bg1"/>
            </a:gs>
            <a:gs pos="99000">
              <a:srgbClr val="FFFF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3915958" y="589895"/>
            <a:ext cx="3680816"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24" name="Table 23"/>
          <p:cNvGraphicFramePr>
            <a:graphicFrameLocks noGrp="1"/>
          </p:cNvGraphicFramePr>
          <p:nvPr/>
        </p:nvGraphicFramePr>
        <p:xfrm>
          <a:off x="666206" y="1947577"/>
          <a:ext cx="10946673" cy="3352800"/>
        </p:xfrm>
        <a:graphic>
          <a:graphicData uri="http://schemas.openxmlformats.org/drawingml/2006/table">
            <a:tbl>
              <a:tblPr firstRow="1" bandRow="1">
                <a:tableStyleId>{5DA37D80-6434-44D0-A028-1B22A696006F}</a:tableStyleId>
              </a:tblPr>
              <a:tblGrid>
                <a:gridCol w="3148148"/>
                <a:gridCol w="1110343"/>
                <a:gridCol w="653143"/>
                <a:gridCol w="627017"/>
                <a:gridCol w="5408022"/>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بازخورد توصیفی آموزگار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تاحدودی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خیر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بلی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اهداف آموزشی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F9933"/>
                    </a:solidFill>
                  </a:tcP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baseline="0" dirty="0" smtClean="0"/>
                        <a:t>تصاویر را به دو دسته تقسیم کرده است.</a:t>
                      </a:r>
                    </a:p>
                    <a:p>
                      <a:pPr algn="r" rtl="1"/>
                      <a:endParaRPr lang="en-US" sz="2400" b="1" dirty="0"/>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baseline="0" dirty="0" smtClean="0"/>
                        <a:t>برای تقسیم بندی خود دلیل می آورند.</a:t>
                      </a:r>
                    </a:p>
                    <a:p>
                      <a:pPr algn="r" rtl="1"/>
                      <a:endParaRPr lang="en-US" sz="2400" b="1" dirty="0"/>
                    </a:p>
                  </a:txBody>
                  <a:tcPr anchor="ctr"/>
                </a:tc>
              </a:tr>
              <a:tr h="772266">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algn="r" rtl="1"/>
                      <a:endParaRPr lang="en-US" sz="2600"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baseline="0" dirty="0" smtClean="0"/>
                        <a:t>تصاویر مناسب به هر طبقه اضافه کرده است.</a:t>
                      </a:r>
                      <a:endParaRPr lang="en-US" sz="2400" b="1" dirty="0" smtClean="0"/>
                    </a:p>
                    <a:p>
                      <a:pPr algn="r" rtl="1"/>
                      <a:endParaRPr lang="en-US" sz="2400" b="1" dirty="0"/>
                    </a:p>
                  </a:txBody>
                  <a:tcPr anchor="ctr"/>
                </a:tc>
              </a:tr>
            </a:tbl>
          </a:graphicData>
        </a:graphic>
      </p:graphicFrame>
    </p:spTree>
    <p:extLst>
      <p:ext uri="{BB962C8B-B14F-4D97-AF65-F5344CB8AC3E}">
        <p14:creationId xmlns:p14="http://schemas.microsoft.com/office/powerpoint/2010/main" xmlns="" val="217156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4" name="Rectangle 3"/>
          <p:cNvSpPr/>
          <p:nvPr/>
        </p:nvSpPr>
        <p:spPr>
          <a:xfrm>
            <a:off x="2119827" y="1098583"/>
            <a:ext cx="7960834" cy="707886"/>
          </a:xfrm>
          <a:prstGeom prst="rect">
            <a:avLst/>
          </a:prstGeom>
          <a:noFill/>
        </p:spPr>
        <p:txBody>
          <a:bodyPr wrap="none" lIns="91440" tIns="45720" rIns="91440" bIns="45720">
            <a:spAutoFit/>
          </a:bodyPr>
          <a:lstStyle/>
          <a:p>
            <a:pPr algn="ct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آزمون عملکردی درس اول (( </a:t>
            </a:r>
            <a:r>
              <a:rPr lang="fa-IR" sz="4000" dirty="0" smtClean="0">
                <a:ln w="0"/>
                <a:effectLst>
                  <a:outerShdw blurRad="38100" dist="19050" dir="2700000" algn="tl" rotWithShape="0">
                    <a:schemeClr val="dk1">
                      <a:alpha val="40000"/>
                    </a:schemeClr>
                  </a:outerShdw>
                </a:effectLst>
                <a:cs typeface="B Titr" panose="00000700000000000000" pitchFamily="2" charset="-78"/>
              </a:rPr>
              <a:t>زنگ علوم</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 </a:t>
            </a:r>
            <a:endParaRPr lang="en-US" sz="40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7" name="Straight Connector 6"/>
          <p:cNvCxnSpPr/>
          <p:nvPr/>
        </p:nvCxnSpPr>
        <p:spPr>
          <a:xfrm>
            <a:off x="0" y="1806469"/>
            <a:ext cx="12192000"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p:cNvSpPr/>
          <p:nvPr/>
        </p:nvSpPr>
        <p:spPr>
          <a:xfrm>
            <a:off x="524461" y="1929580"/>
            <a:ext cx="10275569"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rPr>
              <a:t>اهداف:تحریک حس کنجکاوی دانش آموزان در ارتباط با محیط پیرامون خود</a:t>
            </a:r>
            <a:endParaRPr lang="en-US" sz="3200" dirty="0">
              <a:ln w="0"/>
              <a:effectLst>
                <a:outerShdw blurRad="38100" dist="19050" dir="2700000" algn="tl" rotWithShape="0">
                  <a:schemeClr val="dk1">
                    <a:alpha val="40000"/>
                  </a:schemeClr>
                </a:outerShdw>
              </a:effectLst>
            </a:endParaRPr>
          </a:p>
        </p:txBody>
      </p:sp>
      <p:sp>
        <p:nvSpPr>
          <p:cNvPr id="9" name="Rectangle 8"/>
          <p:cNvSpPr/>
          <p:nvPr/>
        </p:nvSpPr>
        <p:spPr>
          <a:xfrm>
            <a:off x="6302326" y="2597933"/>
            <a:ext cx="5889673" cy="2761858"/>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rPr>
              <a:t>دستور کار:</a:t>
            </a:r>
          </a:p>
          <a:p>
            <a:pPr algn="r"/>
            <a:r>
              <a:rPr lang="fa-IR" sz="2800" dirty="0" smtClean="0">
                <a:ln w="0"/>
                <a:effectLst>
                  <a:outerShdw blurRad="38100" dist="19050" dir="2700000" algn="tl" rotWithShape="0">
                    <a:schemeClr val="dk1">
                      <a:alpha val="40000"/>
                    </a:schemeClr>
                  </a:outerShdw>
                </a:effectLst>
              </a:rPr>
              <a:t>وسایل مورد نظر را از یک بلندی(مثلا یک میز) یکی یکی به سمت زمین بیندازو ببین کدام یک زود تر به زمین می رسدوسپس بر اساس نتایج آزمایش در تصاویر زیر آن هایی را که دیرتر به زمین می رسند علامت بزن</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618951" y="1386907"/>
            <a:ext cx="3277772" cy="6088978"/>
          </a:xfrm>
          <a:prstGeom prst="rect">
            <a:avLst/>
          </a:prstGeom>
        </p:spPr>
      </p:pic>
      <p:sp>
        <p:nvSpPr>
          <p:cNvPr id="11" name="Rectangle 10"/>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12" name="Rectangle 11"/>
          <p:cNvSpPr/>
          <p:nvPr/>
        </p:nvSpPr>
        <p:spPr>
          <a:xfrm>
            <a:off x="-548640" y="206565"/>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Tree>
    <p:extLst>
      <p:ext uri="{BB962C8B-B14F-4D97-AF65-F5344CB8AC3E}">
        <p14:creationId xmlns:p14="http://schemas.microsoft.com/office/powerpoint/2010/main" xmlns="" val="2885031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97000">
              <a:srgbClr val="ADCDEA"/>
            </a:gs>
            <a:gs pos="54000">
              <a:srgbClr val="00FF9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7" name="Rectangle 6"/>
          <p:cNvSpPr/>
          <p:nvPr/>
        </p:nvSpPr>
        <p:spPr>
          <a:xfrm>
            <a:off x="1023142" y="718755"/>
            <a:ext cx="10145727" cy="707886"/>
          </a:xfrm>
          <a:prstGeom prst="rect">
            <a:avLst/>
          </a:prstGeom>
          <a:noFill/>
        </p:spPr>
        <p:txBody>
          <a:bodyPr wrap="none" lIns="91440" tIns="45720" rIns="91440" bIns="45720">
            <a:spAutoFit/>
          </a:bodyPr>
          <a:lstStyle/>
          <a:p>
            <a:pPr algn="ct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آزمون عملکردی </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درس هفتم </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 </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زمین خانه ی سنگی ما)) </a:t>
            </a:r>
            <a:endParaRPr lang="en-US" sz="40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8" name="Rectangle 7"/>
          <p:cNvSpPr/>
          <p:nvPr/>
        </p:nvSpPr>
        <p:spPr>
          <a:xfrm>
            <a:off x="5643155" y="1741096"/>
            <a:ext cx="6287866" cy="954107"/>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هدف: سنجش مهارت مشاهده از طریق طبقه بندی</a:t>
            </a:r>
            <a:endPar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endParaRP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a:t>
            </a:r>
            <a:r>
              <a:rPr lang="fa-IR" sz="2800" dirty="0" smtClean="0">
                <a:ln w="0"/>
                <a:effectLst>
                  <a:outerShdw blurRad="38100" dist="19050" dir="2700000" algn="tl" rotWithShape="0">
                    <a:schemeClr val="dk1">
                      <a:alpha val="40000"/>
                    </a:schemeClr>
                  </a:outerShdw>
                </a:effectLst>
                <a:cs typeface="B Titr" panose="00000700000000000000" pitchFamily="2" charset="-78"/>
              </a:rPr>
              <a:t>:تعدادی سنگ صاف و ناصاف و ماژیک</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0" name="Rectangle 9"/>
          <p:cNvSpPr/>
          <p:nvPr/>
        </p:nvSpPr>
        <p:spPr>
          <a:xfrm>
            <a:off x="7694023" y="3017520"/>
            <a:ext cx="4160121" cy="2308324"/>
          </a:xfrm>
          <a:prstGeom prst="rect">
            <a:avLst/>
          </a:prstGeom>
        </p:spPr>
        <p:txBody>
          <a:bodyPr wrap="square">
            <a:spAutoFit/>
          </a:bodyPr>
          <a:lstStyle/>
          <a:p>
            <a:pPr algn="ctr"/>
            <a:r>
              <a:rPr lang="fa-IR" sz="2400" dirty="0" smtClean="0">
                <a:ln w="0"/>
                <a:effectLst>
                  <a:outerShdw blurRad="38100" dist="19050" dir="2700000" algn="tl" rotWithShape="0">
                    <a:schemeClr val="dk1">
                      <a:alpha val="40000"/>
                    </a:schemeClr>
                  </a:outerShdw>
                </a:effectLst>
                <a:cs typeface="B Titr" panose="00000700000000000000" pitchFamily="2" charset="-78"/>
              </a:rPr>
              <a:t>دستور کار:</a:t>
            </a:r>
            <a:endParaRPr lang="fa-IR" sz="2400" b="1" dirty="0" smtClean="0">
              <a:ln w="0"/>
              <a:effectLst>
                <a:outerShdw blurRad="38100" dist="19050" dir="2700000" algn="tl" rotWithShape="0">
                  <a:schemeClr val="dk1">
                    <a:alpha val="40000"/>
                  </a:schemeClr>
                </a:outerShdw>
              </a:effectLst>
              <a:cs typeface="B Titr" panose="00000700000000000000" pitchFamily="2" charset="-78"/>
            </a:endParaRPr>
          </a:p>
          <a:p>
            <a:pPr algn="r"/>
            <a:r>
              <a:rPr lang="fa-IR" sz="2400" b="1" dirty="0" smtClean="0">
                <a:ln w="0"/>
                <a:effectLst>
                  <a:outerShdw blurRad="38100" dist="19050" dir="2700000" algn="tl" rotWithShape="0">
                    <a:schemeClr val="dk1">
                      <a:alpha val="40000"/>
                    </a:schemeClr>
                  </a:outerShdw>
                </a:effectLst>
                <a:cs typeface="B Titr" panose="00000700000000000000" pitchFamily="2" charset="-78"/>
              </a:rPr>
              <a:t>تعداد 10 سنگ را انتخاب کرده و با ماژیک آن ها را شماره گذاری کن و سپس آن ها را به دو گروه تقسیم کن و برای آن ها نامی انتخاب کن.در نهایت به سوالات مقابل پاسخ بده.</a:t>
            </a:r>
          </a:p>
        </p:txBody>
      </p:sp>
      <p:cxnSp>
        <p:nvCxnSpPr>
          <p:cNvPr id="11" name="Straight Connector 10"/>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descr="index.jpg"/>
          <p:cNvPicPr>
            <a:picLocks noChangeAspect="1"/>
          </p:cNvPicPr>
          <p:nvPr/>
        </p:nvPicPr>
        <p:blipFill>
          <a:blip r:embed="rId2" cstate="print"/>
          <a:stretch>
            <a:fillRect/>
          </a:stretch>
        </p:blipFill>
        <p:spPr>
          <a:xfrm>
            <a:off x="1593669" y="1666193"/>
            <a:ext cx="3130731" cy="2233907"/>
          </a:xfrm>
          <a:prstGeom prst="rect">
            <a:avLst/>
          </a:prstGeom>
        </p:spPr>
      </p:pic>
      <p:sp>
        <p:nvSpPr>
          <p:cNvPr id="16" name="Cloud Callout 15"/>
          <p:cNvSpPr/>
          <p:nvPr/>
        </p:nvSpPr>
        <p:spPr>
          <a:xfrm>
            <a:off x="1175659" y="4362994"/>
            <a:ext cx="6387736" cy="2090059"/>
          </a:xfrm>
          <a:prstGeom prst="cloudCallout">
            <a:avLst>
              <a:gd name="adj1" fmla="val -28818"/>
              <a:gd name="adj2" fmla="val -675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 name="TextBox 16"/>
          <p:cNvSpPr txBox="1"/>
          <p:nvPr/>
        </p:nvSpPr>
        <p:spPr>
          <a:xfrm>
            <a:off x="1306285" y="4663439"/>
            <a:ext cx="5525589" cy="1200329"/>
          </a:xfrm>
          <a:prstGeom prst="rect">
            <a:avLst/>
          </a:prstGeom>
          <a:noFill/>
        </p:spPr>
        <p:txBody>
          <a:bodyPr wrap="square" rtlCol="0">
            <a:spAutoFit/>
          </a:bodyPr>
          <a:lstStyle/>
          <a:p>
            <a:pPr algn="r"/>
            <a:r>
              <a:rPr lang="fa-IR" b="1" dirty="0" smtClean="0"/>
              <a:t>- سنگ های هر گروه چه شباهت هایی با هم دارند؟</a:t>
            </a:r>
          </a:p>
          <a:p>
            <a:pPr algn="r"/>
            <a:r>
              <a:rPr lang="fa-IR" b="1" dirty="0" smtClean="0"/>
              <a:t>- سنگ های هر گروه چه تفاوت هایی با هم دارند؟</a:t>
            </a:r>
          </a:p>
          <a:p>
            <a:pPr algn="r"/>
            <a:r>
              <a:rPr lang="fa-IR" b="1" dirty="0" smtClean="0"/>
              <a:t>- اگر بخواهیم همه ی سنگ ها را در یک گروه قرار دهی برای آن ها چه اسمی را پیشنهاد می کنی؟</a:t>
            </a:r>
            <a:endParaRPr lang="en-US" b="1" dirty="0"/>
          </a:p>
        </p:txBody>
      </p:sp>
    </p:spTree>
    <p:extLst>
      <p:ext uri="{BB962C8B-B14F-4D97-AF65-F5344CB8AC3E}">
        <p14:creationId xmlns:p14="http://schemas.microsoft.com/office/powerpoint/2010/main" xmlns="" val="211942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54000">
              <a:schemeClr val="bg1"/>
            </a:gs>
            <a:gs pos="99000">
              <a:srgbClr val="FFC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7" name="Rectangle 6"/>
          <p:cNvSpPr/>
          <p:nvPr/>
        </p:nvSpPr>
        <p:spPr>
          <a:xfrm>
            <a:off x="3915958" y="589895"/>
            <a:ext cx="3680816"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6" y="1947577"/>
          <a:ext cx="10946673" cy="4196292"/>
        </p:xfrm>
        <a:graphic>
          <a:graphicData uri="http://schemas.openxmlformats.org/drawingml/2006/table">
            <a:tbl>
              <a:tblPr firstRow="1" bandRow="1">
                <a:tableStyleId>{5DA37D80-6434-44D0-A028-1B22A696006F}</a:tableStyleId>
              </a:tblPr>
              <a:tblGrid>
                <a:gridCol w="3148148"/>
                <a:gridCol w="1110343"/>
                <a:gridCol w="653143"/>
                <a:gridCol w="627017"/>
                <a:gridCol w="5408022"/>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بازخورد توصیفی آموزگار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تاحدودی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خیر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بلی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اهداف آموزشی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rgbClr val="FF9933"/>
                    </a:solidFill>
                  </a:tcPr>
                </a:tc>
              </a:tr>
              <a:tr h="77226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buFontTx/>
                        <a:buChar char="-"/>
                      </a:pPr>
                      <a:r>
                        <a:rPr lang="fa-IR" sz="2600" dirty="0" smtClean="0"/>
                        <a:t>سنگ ها را به دو گروه دسته بندی کرده</a:t>
                      </a:r>
                      <a:r>
                        <a:rPr lang="fa-IR" sz="2600" baseline="0" dirty="0" smtClean="0"/>
                        <a:t> است.</a:t>
                      </a:r>
                    </a:p>
                  </a:txBody>
                  <a:tcPr anchor="ctr">
                    <a:solidFill>
                      <a:schemeClr val="bg1"/>
                    </a:solidFill>
                  </a:tcPr>
                </a:tc>
              </a:tr>
              <a:tr h="77226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buFontTx/>
                        <a:buChar char="-"/>
                      </a:pPr>
                      <a:r>
                        <a:rPr lang="fa-IR" sz="2600" baseline="0" dirty="0" smtClean="0"/>
                        <a:t>برای گروه بندی خود دلیل می آورد.</a:t>
                      </a:r>
                      <a:endParaRPr lang="en-US" sz="2600" dirty="0"/>
                    </a:p>
                  </a:txBody>
                  <a:tcPr anchor="ctr">
                    <a:solidFill>
                      <a:schemeClr val="bg1"/>
                    </a:solidFill>
                  </a:tcPr>
                </a:tc>
              </a:tr>
              <a:tr h="77226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Char char="-"/>
                        <a:tabLst/>
                        <a:defRPr/>
                      </a:pPr>
                      <a:r>
                        <a:rPr lang="fa-IR" sz="2600" baseline="0" dirty="0" smtClean="0"/>
                        <a:t> شباهت ها وتفاوت ها را تشخیص می دهد.</a:t>
                      </a:r>
                    </a:p>
                    <a:p>
                      <a:pPr algn="r" rtl="1">
                        <a:buFontTx/>
                        <a:buChar char="-"/>
                      </a:pPr>
                      <a:endParaRPr lang="en-US" sz="2600" dirty="0"/>
                    </a:p>
                  </a:txBody>
                  <a:tcPr anchor="ctr">
                    <a:solidFill>
                      <a:schemeClr val="bg1"/>
                    </a:solidFill>
                  </a:tcPr>
                </a:tc>
              </a:tr>
              <a:tr h="77226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buFontTx/>
                        <a:buChar char="-"/>
                      </a:pPr>
                      <a:r>
                        <a:rPr lang="fa-IR" sz="2600" baseline="0" dirty="0" smtClean="0"/>
                        <a:t>نسبت به انجام فعالیت از خود کنجکاوی نشان داده است.</a:t>
                      </a:r>
                      <a:endParaRPr lang="en-US" sz="2600" dirty="0"/>
                    </a:p>
                  </a:txBody>
                  <a:tcPr anchor="ctr">
                    <a:solidFill>
                      <a:schemeClr val="bg1"/>
                    </a:solidFill>
                  </a:tcPr>
                </a:tc>
              </a:tr>
            </a:tbl>
          </a:graphicData>
        </a:graphic>
      </p:graphicFrame>
    </p:spTree>
    <p:extLst>
      <p:ext uri="{BB962C8B-B14F-4D97-AF65-F5344CB8AC3E}">
        <p14:creationId xmlns:p14="http://schemas.microsoft.com/office/powerpoint/2010/main" xmlns="" val="3306003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9DF2"/>
            </a:gs>
            <a:gs pos="63000">
              <a:schemeClr val="bg1"/>
            </a:gs>
            <a:gs pos="99000">
              <a:srgbClr val="FFFF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7" name="Rectangle 16"/>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19" name="Rectangle 18"/>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20" name="Rectangle 19"/>
          <p:cNvSpPr/>
          <p:nvPr/>
        </p:nvSpPr>
        <p:spPr>
          <a:xfrm>
            <a:off x="930973" y="718755"/>
            <a:ext cx="10330072" cy="707886"/>
          </a:xfrm>
          <a:prstGeom prst="rect">
            <a:avLst/>
          </a:prstGeom>
          <a:noFill/>
        </p:spPr>
        <p:txBody>
          <a:bodyPr wrap="none" lIns="91440" tIns="45720" rIns="91440" bIns="45720">
            <a:spAutoFit/>
          </a:bodyPr>
          <a:lstStyle/>
          <a:p>
            <a:pPr algn="ct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آزمون عملکردی </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درس هشتم </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 </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چه می خواهم بسازم؟)) </a:t>
            </a:r>
            <a:endParaRPr lang="en-US" sz="40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21" name="Rectangle 20"/>
          <p:cNvSpPr/>
          <p:nvPr/>
        </p:nvSpPr>
        <p:spPr>
          <a:xfrm>
            <a:off x="5643155" y="1741096"/>
            <a:ext cx="6287866" cy="954107"/>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هدف: سنجش قدرت خلاقیت و نوآوری</a:t>
            </a:r>
            <a:endPar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endParaRP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a:t>
            </a:r>
            <a:r>
              <a:rPr lang="fa-IR" sz="2800" dirty="0" smtClean="0">
                <a:ln w="0"/>
                <a:effectLst>
                  <a:outerShdw blurRad="38100" dist="19050" dir="2700000" algn="tl" rotWithShape="0">
                    <a:schemeClr val="dk1">
                      <a:alpha val="40000"/>
                    </a:schemeClr>
                  </a:outerShdw>
                </a:effectLst>
                <a:cs typeface="B Titr" panose="00000700000000000000" pitchFamily="2" charset="-78"/>
              </a:rPr>
              <a:t>: جعبه ی دستمال کاغذی،مداد و چسب</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23" name="Straight Connector 22"/>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5" name="Horizontal Scroll 24"/>
          <p:cNvSpPr/>
          <p:nvPr/>
        </p:nvSpPr>
        <p:spPr>
          <a:xfrm flipH="1">
            <a:off x="1175657" y="4127864"/>
            <a:ext cx="10189027" cy="2325190"/>
          </a:xfrm>
          <a:prstGeom prst="horizontalScroll">
            <a:avLst/>
          </a:prstGeom>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7" name="Picture 26" descr="images.jpg"/>
          <p:cNvPicPr>
            <a:picLocks noChangeAspect="1"/>
          </p:cNvPicPr>
          <p:nvPr/>
        </p:nvPicPr>
        <p:blipFill>
          <a:blip r:embed="rId2" cstate="print"/>
          <a:stretch>
            <a:fillRect/>
          </a:stretch>
        </p:blipFill>
        <p:spPr>
          <a:xfrm rot="1267759">
            <a:off x="449766" y="1707061"/>
            <a:ext cx="1898746" cy="1617450"/>
          </a:xfrm>
          <a:prstGeom prst="rect">
            <a:avLst/>
          </a:prstGeom>
          <a:noFill/>
          <a:ln>
            <a:noFill/>
          </a:ln>
        </p:spPr>
      </p:pic>
      <p:pic>
        <p:nvPicPr>
          <p:cNvPr id="28" name="Picture 27" descr="0.jpg"/>
          <p:cNvPicPr>
            <a:picLocks noChangeAspect="1"/>
          </p:cNvPicPr>
          <p:nvPr/>
        </p:nvPicPr>
        <p:blipFill>
          <a:blip r:embed="rId3" cstate="print"/>
          <a:stretch>
            <a:fillRect/>
          </a:stretch>
        </p:blipFill>
        <p:spPr>
          <a:xfrm rot="1267759">
            <a:off x="3885396" y="2030730"/>
            <a:ext cx="2162175" cy="1333500"/>
          </a:xfrm>
          <a:prstGeom prst="rect">
            <a:avLst/>
          </a:prstGeom>
          <a:noFill/>
          <a:ln>
            <a:noFill/>
          </a:ln>
        </p:spPr>
      </p:pic>
      <p:pic>
        <p:nvPicPr>
          <p:cNvPr id="29" name="Picture 28" descr="index.jpg"/>
          <p:cNvPicPr>
            <a:picLocks noChangeAspect="1"/>
          </p:cNvPicPr>
          <p:nvPr/>
        </p:nvPicPr>
        <p:blipFill>
          <a:blip r:embed="rId4" cstate="print"/>
          <a:stretch>
            <a:fillRect/>
          </a:stretch>
        </p:blipFill>
        <p:spPr>
          <a:xfrm rot="1267759">
            <a:off x="2426727" y="2005945"/>
            <a:ext cx="1332052" cy="1424129"/>
          </a:xfrm>
          <a:prstGeom prst="rect">
            <a:avLst/>
          </a:prstGeom>
          <a:noFill/>
          <a:ln>
            <a:noFill/>
          </a:ln>
        </p:spPr>
      </p:pic>
      <p:sp>
        <p:nvSpPr>
          <p:cNvPr id="30" name="Rectangle 29"/>
          <p:cNvSpPr/>
          <p:nvPr/>
        </p:nvSpPr>
        <p:spPr>
          <a:xfrm>
            <a:off x="0" y="3448594"/>
            <a:ext cx="11965576" cy="830997"/>
          </a:xfrm>
          <a:prstGeom prst="rect">
            <a:avLst/>
          </a:prstGeom>
        </p:spPr>
        <p:txBody>
          <a:bodyPr wrap="square">
            <a:spAutoFit/>
          </a:bodyPr>
          <a:lstStyle/>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دستور </a:t>
            </a:r>
            <a:r>
              <a:rPr lang="fa-IR" sz="2400" dirty="0" smtClean="0">
                <a:ln w="0"/>
                <a:effectLst>
                  <a:outerShdw blurRad="38100" dist="19050" dir="2700000" algn="tl" rotWithShape="0">
                    <a:schemeClr val="dk1">
                      <a:alpha val="40000"/>
                    </a:schemeClr>
                  </a:outerShdw>
                </a:effectLst>
                <a:cs typeface="B Titr" panose="00000700000000000000" pitchFamily="2" charset="-78"/>
              </a:rPr>
              <a:t>کار:با استفاده از یک جعبه ی خالی دستمال کاغذی و دو عدد مداد یک ماشین بساز .</a:t>
            </a:r>
          </a:p>
          <a:p>
            <a:pPr algn="r" rtl="1"/>
            <a:r>
              <a:rPr lang="fa-IR" sz="2400" b="1" dirty="0" smtClean="0">
                <a:ln w="0"/>
                <a:effectLst>
                  <a:outerShdw blurRad="38100" dist="19050" dir="2700000" algn="tl" rotWithShape="0">
                    <a:schemeClr val="dk1">
                      <a:alpha val="40000"/>
                    </a:schemeClr>
                  </a:outerShdw>
                </a:effectLst>
                <a:cs typeface="B Titr" panose="00000700000000000000" pitchFamily="2" charset="-78"/>
              </a:rPr>
              <a:t>شکل وسیله ای که ساختی را در کادر زیر بکش.</a:t>
            </a:r>
            <a:endParaRPr lang="fa-IR" sz="2400" b="1" dirty="0" smtClean="0">
              <a:ln w="0"/>
              <a:effectLst>
                <a:outerShdw blurRad="38100" dist="19050" dir="2700000" algn="tl" rotWithShape="0">
                  <a:schemeClr val="dk1">
                    <a:alpha val="40000"/>
                  </a:schemeClr>
                </a:outerShdw>
              </a:effectLst>
              <a:cs typeface="B Titr" panose="00000700000000000000" pitchFamily="2" charset="-78"/>
            </a:endParaRPr>
          </a:p>
        </p:txBody>
      </p:sp>
    </p:spTree>
    <p:extLst>
      <p:ext uri="{BB962C8B-B14F-4D97-AF65-F5344CB8AC3E}">
        <p14:creationId xmlns:p14="http://schemas.microsoft.com/office/powerpoint/2010/main" xmlns="" val="242070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CCFF99"/>
            </a:gs>
            <a:gs pos="66000">
              <a:schemeClr val="bg1"/>
            </a:gs>
            <a:gs pos="99000">
              <a:schemeClr val="accent6">
                <a:lumMod val="40000"/>
                <a:lumOff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3915958" y="589895"/>
            <a:ext cx="3680816"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6" y="1947577"/>
          <a:ext cx="10946673" cy="3302106"/>
        </p:xfrm>
        <a:graphic>
          <a:graphicData uri="http://schemas.openxmlformats.org/drawingml/2006/table">
            <a:tbl>
              <a:tblPr firstRow="1" bandRow="1">
                <a:tableStyleId>{E8B1032C-EA38-4F05-BA0D-38AFFFC7BED3}</a:tableStyleId>
              </a:tblPr>
              <a:tblGrid>
                <a:gridCol w="3148148"/>
                <a:gridCol w="1110343"/>
                <a:gridCol w="653143"/>
                <a:gridCol w="627017"/>
                <a:gridCol w="5408022"/>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بازخورد توصیفی آموزگار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تاحدودی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خیر</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بلی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600" cap="none" spc="0" dirty="0" smtClean="0">
                          <a:ln w="0"/>
                          <a:effectLst>
                            <a:outerShdw blurRad="38100" dist="19050" dir="2700000" algn="tl" rotWithShape="0">
                              <a:schemeClr val="dk1">
                                <a:alpha val="40000"/>
                              </a:schemeClr>
                            </a:outerShdw>
                          </a:effectLst>
                        </a:rPr>
                        <a:t>اهداف آموزشی</a:t>
                      </a:r>
                      <a:endParaRPr lang="en-US" sz="2600" cap="none" spc="0" dirty="0" smtClean="0">
                        <a:ln w="0"/>
                        <a:effectLst>
                          <a:outerShdw blurRad="38100" dist="19050" dir="2700000" algn="tl" rotWithShape="0">
                            <a:schemeClr val="dk1">
                              <a:alpha val="40000"/>
                            </a:schemeClr>
                          </a:outerShdw>
                        </a:effectLst>
                      </a:endParaRPr>
                    </a:p>
                    <a:p>
                      <a:pPr algn="r" rtl="1"/>
                      <a:endParaRPr lang="en-US" sz="2600" dirty="0"/>
                    </a:p>
                  </a:txBody>
                  <a:tcPr anchor="ctr">
                    <a:solidFill>
                      <a:schemeClr val="accent6"/>
                    </a:solidFill>
                  </a:tcPr>
                </a:tc>
              </a:tr>
              <a:tr h="77226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r>
                        <a:rPr lang="fa-IR" sz="2400" dirty="0" smtClean="0"/>
                        <a:t>در انجام فعالیت، اعتماد به نفس داشته است.</a:t>
                      </a:r>
                      <a:endParaRPr lang="en-US" sz="2400" b="1" dirty="0"/>
                    </a:p>
                  </a:txBody>
                  <a:tcPr anchor="ctr">
                    <a:solidFill>
                      <a:schemeClr val="bg1"/>
                    </a:solidFill>
                  </a:tcPr>
                </a:tc>
              </a:tr>
              <a:tr h="77226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r>
                        <a:rPr lang="fa-IR" sz="2400" dirty="0" smtClean="0"/>
                        <a:t>از استعداد</a:t>
                      </a:r>
                      <a:r>
                        <a:rPr lang="fa-IR" sz="2400" baseline="0" dirty="0" smtClean="0"/>
                        <a:t> و توانایی خود به درستی استفاده کرده است.</a:t>
                      </a:r>
                      <a:endParaRPr lang="en-US" sz="2400" b="1" dirty="0"/>
                    </a:p>
                  </a:txBody>
                  <a:tcPr anchor="ctr">
                    <a:solidFill>
                      <a:schemeClr val="bg1"/>
                    </a:solidFill>
                  </a:tcPr>
                </a:tc>
              </a:tr>
              <a:tr h="772266">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endParaRPr lang="en-US" sz="2600" dirty="0"/>
                    </a:p>
                  </a:txBody>
                  <a:tcPr anchor="ctr">
                    <a:solidFill>
                      <a:schemeClr val="bg1"/>
                    </a:solidFill>
                  </a:tcPr>
                </a:tc>
                <a:tc>
                  <a:txBody>
                    <a:bodyPr/>
                    <a:lstStyle/>
                    <a:p>
                      <a:pPr algn="r" rtl="1"/>
                      <a:r>
                        <a:rPr lang="fa-IR" sz="2400" dirty="0" smtClean="0"/>
                        <a:t>در انجام فعالیت از</a:t>
                      </a:r>
                      <a:r>
                        <a:rPr lang="fa-IR" sz="2400" baseline="0" dirty="0" smtClean="0"/>
                        <a:t> خود علاقه و پشتکار نشان داده است.</a:t>
                      </a:r>
                      <a:endParaRPr lang="en-US" sz="2400" b="1" dirty="0"/>
                    </a:p>
                  </a:txBody>
                  <a:tcPr anchor="ctr">
                    <a:solidFill>
                      <a:schemeClr val="bg1"/>
                    </a:solidFill>
                  </a:tcPr>
                </a:tc>
              </a:tr>
            </a:tbl>
          </a:graphicData>
        </a:graphic>
      </p:graphicFrame>
    </p:spTree>
    <p:extLst>
      <p:ext uri="{BB962C8B-B14F-4D97-AF65-F5344CB8AC3E}">
        <p14:creationId xmlns:p14="http://schemas.microsoft.com/office/powerpoint/2010/main" xmlns="" val="1880980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9DF2"/>
            </a:gs>
            <a:gs pos="63000">
              <a:schemeClr val="bg1"/>
            </a:gs>
            <a:gs pos="99000">
              <a:srgbClr val="FFFF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9" name="Rectangle 8"/>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1379818" y="718755"/>
            <a:ext cx="9432390" cy="707886"/>
          </a:xfrm>
          <a:prstGeom prst="rect">
            <a:avLst/>
          </a:prstGeom>
          <a:noFill/>
        </p:spPr>
        <p:txBody>
          <a:bodyPr wrap="none" lIns="91440" tIns="45720" rIns="91440" bIns="45720">
            <a:spAutoFit/>
          </a:bodyPr>
          <a:lstStyle/>
          <a:p>
            <a:pPr algn="ct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آزمون عملکردی </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درس نهم ((زمین خانه خاکی ما)) </a:t>
            </a:r>
            <a:endParaRPr lang="en-US" sz="40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992778" y="1741096"/>
            <a:ext cx="10938244" cy="954107"/>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هدف: سنجش میزان علاقه و توانایی به کارگیری تجارب از طریق بازی با خاک</a:t>
            </a:r>
            <a:endPar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endParaRP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a:t>
            </a:r>
            <a:r>
              <a:rPr lang="fa-IR" sz="2800" dirty="0" smtClean="0">
                <a:ln w="0"/>
                <a:effectLst>
                  <a:outerShdw blurRad="38100" dist="19050" dir="2700000" algn="tl" rotWithShape="0">
                    <a:schemeClr val="dk1">
                      <a:alpha val="40000"/>
                    </a:schemeClr>
                  </a:outerShdw>
                </a:effectLst>
                <a:cs typeface="B Titr" panose="00000700000000000000" pitchFamily="2" charset="-78"/>
              </a:rPr>
              <a:t>: مقداری خاک رس، قوطی کبریت، جعبه شیرینی و چسب مایع</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p:cNvSpPr/>
          <p:nvPr/>
        </p:nvSpPr>
        <p:spPr>
          <a:xfrm>
            <a:off x="0" y="2808514"/>
            <a:ext cx="11965576" cy="1569660"/>
          </a:xfrm>
          <a:prstGeom prst="rect">
            <a:avLst/>
          </a:prstGeom>
        </p:spPr>
        <p:txBody>
          <a:bodyPr wrap="square">
            <a:spAutoFit/>
          </a:bodyPr>
          <a:lstStyle/>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دستور </a:t>
            </a:r>
            <a:r>
              <a:rPr lang="fa-IR" sz="2400" dirty="0" smtClean="0">
                <a:ln w="0"/>
                <a:effectLst>
                  <a:outerShdw blurRad="38100" dist="19050" dir="2700000" algn="tl" rotWithShape="0">
                    <a:schemeClr val="dk1">
                      <a:alpha val="40000"/>
                    </a:schemeClr>
                  </a:outerShdw>
                </a:effectLst>
                <a:cs typeface="B Titr" panose="00000700000000000000" pitchFamily="2" charset="-78"/>
              </a:rPr>
              <a:t>کار: مقداری خاک رس را با آب مخلوط کن و گل بساز . یک قوطی کبریت خالی را بردار و ته آن را در بیاور و با گل قالب بزن و خشت آجری درست کن.سپس خشت ها را در آفتاب بگذار تا خوب خشک شود. یک جعبه شیرینی را بردار و خشت ها را به وسیله ی چسب مایع یا آب گل به هم وصل کن و یک خانه ی گلی بساز.</a:t>
            </a:r>
          </a:p>
          <a:p>
            <a:pPr algn="r" rtl="1"/>
            <a:r>
              <a:rPr lang="fa-IR" sz="2400" b="1" dirty="0" smtClean="0">
                <a:ln w="0"/>
                <a:effectLst>
                  <a:outerShdw blurRad="38100" dist="19050" dir="2700000" algn="tl" rotWithShape="0">
                    <a:schemeClr val="dk1">
                      <a:alpha val="40000"/>
                    </a:schemeClr>
                  </a:outerShdw>
                </a:effectLst>
                <a:cs typeface="B Titr" panose="00000700000000000000" pitchFamily="2" charset="-78"/>
              </a:rPr>
              <a:t>شکل خانه ی گلی خود را در کادر زیر بکش.</a:t>
            </a:r>
            <a:endParaRPr lang="fa-IR" sz="2400" b="1" dirty="0" smtClean="0">
              <a:ln w="0"/>
              <a:effectLst>
                <a:outerShdw blurRad="38100" dist="19050" dir="2700000" algn="tl" rotWithShape="0">
                  <a:schemeClr val="dk1">
                    <a:alpha val="40000"/>
                  </a:schemeClr>
                </a:outerShdw>
              </a:effectLst>
              <a:cs typeface="B Titr" panose="00000700000000000000" pitchFamily="2" charset="-78"/>
            </a:endParaRPr>
          </a:p>
        </p:txBody>
      </p:sp>
      <p:sp>
        <p:nvSpPr>
          <p:cNvPr id="18" name="Flowchart: Document 17"/>
          <p:cNvSpPr/>
          <p:nvPr/>
        </p:nvSpPr>
        <p:spPr>
          <a:xfrm>
            <a:off x="888274" y="4140926"/>
            <a:ext cx="5682343" cy="2076995"/>
          </a:xfrm>
          <a:prstGeom prst="flowChartDocument">
            <a:avLst/>
          </a:prstGeom>
          <a:solidFill>
            <a:schemeClr val="bg1"/>
          </a:solidFill>
          <a:ln w="28575">
            <a:solidFill>
              <a:srgbClr val="FB2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00.jpg"/>
          <p:cNvPicPr>
            <a:picLocks noChangeAspect="1"/>
          </p:cNvPicPr>
          <p:nvPr/>
        </p:nvPicPr>
        <p:blipFill>
          <a:blip r:embed="rId2" cstate="print"/>
          <a:stretch>
            <a:fillRect/>
          </a:stretch>
        </p:blipFill>
        <p:spPr>
          <a:xfrm>
            <a:off x="8145136" y="5207589"/>
            <a:ext cx="1541243" cy="1467531"/>
          </a:xfrm>
          <a:prstGeom prst="rect">
            <a:avLst/>
          </a:prstGeom>
        </p:spPr>
      </p:pic>
      <p:pic>
        <p:nvPicPr>
          <p:cNvPr id="20" name="Picture 19" descr="0.jpg"/>
          <p:cNvPicPr>
            <a:picLocks noChangeAspect="1"/>
          </p:cNvPicPr>
          <p:nvPr/>
        </p:nvPicPr>
        <p:blipFill>
          <a:blip r:embed="rId3" cstate="print"/>
          <a:stretch>
            <a:fillRect/>
          </a:stretch>
        </p:blipFill>
        <p:spPr>
          <a:xfrm>
            <a:off x="6831874" y="4588378"/>
            <a:ext cx="1605964" cy="1198296"/>
          </a:xfrm>
          <a:prstGeom prst="rect">
            <a:avLst/>
          </a:prstGeom>
        </p:spPr>
      </p:pic>
      <p:pic>
        <p:nvPicPr>
          <p:cNvPr id="21" name="Picture 20" descr="index.jpg"/>
          <p:cNvPicPr>
            <a:picLocks noChangeAspect="1"/>
          </p:cNvPicPr>
          <p:nvPr/>
        </p:nvPicPr>
        <p:blipFill>
          <a:blip r:embed="rId4" cstate="print"/>
          <a:stretch>
            <a:fillRect/>
          </a:stretch>
        </p:blipFill>
        <p:spPr>
          <a:xfrm>
            <a:off x="9420498" y="4545873"/>
            <a:ext cx="1430345" cy="1430345"/>
          </a:xfrm>
          <a:prstGeom prst="rect">
            <a:avLst/>
          </a:prstGeom>
        </p:spPr>
      </p:pic>
      <p:pic>
        <p:nvPicPr>
          <p:cNvPr id="22" name="Picture 21" descr="index0.jpg"/>
          <p:cNvPicPr>
            <a:picLocks noChangeAspect="1"/>
          </p:cNvPicPr>
          <p:nvPr/>
        </p:nvPicPr>
        <p:blipFill>
          <a:blip r:embed="rId5" cstate="print"/>
          <a:stretch>
            <a:fillRect/>
          </a:stretch>
        </p:blipFill>
        <p:spPr>
          <a:xfrm>
            <a:off x="10528662" y="5480686"/>
            <a:ext cx="1500467" cy="998492"/>
          </a:xfrm>
          <a:prstGeom prst="rect">
            <a:avLst/>
          </a:prstGeom>
        </p:spPr>
      </p:pic>
    </p:spTree>
    <p:extLst>
      <p:ext uri="{BB962C8B-B14F-4D97-AF65-F5344CB8AC3E}">
        <p14:creationId xmlns:p14="http://schemas.microsoft.com/office/powerpoint/2010/main" xmlns="" val="20372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CCFF99"/>
            </a:gs>
            <a:gs pos="66000">
              <a:schemeClr val="bg1"/>
            </a:gs>
            <a:gs pos="99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3915958" y="589895"/>
            <a:ext cx="3680816"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6" y="1947577"/>
          <a:ext cx="10946673" cy="3190452"/>
        </p:xfrm>
        <a:graphic>
          <a:graphicData uri="http://schemas.openxmlformats.org/drawingml/2006/table">
            <a:tbl>
              <a:tblPr firstRow="1" bandRow="1">
                <a:tableStyleId>{E8B1032C-EA38-4F05-BA0D-38AFFFC7BED3}</a:tableStyleId>
              </a:tblPr>
              <a:tblGrid>
                <a:gridCol w="3148148"/>
                <a:gridCol w="1110343"/>
                <a:gridCol w="653143"/>
                <a:gridCol w="627017"/>
                <a:gridCol w="5408022"/>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بازخورد توصیفی آموزگار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تاحدودی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خیر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بلی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اهداف آموزشی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با علاقه به</a:t>
                      </a:r>
                      <a:r>
                        <a:rPr lang="fa-IR" sz="2400" b="1" baseline="0" dirty="0" smtClean="0"/>
                        <a:t> انجام فعالیت پرداخته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موارد ایمنی و بهداشتی را رعایت کرده است.</a:t>
                      </a:r>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شکل خانه ی گلی خود را به زیبایی در کادر نقاشی کرده است.</a:t>
                      </a:r>
                      <a:endParaRPr lang="en-US" sz="2400" b="1" dirty="0"/>
                    </a:p>
                  </a:txBody>
                  <a:tcPr anchor="ctr">
                    <a:solidFill>
                      <a:schemeClr val="bg1"/>
                    </a:solidFill>
                  </a:tcPr>
                </a:tc>
              </a:tr>
            </a:tbl>
          </a:graphicData>
        </a:graphic>
      </p:graphicFrame>
    </p:spTree>
    <p:extLst>
      <p:ext uri="{BB962C8B-B14F-4D97-AF65-F5344CB8AC3E}">
        <p14:creationId xmlns:p14="http://schemas.microsoft.com/office/powerpoint/2010/main" xmlns="" val="2128551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bg1"/>
            </a:gs>
            <a:gs pos="82000">
              <a:srgbClr val="FD9DF2"/>
            </a:gs>
            <a:gs pos="13000">
              <a:schemeClr val="accent1">
                <a:lumMod val="60000"/>
                <a:lumOff val="40000"/>
              </a:schemeClr>
            </a:gs>
          </a:gsLst>
          <a:lin ang="135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9" name="Rectangle 8"/>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527828" y="718755"/>
            <a:ext cx="11136382" cy="707886"/>
          </a:xfrm>
          <a:prstGeom prst="rect">
            <a:avLst/>
          </a:prstGeom>
          <a:noFill/>
        </p:spPr>
        <p:txBody>
          <a:bodyPr wrap="none" lIns="91440" tIns="45720" rIns="91440" bIns="45720">
            <a:spAutoFit/>
          </a:bodyPr>
          <a:lstStyle/>
          <a:p>
            <a:pPr algn="ct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آزمون عملکردی </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درس دهم ((در اطراف ما هوا وجود دارد)) </a:t>
            </a:r>
            <a:endParaRPr lang="en-US" sz="40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992778" y="1741096"/>
            <a:ext cx="10938244" cy="954107"/>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هدف: سنجش میزان کاربرد آموخته ها در موقعیت جدید</a:t>
            </a:r>
            <a:endPar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endParaRP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a:t>
            </a:r>
            <a:r>
              <a:rPr lang="fa-IR" sz="2800" dirty="0" smtClean="0">
                <a:ln w="0"/>
                <a:effectLst>
                  <a:outerShdw blurRad="38100" dist="19050" dir="2700000" algn="tl" rotWithShape="0">
                    <a:schemeClr val="dk1">
                      <a:alpha val="40000"/>
                    </a:schemeClr>
                  </a:outerShdw>
                </a:effectLst>
                <a:cs typeface="B Titr" panose="00000700000000000000" pitchFamily="2" charset="-78"/>
              </a:rPr>
              <a:t>: کاغذ مچاله شده، لیوان و ظرف پر از آب</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0" y="2808514"/>
            <a:ext cx="11965576" cy="1200329"/>
          </a:xfrm>
          <a:prstGeom prst="rect">
            <a:avLst/>
          </a:prstGeom>
        </p:spPr>
        <p:txBody>
          <a:bodyPr wrap="square">
            <a:spAutoFit/>
          </a:bodyPr>
          <a:lstStyle/>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دستور </a:t>
            </a:r>
            <a:r>
              <a:rPr lang="fa-IR" sz="2400" dirty="0" smtClean="0">
                <a:ln w="0"/>
                <a:effectLst>
                  <a:outerShdw blurRad="38100" dist="19050" dir="2700000" algn="tl" rotWithShape="0">
                    <a:schemeClr val="dk1">
                      <a:alpha val="40000"/>
                    </a:schemeClr>
                  </a:outerShdw>
                </a:effectLst>
                <a:cs typeface="B Titr" panose="00000700000000000000" pitchFamily="2" charset="-78"/>
              </a:rPr>
              <a:t>کار: یک کاغذ را مچاله کن و در ته لیوان قرار بده سپس لیوان را وارونه در یک ظرف پر از آب وارد کن و مدتی بعد بدون کج کردن به همان شکل لیوان را از آب بیرون بیاور. سپس بر اساس مشاهدات نتایج این آزمایش را در کادر زیر بنویس .</a:t>
            </a:r>
            <a:endParaRPr lang="fa-IR" sz="2400" b="1" dirty="0" smtClean="0">
              <a:ln w="0"/>
              <a:effectLst>
                <a:outerShdw blurRad="38100" dist="19050" dir="2700000" algn="tl" rotWithShape="0">
                  <a:schemeClr val="dk1">
                    <a:alpha val="40000"/>
                  </a:schemeClr>
                </a:outerShdw>
              </a:effectLst>
              <a:cs typeface="B Titr" panose="00000700000000000000" pitchFamily="2" charset="-78"/>
            </a:endParaRPr>
          </a:p>
        </p:txBody>
      </p:sp>
      <p:pic>
        <p:nvPicPr>
          <p:cNvPr id="19" name="Picture 18" descr="00.jpg"/>
          <p:cNvPicPr>
            <a:picLocks noChangeAspect="1"/>
          </p:cNvPicPr>
          <p:nvPr/>
        </p:nvPicPr>
        <p:blipFill>
          <a:blip r:embed="rId2" cstate="print"/>
          <a:srcRect l="16319"/>
          <a:stretch>
            <a:fillRect/>
          </a:stretch>
        </p:blipFill>
        <p:spPr>
          <a:xfrm>
            <a:off x="3252652" y="1634081"/>
            <a:ext cx="1546995" cy="1148307"/>
          </a:xfrm>
          <a:prstGeom prst="rect">
            <a:avLst/>
          </a:prstGeom>
        </p:spPr>
      </p:pic>
      <p:pic>
        <p:nvPicPr>
          <p:cNvPr id="20" name="Picture 19" descr="0.jpg"/>
          <p:cNvPicPr>
            <a:picLocks noChangeAspect="1"/>
          </p:cNvPicPr>
          <p:nvPr/>
        </p:nvPicPr>
        <p:blipFill>
          <a:blip r:embed="rId3" cstate="print"/>
          <a:stretch>
            <a:fillRect/>
          </a:stretch>
        </p:blipFill>
        <p:spPr>
          <a:xfrm>
            <a:off x="156755" y="1632226"/>
            <a:ext cx="1124037" cy="1124037"/>
          </a:xfrm>
          <a:prstGeom prst="rect">
            <a:avLst/>
          </a:prstGeom>
        </p:spPr>
      </p:pic>
      <p:pic>
        <p:nvPicPr>
          <p:cNvPr id="21" name="Picture 20" descr="images.jpg"/>
          <p:cNvPicPr>
            <a:picLocks noChangeAspect="1"/>
          </p:cNvPicPr>
          <p:nvPr/>
        </p:nvPicPr>
        <p:blipFill>
          <a:blip r:embed="rId4" cstate="print"/>
          <a:stretch>
            <a:fillRect/>
          </a:stretch>
        </p:blipFill>
        <p:spPr>
          <a:xfrm>
            <a:off x="1371599" y="1616492"/>
            <a:ext cx="1762087" cy="1172589"/>
          </a:xfrm>
          <a:prstGeom prst="rect">
            <a:avLst/>
          </a:prstGeom>
        </p:spPr>
      </p:pic>
      <p:sp>
        <p:nvSpPr>
          <p:cNvPr id="23" name="Rounded Rectangle 22"/>
          <p:cNvSpPr/>
          <p:nvPr/>
        </p:nvSpPr>
        <p:spPr>
          <a:xfrm>
            <a:off x="365760" y="4036424"/>
            <a:ext cx="11508377" cy="2207623"/>
          </a:xfrm>
          <a:prstGeom prst="roundRect">
            <a:avLst/>
          </a:prstGeom>
          <a:solidFill>
            <a:schemeClr val="bg1"/>
          </a:solidFill>
          <a:ln w="57150">
            <a:solidFill>
              <a:srgbClr val="FB21E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00891" y="4075611"/>
            <a:ext cx="11051178" cy="2031325"/>
          </a:xfrm>
          <a:prstGeom prst="rect">
            <a:avLst/>
          </a:prstGeom>
          <a:noFill/>
        </p:spPr>
        <p:txBody>
          <a:bodyPr wrap="square" rtlCol="0">
            <a:spAutoFit/>
          </a:bodyPr>
          <a:lstStyle/>
          <a:p>
            <a:pPr algn="r" rtl="1"/>
            <a:r>
              <a:rPr lang="fa-IR" dirty="0" smtClean="0">
                <a:solidFill>
                  <a:srgbClr val="FB21E1"/>
                </a:solidFill>
              </a:rPr>
              <a:t>نتایج آزمایش: ..................................................................................................................................................................................................................................................................................................................................................................................................................................................................................................................................................................................................................................................................................................................................................................................................................................................................................................................................................................................................................................................................</a:t>
            </a:r>
            <a:endParaRPr lang="en-US" dirty="0">
              <a:solidFill>
                <a:srgbClr val="FB21E1"/>
              </a:solidFill>
            </a:endParaRPr>
          </a:p>
        </p:txBody>
      </p:sp>
    </p:spTree>
    <p:extLst>
      <p:ext uri="{BB962C8B-B14F-4D97-AF65-F5344CB8AC3E}">
        <p14:creationId xmlns:p14="http://schemas.microsoft.com/office/powerpoint/2010/main" xmlns="" val="316935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97000">
              <a:srgbClr val="ADCDEA"/>
            </a:gs>
            <a:gs pos="54000">
              <a:srgbClr val="00FF99"/>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7" name="Rectangle 6"/>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3915958" y="589895"/>
            <a:ext cx="3680816"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6" y="1947577"/>
          <a:ext cx="10946673" cy="3190452"/>
        </p:xfrm>
        <a:graphic>
          <a:graphicData uri="http://schemas.openxmlformats.org/drawingml/2006/table">
            <a:tbl>
              <a:tblPr firstRow="1" bandRow="1">
                <a:tableStyleId>{E8B1032C-EA38-4F05-BA0D-38AFFFC7BED3}</a:tableStyleId>
              </a:tblPr>
              <a:tblGrid>
                <a:gridCol w="3148148"/>
                <a:gridCol w="1110343"/>
                <a:gridCol w="653143"/>
                <a:gridCol w="627017"/>
                <a:gridCol w="5408022"/>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بازخورد توصیفی آموزگار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تاحدودی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خیر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بلی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اهداف آموزشی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آزمایش را به درستی انجام داده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نتایج آزمایش مو مشاهدات خود را به درستی ثبت نموده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از</a:t>
                      </a:r>
                      <a:r>
                        <a:rPr lang="fa-IR" sz="2400" b="1" baseline="0" dirty="0" smtClean="0"/>
                        <a:t> آموخته های خود به درستی استفاده نموده است.</a:t>
                      </a:r>
                      <a:endParaRPr lang="en-US" sz="2400" b="1" dirty="0"/>
                    </a:p>
                  </a:txBody>
                  <a:tcPr anchor="ctr">
                    <a:solidFill>
                      <a:schemeClr val="bg1"/>
                    </a:solidFill>
                  </a:tcPr>
                </a:tc>
              </a:tr>
            </a:tbl>
          </a:graphicData>
        </a:graphic>
      </p:graphicFrame>
    </p:spTree>
    <p:extLst>
      <p:ext uri="{BB962C8B-B14F-4D97-AF65-F5344CB8AC3E}">
        <p14:creationId xmlns:p14="http://schemas.microsoft.com/office/powerpoint/2010/main" xmlns="" val="2240568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97000">
              <a:srgbClr val="ADCDEA"/>
            </a:gs>
            <a:gs pos="63000">
              <a:schemeClr val="accent1">
                <a:lumMod val="1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Rectangle 6"/>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9" name="Rectangle 8"/>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1250784" y="718755"/>
            <a:ext cx="9690473" cy="707886"/>
          </a:xfrm>
          <a:prstGeom prst="rect">
            <a:avLst/>
          </a:prstGeom>
          <a:noFill/>
        </p:spPr>
        <p:txBody>
          <a:bodyPr wrap="none" lIns="91440" tIns="45720" rIns="91440" bIns="45720">
            <a:spAutoFit/>
          </a:bodyPr>
          <a:lstStyle/>
          <a:p>
            <a:pPr algn="ct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آزمون عملکردی </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درس یازدهم ((دنیای سرد و گرم)) </a:t>
            </a:r>
            <a:endParaRPr lang="en-US" sz="40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992778" y="1741096"/>
            <a:ext cx="10938244" cy="954107"/>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هدف: سنجش مهارت مشاهده ومهارت برقراری ارتباط و نتیجه گیری</a:t>
            </a:r>
            <a:endPar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endParaRP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a:t>
            </a:r>
            <a:r>
              <a:rPr lang="fa-IR" sz="2800" dirty="0" smtClean="0">
                <a:ln w="0"/>
                <a:effectLst>
                  <a:outerShdw blurRad="38100" dist="19050" dir="2700000" algn="tl" rotWithShape="0">
                    <a:schemeClr val="dk1">
                      <a:alpha val="40000"/>
                    </a:schemeClr>
                  </a:outerShdw>
                </a:effectLst>
                <a:cs typeface="B Titr" panose="00000700000000000000" pitchFamily="2" charset="-78"/>
              </a:rPr>
              <a:t>: کاغذ یا پارچه و یا نایلون سیاه و سفید رنگ</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0" y="2808514"/>
            <a:ext cx="11965576" cy="1200329"/>
          </a:xfrm>
          <a:prstGeom prst="rect">
            <a:avLst/>
          </a:prstGeom>
        </p:spPr>
        <p:txBody>
          <a:bodyPr wrap="square">
            <a:spAutoFit/>
          </a:bodyPr>
          <a:lstStyle/>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دستور </a:t>
            </a:r>
            <a:r>
              <a:rPr lang="fa-IR" sz="2400" dirty="0" smtClean="0">
                <a:ln w="0"/>
                <a:effectLst>
                  <a:outerShdw blurRad="38100" dist="19050" dir="2700000" algn="tl" rotWithShape="0">
                    <a:schemeClr val="dk1">
                      <a:alpha val="40000"/>
                    </a:schemeClr>
                  </a:outerShdw>
                </a:effectLst>
                <a:cs typeface="B Titr" panose="00000700000000000000" pitchFamily="2" charset="-78"/>
              </a:rPr>
              <a:t>کار: در یک روز آفتابی به حیاط خانه و یا مدرسه برو . کاغذ یا پارچه ویا نایلون سیاه و سفید را کنار هم در یک محل |آفتابی قرار بده. بعد از حدود حداکثر 10 دقیقه با یک دست نایلون سیاه و با دست دیگر نایلون سفید را لمس کن. نتایج خود را در همین صفحه در قسمت نتیجه گیری یادداشت و به کلاس ارائه کن.</a:t>
            </a:r>
            <a:endParaRPr lang="fa-IR" sz="2400" b="1" dirty="0" smtClean="0">
              <a:ln w="0"/>
              <a:effectLst>
                <a:outerShdw blurRad="38100" dist="19050" dir="2700000" algn="tl" rotWithShape="0">
                  <a:schemeClr val="dk1">
                    <a:alpha val="40000"/>
                  </a:schemeClr>
                </a:outerShdw>
              </a:effectLst>
              <a:cs typeface="B Titr" panose="00000700000000000000" pitchFamily="2" charset="-78"/>
            </a:endParaRPr>
          </a:p>
        </p:txBody>
      </p:sp>
      <p:sp>
        <p:nvSpPr>
          <p:cNvPr id="17" name="Rounded Rectangle 16"/>
          <p:cNvSpPr/>
          <p:nvPr/>
        </p:nvSpPr>
        <p:spPr>
          <a:xfrm>
            <a:off x="365760" y="4036424"/>
            <a:ext cx="11508377" cy="2207623"/>
          </a:xfrm>
          <a:prstGeom prst="roundRect">
            <a:avLst/>
          </a:prstGeom>
          <a:solidFill>
            <a:schemeClr val="bg1"/>
          </a:solidFill>
          <a:ln w="57150">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00891" y="4075611"/>
            <a:ext cx="11051178" cy="2031325"/>
          </a:xfrm>
          <a:prstGeom prst="rect">
            <a:avLst/>
          </a:prstGeom>
          <a:noFill/>
        </p:spPr>
        <p:txBody>
          <a:bodyPr wrap="square" rtlCol="0">
            <a:spAutoFit/>
          </a:bodyPr>
          <a:lstStyle/>
          <a:p>
            <a:pPr algn="r" rtl="1"/>
            <a:r>
              <a:rPr lang="fa-IR" dirty="0" smtClean="0">
                <a:solidFill>
                  <a:schemeClr val="accent5">
                    <a:lumMod val="75000"/>
                  </a:schemeClr>
                </a:solidFill>
              </a:rPr>
              <a:t>نتایج آزمایش: ..................................................................................................................................................................................................................................................................................................................................................................................................................................................................................................................................................................................................................................................................................................................................................................................................................................................................................................................................................................................................................................................................</a:t>
            </a:r>
            <a:endParaRPr lang="en-US" dirty="0">
              <a:solidFill>
                <a:schemeClr val="accent5">
                  <a:lumMod val="75000"/>
                </a:schemeClr>
              </a:solidFill>
            </a:endParaRPr>
          </a:p>
        </p:txBody>
      </p:sp>
      <p:pic>
        <p:nvPicPr>
          <p:cNvPr id="19" name="Picture 18" descr="index.jpg"/>
          <p:cNvPicPr>
            <a:picLocks noChangeAspect="1"/>
          </p:cNvPicPr>
          <p:nvPr/>
        </p:nvPicPr>
        <p:blipFill>
          <a:blip r:embed="rId2" cstate="print"/>
          <a:stretch>
            <a:fillRect/>
          </a:stretch>
        </p:blipFill>
        <p:spPr>
          <a:xfrm>
            <a:off x="1685109" y="1541418"/>
            <a:ext cx="1171710" cy="1166502"/>
          </a:xfrm>
          <a:prstGeom prst="rect">
            <a:avLst/>
          </a:prstGeom>
        </p:spPr>
      </p:pic>
      <p:pic>
        <p:nvPicPr>
          <p:cNvPr id="20" name="Picture 19" descr="index.png"/>
          <p:cNvPicPr>
            <a:picLocks noChangeAspect="1"/>
          </p:cNvPicPr>
          <p:nvPr/>
        </p:nvPicPr>
        <p:blipFill>
          <a:blip r:embed="rId3" cstate="print"/>
          <a:stretch>
            <a:fillRect/>
          </a:stretch>
        </p:blipFill>
        <p:spPr>
          <a:xfrm>
            <a:off x="433251" y="1554480"/>
            <a:ext cx="1149716" cy="1149716"/>
          </a:xfrm>
          <a:prstGeom prst="rect">
            <a:avLst/>
          </a:prstGeom>
        </p:spPr>
      </p:pic>
    </p:spTree>
    <p:extLst>
      <p:ext uri="{BB962C8B-B14F-4D97-AF65-F5344CB8AC3E}">
        <p14:creationId xmlns:p14="http://schemas.microsoft.com/office/powerpoint/2010/main" xmlns="" val="130981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CCFF99"/>
            </a:gs>
            <a:gs pos="66000">
              <a:schemeClr val="bg1"/>
            </a:gs>
            <a:gs pos="99000">
              <a:schemeClr val="accent6">
                <a:lumMod val="40000"/>
                <a:lumOff val="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0" name="Rectangle 9"/>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11" name="Rectangle 10"/>
          <p:cNvSpPr/>
          <p:nvPr/>
        </p:nvSpPr>
        <p:spPr>
          <a:xfrm>
            <a:off x="3915958" y="589895"/>
            <a:ext cx="3680816"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2" name="Table 11"/>
          <p:cNvGraphicFramePr>
            <a:graphicFrameLocks noGrp="1"/>
          </p:cNvGraphicFramePr>
          <p:nvPr/>
        </p:nvGraphicFramePr>
        <p:xfrm>
          <a:off x="666206" y="1947577"/>
          <a:ext cx="10946673" cy="3962718"/>
        </p:xfrm>
        <a:graphic>
          <a:graphicData uri="http://schemas.openxmlformats.org/drawingml/2006/table">
            <a:tbl>
              <a:tblPr firstRow="1" bandRow="1">
                <a:tableStyleId>{E8B1032C-EA38-4F05-BA0D-38AFFFC7BED3}</a:tableStyleId>
              </a:tblPr>
              <a:tblGrid>
                <a:gridCol w="3148148"/>
                <a:gridCol w="1110343"/>
                <a:gridCol w="653143"/>
                <a:gridCol w="627017"/>
                <a:gridCol w="5408022"/>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بازخورد توصیفی آموزگار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تاحدودی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خیر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بلی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اهداف آموزشی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chemeClr val="accent6"/>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اتفاقات را با دقت مشاهده کرده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هدف این آزمایش را متوجه شده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نسبت به انجام فعالیت از خود علاقه مندی نشان داده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نتیجه</a:t>
                      </a:r>
                      <a:r>
                        <a:rPr lang="fa-IR" sz="2400" b="1" baseline="0" dirty="0" smtClean="0"/>
                        <a:t> گیری مناسبی داشته است.</a:t>
                      </a:r>
                      <a:endParaRPr lang="en-US" sz="2400" b="1" dirty="0"/>
                    </a:p>
                  </a:txBody>
                  <a:tcPr anchor="ctr">
                    <a:solidFill>
                      <a:schemeClr val="bg1"/>
                    </a:solidFill>
                  </a:tcPr>
                </a:tc>
              </a:tr>
            </a:tbl>
          </a:graphicData>
        </a:graphic>
      </p:graphicFrame>
    </p:spTree>
    <p:extLst>
      <p:ext uri="{BB962C8B-B14F-4D97-AF65-F5344CB8AC3E}">
        <p14:creationId xmlns:p14="http://schemas.microsoft.com/office/powerpoint/2010/main" xmlns="" val="848334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356F7B"/>
            </a:gs>
            <a:gs pos="74000">
              <a:srgbClr val="00B0F0"/>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3"/>
          <p:cNvSpPr/>
          <p:nvPr/>
        </p:nvSpPr>
        <p:spPr>
          <a:xfrm>
            <a:off x="307481" y="236193"/>
            <a:ext cx="11430000" cy="646331"/>
          </a:xfrm>
          <a:prstGeom prst="rect">
            <a:avLst/>
          </a:prstGeom>
          <a:noFill/>
        </p:spPr>
        <p:txBody>
          <a:bodyPr wrap="square" lIns="91440" tIns="45720" rIns="91440" bIns="45720">
            <a:spAutoFit/>
          </a:bodyPr>
          <a:lstStyle/>
          <a:p>
            <a:pPr algn="ctr" rtl="1"/>
            <a:r>
              <a:rPr lang="fa-IR" sz="3600" b="0" cap="none" spc="0" dirty="0" smtClean="0">
                <a:ln w="0"/>
                <a:solidFill>
                  <a:schemeClr val="tx1"/>
                </a:solidFill>
                <a:effectLst>
                  <a:outerShdw blurRad="38100" dist="19050" dir="2700000" algn="tl" rotWithShape="0">
                    <a:schemeClr val="dk1">
                      <a:alpha val="40000"/>
                    </a:schemeClr>
                  </a:outerShdw>
                </a:effectLst>
              </a:rPr>
              <a:t>از </a:t>
            </a:r>
            <a:r>
              <a:rPr lang="fa-IR" sz="3600" b="0" cap="none" spc="0" dirty="0" smtClean="0">
                <a:ln w="0"/>
                <a:solidFill>
                  <a:schemeClr val="tx1"/>
                </a:solidFill>
                <a:effectLst>
                  <a:outerShdw blurRad="38100" dist="19050" dir="2700000" algn="tl" rotWithShape="0">
                    <a:schemeClr val="dk1">
                      <a:alpha val="40000"/>
                    </a:schemeClr>
                  </a:outerShdw>
                </a:effectLst>
              </a:rPr>
              <a:t>بزرگ تر هایت بپرس چرا بعضی از اجسام دیر تر به زمین می </a:t>
            </a:r>
            <a:r>
              <a:rPr lang="fa-IR" sz="3600" b="0" cap="none" spc="0" dirty="0" smtClean="0">
                <a:ln w="0"/>
                <a:solidFill>
                  <a:schemeClr val="tx1"/>
                </a:solidFill>
                <a:effectLst>
                  <a:outerShdw blurRad="38100" dist="19050" dir="2700000" algn="tl" rotWithShape="0">
                    <a:schemeClr val="dk1">
                      <a:alpha val="40000"/>
                    </a:schemeClr>
                  </a:outerShdw>
                </a:effectLst>
              </a:rPr>
              <a:t>رسند؟</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p:cNvSpPr/>
          <p:nvPr/>
        </p:nvSpPr>
        <p:spPr>
          <a:xfrm>
            <a:off x="9684107" y="2813538"/>
            <a:ext cx="184731" cy="461665"/>
          </a:xfrm>
          <a:prstGeom prst="rect">
            <a:avLst/>
          </a:prstGeom>
          <a:noFill/>
        </p:spPr>
        <p:txBody>
          <a:bodyPr wrap="none" lIns="91440" tIns="45720" rIns="91440" bIns="45720">
            <a:spAutoFit/>
          </a:bodyPr>
          <a:lstStyle/>
          <a:p>
            <a:pPr algn="ct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47" name="Rectangle 46"/>
          <p:cNvSpPr/>
          <p:nvPr/>
        </p:nvSpPr>
        <p:spPr>
          <a:xfrm>
            <a:off x="7107382" y="3193812"/>
            <a:ext cx="4962697" cy="461665"/>
          </a:xfrm>
          <a:prstGeom prst="rect">
            <a:avLst/>
          </a:prstGeom>
          <a:noFill/>
        </p:spPr>
        <p:txBody>
          <a:bodyPr wrap="square" lIns="91440" tIns="45720" rIns="91440" bIns="45720">
            <a:spAutoFit/>
          </a:bodyPr>
          <a:lstStyle/>
          <a:p>
            <a:pPr algn="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48" name="Rectangle 47"/>
          <p:cNvSpPr/>
          <p:nvPr/>
        </p:nvSpPr>
        <p:spPr>
          <a:xfrm>
            <a:off x="9496364" y="4079920"/>
            <a:ext cx="184730" cy="523220"/>
          </a:xfrm>
          <a:prstGeom prst="rect">
            <a:avLst/>
          </a:prstGeom>
          <a:noFill/>
        </p:spPr>
        <p:txBody>
          <a:bodyPr wrap="none" lIns="91440" tIns="45720" rIns="91440" bIns="45720">
            <a:spAutoFit/>
          </a:bodyPr>
          <a:lstStyle/>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49" name="Rectangle 48"/>
          <p:cNvSpPr/>
          <p:nvPr/>
        </p:nvSpPr>
        <p:spPr>
          <a:xfrm>
            <a:off x="7461266" y="4658250"/>
            <a:ext cx="4250089" cy="523220"/>
          </a:xfrm>
          <a:prstGeom prst="rect">
            <a:avLst/>
          </a:prstGeom>
          <a:noFill/>
        </p:spPr>
        <p:txBody>
          <a:bodyPr wrap="square" lIns="91440" tIns="45720" rIns="91440" bIns="45720">
            <a:spAutoFit/>
          </a:bodyPr>
          <a:lstStyle/>
          <a:p>
            <a:pPr algn="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51" name="Rectangle 50"/>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graphicFrame>
        <p:nvGraphicFramePr>
          <p:cNvPr id="18" name="Table 17"/>
          <p:cNvGraphicFramePr>
            <a:graphicFrameLocks noGrp="1"/>
          </p:cNvGraphicFramePr>
          <p:nvPr/>
        </p:nvGraphicFramePr>
        <p:xfrm>
          <a:off x="391886" y="1463040"/>
          <a:ext cx="11377748" cy="4846320"/>
        </p:xfrm>
        <a:graphic>
          <a:graphicData uri="http://schemas.openxmlformats.org/drawingml/2006/table">
            <a:tbl>
              <a:tblPr firstRow="1" bandRow="1">
                <a:tableStyleId>{5DA37D80-6434-44D0-A028-1B22A696006F}</a:tableStyleId>
              </a:tblPr>
              <a:tblGrid>
                <a:gridCol w="3272121"/>
                <a:gridCol w="1154068"/>
                <a:gridCol w="678863"/>
                <a:gridCol w="651709"/>
                <a:gridCol w="5620987"/>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بازخورد توصیفی آموزگار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تاحدودی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خیر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بلی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اهداف آموزشی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9933"/>
                    </a:solidFill>
                  </a:tcP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solidFill>
                            <a:schemeClr val="tx1"/>
                          </a:solidFill>
                          <a:effectLst>
                            <a:outerShdw blurRad="38100" dist="19050" dir="2700000" algn="tl" rotWithShape="0">
                              <a:schemeClr val="dk1">
                                <a:alpha val="40000"/>
                              </a:schemeClr>
                            </a:outerShdw>
                          </a:effectLst>
                        </a:rPr>
                        <a:t>فرزند یا دانش آموز خود را ارزیابی کنید.</a:t>
                      </a:r>
                      <a:endParaRPr lang="en-US" sz="2400" b="1" cap="none" spc="0" dirty="0" smtClean="0">
                        <a:ln w="0"/>
                        <a:solidFill>
                          <a:schemeClr val="tx1"/>
                        </a:solidFill>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solidFill>
                            <a:schemeClr val="tx1"/>
                          </a:solidFill>
                          <a:effectLst>
                            <a:outerShdw blurRad="38100" dist="19050" dir="2700000" algn="tl" rotWithShape="0">
                              <a:schemeClr val="dk1">
                                <a:alpha val="40000"/>
                              </a:schemeClr>
                            </a:outerShdw>
                          </a:effectLst>
                        </a:rPr>
                        <a:t>آنچه از او خواسته شده است را به خوبی انجام داده است .</a:t>
                      </a:r>
                      <a:endParaRPr lang="en-US" sz="2400" b="1" cap="none" spc="0" dirty="0" smtClean="0">
                        <a:ln w="0"/>
                        <a:solidFill>
                          <a:schemeClr val="tx1"/>
                        </a:solidFill>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solidFill>
                            <a:schemeClr val="tx1"/>
                          </a:solidFill>
                          <a:effectLst>
                            <a:outerShdw blurRad="38100" dist="19050" dir="2700000" algn="tl" rotWithShape="0">
                              <a:schemeClr val="dk1">
                                <a:alpha val="40000"/>
                              </a:schemeClr>
                            </a:outerShdw>
                          </a:effectLst>
                        </a:rPr>
                        <a:t>به درستی هدف فعالیت را فهمیده است.</a:t>
                      </a:r>
                      <a:endParaRPr lang="en-US" sz="2400" b="1" cap="none" spc="0" dirty="0" smtClean="0">
                        <a:ln w="0"/>
                        <a:solidFill>
                          <a:schemeClr val="tx1"/>
                        </a:solidFill>
                        <a:effectLst>
                          <a:outerShdw blurRad="38100" dist="19050" dir="2700000" algn="tl" rotWithShape="0">
                            <a:schemeClr val="dk1">
                              <a:alpha val="40000"/>
                            </a:schemeClr>
                          </a:outerShdw>
                        </a:effectLst>
                      </a:endParaRPr>
                    </a:p>
                    <a:p>
                      <a:pPr algn="r" rtl="1"/>
                      <a:endParaRPr lang="en-US" sz="2400" b="1" dirty="0"/>
                    </a:p>
                  </a:txBody>
                  <a:tcPr anchor="ctr"/>
                </a:tc>
              </a:tr>
              <a:tr h="772266">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algn="r" rtl="1"/>
                      <a:endParaRPr lang="en-US" sz="2400" b="1" dirty="0"/>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solidFill>
                            <a:schemeClr val="tx1"/>
                          </a:solidFill>
                          <a:effectLst>
                            <a:outerShdw blurRad="38100" dist="19050" dir="2700000" algn="tl" rotWithShape="0">
                              <a:schemeClr val="dk1">
                                <a:alpha val="40000"/>
                              </a:schemeClr>
                            </a:outerShdw>
                          </a:effectLst>
                        </a:rPr>
                        <a:t>با دقت وبر اساس آزمایش تصاویر را علامت گذاری کرده است</a:t>
                      </a:r>
                      <a:endParaRPr lang="en-US" sz="2400" b="1" cap="none" spc="0" dirty="0" smtClean="0">
                        <a:ln w="0"/>
                        <a:solidFill>
                          <a:schemeClr val="tx1"/>
                        </a:solidFill>
                        <a:effectLst>
                          <a:outerShdw blurRad="38100" dist="19050" dir="2700000" algn="tl" rotWithShape="0">
                            <a:schemeClr val="dk1">
                              <a:alpha val="40000"/>
                            </a:schemeClr>
                          </a:outerShdw>
                        </a:effectLst>
                      </a:endParaRPr>
                    </a:p>
                    <a:p>
                      <a:pPr algn="r" rtl="1"/>
                      <a:endParaRPr lang="en-US" sz="2400" b="1" dirty="0"/>
                    </a:p>
                  </a:txBody>
                  <a:tcPr anchor="ctr"/>
                </a:tc>
              </a:tr>
            </a:tbl>
          </a:graphicData>
        </a:graphic>
      </p:graphicFrame>
      <p:sp>
        <p:nvSpPr>
          <p:cNvPr id="19" name="TextBox 18"/>
          <p:cNvSpPr txBox="1"/>
          <p:nvPr/>
        </p:nvSpPr>
        <p:spPr>
          <a:xfrm>
            <a:off x="5081451" y="901337"/>
            <a:ext cx="1528355" cy="369332"/>
          </a:xfrm>
          <a:prstGeom prst="rect">
            <a:avLst/>
          </a:prstGeom>
          <a:noFill/>
        </p:spPr>
        <p:txBody>
          <a:bodyPr wrap="square" rtlCol="0">
            <a:spAutoFit/>
          </a:bodyPr>
          <a:lstStyle/>
          <a:p>
            <a:r>
              <a:rPr lang="fa-IR" dirty="0" smtClean="0"/>
              <a:t>معیارها (سنجه)</a:t>
            </a:r>
            <a:endParaRPr lang="en-US" dirty="0"/>
          </a:p>
        </p:txBody>
      </p:sp>
    </p:spTree>
    <p:extLst>
      <p:ext uri="{BB962C8B-B14F-4D97-AF65-F5344CB8AC3E}">
        <p14:creationId xmlns:p14="http://schemas.microsoft.com/office/powerpoint/2010/main" xmlns="" val="406692125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9DF2"/>
            </a:gs>
            <a:gs pos="63000">
              <a:schemeClr val="bg1"/>
            </a:gs>
            <a:gs pos="99000">
              <a:srgbClr val="FFFF00"/>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7" name="Rectangle 6"/>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9" name="Rectangle 8"/>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1245176" y="718755"/>
            <a:ext cx="9701695" cy="707886"/>
          </a:xfrm>
          <a:prstGeom prst="rect">
            <a:avLst/>
          </a:prstGeom>
          <a:noFill/>
        </p:spPr>
        <p:txBody>
          <a:bodyPr wrap="none" lIns="91440" tIns="45720" rIns="91440" bIns="45720">
            <a:spAutoFit/>
          </a:bodyPr>
          <a:lstStyle/>
          <a:p>
            <a:pPr algn="ct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آزمون عملکردی </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درس دوازهم ((از خانه تا مدرسه)) </a:t>
            </a:r>
            <a:endParaRPr lang="en-US" sz="40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326570" y="1741096"/>
            <a:ext cx="11604451" cy="1384995"/>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هدف: سنجش مهارت مشاهده و برقراری ارتباط</a:t>
            </a: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 سطوحی مانند روزنامه،مقوا، موکت نایلون، ماشین کوچک اسباب بازی، نخ، ماژیک و قیچی</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pic>
        <p:nvPicPr>
          <p:cNvPr id="19" name="Picture 18" descr="00000.jpg"/>
          <p:cNvPicPr>
            <a:picLocks noChangeAspect="1"/>
          </p:cNvPicPr>
          <p:nvPr/>
        </p:nvPicPr>
        <p:blipFill>
          <a:blip r:embed="rId2" cstate="print"/>
          <a:stretch>
            <a:fillRect/>
          </a:stretch>
        </p:blipFill>
        <p:spPr>
          <a:xfrm rot="497527">
            <a:off x="3999141" y="2854234"/>
            <a:ext cx="2495550" cy="1828800"/>
          </a:xfrm>
          <a:prstGeom prst="rect">
            <a:avLst/>
          </a:prstGeom>
        </p:spPr>
      </p:pic>
      <p:pic>
        <p:nvPicPr>
          <p:cNvPr id="20" name="Picture 19" descr="0000.jpg"/>
          <p:cNvPicPr>
            <a:picLocks noChangeAspect="1"/>
          </p:cNvPicPr>
          <p:nvPr/>
        </p:nvPicPr>
        <p:blipFill>
          <a:blip r:embed="rId3" cstate="print"/>
          <a:stretch>
            <a:fillRect/>
          </a:stretch>
        </p:blipFill>
        <p:spPr>
          <a:xfrm rot="21161207">
            <a:off x="6582230" y="3099346"/>
            <a:ext cx="2619375" cy="1743075"/>
          </a:xfrm>
          <a:prstGeom prst="rect">
            <a:avLst/>
          </a:prstGeom>
        </p:spPr>
      </p:pic>
      <p:pic>
        <p:nvPicPr>
          <p:cNvPr id="21" name="Picture 20" descr="000.jpg"/>
          <p:cNvPicPr>
            <a:picLocks noChangeAspect="1"/>
          </p:cNvPicPr>
          <p:nvPr/>
        </p:nvPicPr>
        <p:blipFill>
          <a:blip r:embed="rId4" cstate="print"/>
          <a:stretch>
            <a:fillRect/>
          </a:stretch>
        </p:blipFill>
        <p:spPr>
          <a:xfrm rot="1147399">
            <a:off x="4119662" y="4451134"/>
            <a:ext cx="2619375" cy="1743075"/>
          </a:xfrm>
          <a:prstGeom prst="rect">
            <a:avLst/>
          </a:prstGeom>
        </p:spPr>
      </p:pic>
      <p:pic>
        <p:nvPicPr>
          <p:cNvPr id="22" name="Picture 21" descr="00.jpg"/>
          <p:cNvPicPr>
            <a:picLocks noChangeAspect="1"/>
          </p:cNvPicPr>
          <p:nvPr/>
        </p:nvPicPr>
        <p:blipFill>
          <a:blip r:embed="rId5" cstate="print"/>
          <a:stretch>
            <a:fillRect/>
          </a:stretch>
        </p:blipFill>
        <p:spPr>
          <a:xfrm rot="20888891">
            <a:off x="1707027" y="4518207"/>
            <a:ext cx="2571750" cy="1781175"/>
          </a:xfrm>
          <a:prstGeom prst="rect">
            <a:avLst/>
          </a:prstGeom>
        </p:spPr>
      </p:pic>
      <p:pic>
        <p:nvPicPr>
          <p:cNvPr id="23" name="Picture 22" descr="0.jpg"/>
          <p:cNvPicPr>
            <a:picLocks noChangeAspect="1"/>
          </p:cNvPicPr>
          <p:nvPr/>
        </p:nvPicPr>
        <p:blipFill>
          <a:blip r:embed="rId6" cstate="print"/>
          <a:stretch>
            <a:fillRect/>
          </a:stretch>
        </p:blipFill>
        <p:spPr>
          <a:xfrm>
            <a:off x="6756416" y="4887883"/>
            <a:ext cx="2857500" cy="1600200"/>
          </a:xfrm>
          <a:prstGeom prst="rect">
            <a:avLst/>
          </a:prstGeom>
        </p:spPr>
      </p:pic>
      <p:pic>
        <p:nvPicPr>
          <p:cNvPr id="25" name="Picture 24" descr="index.jpg"/>
          <p:cNvPicPr>
            <a:picLocks noChangeAspect="1"/>
          </p:cNvPicPr>
          <p:nvPr/>
        </p:nvPicPr>
        <p:blipFill>
          <a:blip r:embed="rId7" cstate="print"/>
          <a:stretch>
            <a:fillRect/>
          </a:stretch>
        </p:blipFill>
        <p:spPr>
          <a:xfrm rot="1099922">
            <a:off x="9082653" y="3235392"/>
            <a:ext cx="2619375" cy="1743075"/>
          </a:xfrm>
          <a:prstGeom prst="rect">
            <a:avLst/>
          </a:prstGeom>
        </p:spPr>
      </p:pic>
      <p:pic>
        <p:nvPicPr>
          <p:cNvPr id="26" name="Picture 25" descr="index0.jpg"/>
          <p:cNvPicPr>
            <a:picLocks noChangeAspect="1"/>
          </p:cNvPicPr>
          <p:nvPr/>
        </p:nvPicPr>
        <p:blipFill>
          <a:blip r:embed="rId8" cstate="print"/>
          <a:stretch>
            <a:fillRect/>
          </a:stretch>
        </p:blipFill>
        <p:spPr>
          <a:xfrm rot="20356353">
            <a:off x="415225" y="3124136"/>
            <a:ext cx="2619375" cy="1743075"/>
          </a:xfrm>
          <a:prstGeom prst="rect">
            <a:avLst/>
          </a:prstGeom>
        </p:spPr>
      </p:pic>
    </p:spTree>
    <p:extLst>
      <p:ext uri="{BB962C8B-B14F-4D97-AF65-F5344CB8AC3E}">
        <p14:creationId xmlns:p14="http://schemas.microsoft.com/office/powerpoint/2010/main" xmlns="" val="105162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CCFF99"/>
            </a:gs>
            <a:gs pos="66000">
              <a:schemeClr val="bg1"/>
            </a:gs>
            <a:gs pos="99000">
              <a:schemeClr val="accent6">
                <a:lumMod val="40000"/>
                <a:lumOff val="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6" name="Rectangle 5"/>
          <p:cNvSpPr/>
          <p:nvPr/>
        </p:nvSpPr>
        <p:spPr>
          <a:xfrm>
            <a:off x="0" y="209006"/>
            <a:ext cx="11965576" cy="2677656"/>
          </a:xfrm>
          <a:prstGeom prst="rect">
            <a:avLst/>
          </a:prstGeom>
        </p:spPr>
        <p:txBody>
          <a:bodyPr wrap="square">
            <a:spAutoFit/>
          </a:bodyPr>
          <a:lstStyle/>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دستور </a:t>
            </a:r>
            <a:r>
              <a:rPr lang="fa-IR" sz="2400" dirty="0" smtClean="0">
                <a:ln w="0"/>
                <a:effectLst>
                  <a:outerShdw blurRad="38100" dist="19050" dir="2700000" algn="tl" rotWithShape="0">
                    <a:schemeClr val="dk1">
                      <a:alpha val="40000"/>
                    </a:schemeClr>
                  </a:outerShdw>
                </a:effectLst>
                <a:cs typeface="B Titr" panose="00000700000000000000" pitchFamily="2" charset="-78"/>
              </a:rPr>
              <a:t>کار:</a:t>
            </a:r>
          </a:p>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 1- ورقه ی روزنامه را روی زمین قرار بده و یک خط به عنوان نقطه ی شروع حرکت ماشین رسم کن.</a:t>
            </a:r>
          </a:p>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2- یک خط هم به عنوان مسیر حرکت ماشین رسم کن.</a:t>
            </a:r>
          </a:p>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3- ماشین را با یک ضربه ی آرام روی خط کشیده شده به حرکت در آور و جایی که ایستاده علامت بزن.</a:t>
            </a:r>
          </a:p>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4-طول مسیری را که ماشین طی کرده با نخ اندازه بگیر.</a:t>
            </a:r>
          </a:p>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5- آزمایش را روی سطوح دیگر (مقوا، نایلون و موکت) انجام بده.</a:t>
            </a:r>
          </a:p>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6- نخ ها را در جدول زیر بچسبان و به سوال زیر جدول پاسخ بده.</a:t>
            </a:r>
            <a:endParaRPr lang="fa-IR" sz="2400" dirty="0" smtClean="0">
              <a:ln w="0"/>
              <a:effectLst>
                <a:outerShdw blurRad="38100" dist="19050" dir="2700000" algn="tl" rotWithShape="0">
                  <a:schemeClr val="dk1">
                    <a:alpha val="40000"/>
                  </a:schemeClr>
                </a:outerShdw>
              </a:effectLst>
              <a:cs typeface="B Titr" panose="00000700000000000000" pitchFamily="2" charset="-78"/>
            </a:endParaRPr>
          </a:p>
        </p:txBody>
      </p:sp>
      <p:sp>
        <p:nvSpPr>
          <p:cNvPr id="8" name="TextBox 7"/>
          <p:cNvSpPr txBox="1"/>
          <p:nvPr/>
        </p:nvSpPr>
        <p:spPr>
          <a:xfrm>
            <a:off x="574765" y="5786846"/>
            <a:ext cx="11051178" cy="461665"/>
          </a:xfrm>
          <a:prstGeom prst="rect">
            <a:avLst/>
          </a:prstGeom>
          <a:noFill/>
        </p:spPr>
        <p:txBody>
          <a:bodyPr wrap="square" rtlCol="0">
            <a:spAutoFit/>
          </a:bodyPr>
          <a:lstStyle/>
          <a:p>
            <a:pPr algn="r" rtl="1"/>
            <a:r>
              <a:rPr lang="fa-IR" sz="2400" b="1" dirty="0" smtClean="0">
                <a:solidFill>
                  <a:srgbClr val="233616"/>
                </a:solidFill>
              </a:rPr>
              <a:t>کدام سطح از همه هموارتر بوده است؟ چرا؟ ............................................................................</a:t>
            </a:r>
            <a:endParaRPr lang="en-US" sz="2400" b="1" dirty="0">
              <a:solidFill>
                <a:srgbClr val="233616"/>
              </a:solidFill>
            </a:endParaRPr>
          </a:p>
        </p:txBody>
      </p:sp>
      <p:graphicFrame>
        <p:nvGraphicFramePr>
          <p:cNvPr id="9" name="Table 8"/>
          <p:cNvGraphicFramePr>
            <a:graphicFrameLocks noGrp="1"/>
          </p:cNvGraphicFramePr>
          <p:nvPr/>
        </p:nvGraphicFramePr>
        <p:xfrm>
          <a:off x="2227943" y="3188546"/>
          <a:ext cx="8128000" cy="1828800"/>
        </p:xfrm>
        <a:graphic>
          <a:graphicData uri="http://schemas.openxmlformats.org/drawingml/2006/table">
            <a:tbl>
              <a:tblPr firstRow="1" bandRow="1">
                <a:tableStyleId>{638B1855-1B75-4FBE-930C-398BA8C253C6}</a:tableStyleId>
              </a:tblPr>
              <a:tblGrid>
                <a:gridCol w="6981371"/>
                <a:gridCol w="1146629"/>
              </a:tblGrid>
              <a:tr h="370840">
                <a:tc>
                  <a:txBody>
                    <a:bodyPr/>
                    <a:lstStyle/>
                    <a:p>
                      <a:pPr algn="r" rtl="1"/>
                      <a:endParaRPr lang="en-US" sz="2400" b="1" dirty="0">
                        <a:solidFill>
                          <a:schemeClr val="tx1"/>
                        </a:solidFill>
                        <a:effectLst>
                          <a:outerShdw blurRad="38100" dist="38100" dir="2700000" algn="tl">
                            <a:srgbClr val="000000">
                              <a:alpha val="43137"/>
                            </a:srgbClr>
                          </a:outerShdw>
                        </a:effectLst>
                      </a:endParaRPr>
                    </a:p>
                  </a:txBody>
                  <a:tcPr/>
                </a:tc>
                <a:tc>
                  <a:txBody>
                    <a:bodyPr/>
                    <a:lstStyle/>
                    <a:p>
                      <a:pPr algn="r" rtl="1"/>
                      <a:r>
                        <a:rPr lang="fa-IR" sz="2400" b="1" dirty="0" smtClean="0">
                          <a:solidFill>
                            <a:schemeClr val="tx1"/>
                          </a:solidFill>
                          <a:effectLst>
                            <a:outerShdw blurRad="38100" dist="38100" dir="2700000" algn="tl">
                              <a:srgbClr val="000000">
                                <a:alpha val="43137"/>
                              </a:srgbClr>
                            </a:outerShdw>
                          </a:effectLst>
                        </a:rPr>
                        <a:t>روزنامه</a:t>
                      </a:r>
                      <a:endParaRPr lang="en-US" sz="2400" b="1" dirty="0">
                        <a:solidFill>
                          <a:schemeClr val="tx1"/>
                        </a:solidFill>
                        <a:effectLst>
                          <a:outerShdw blurRad="38100" dist="38100" dir="2700000" algn="tl">
                            <a:srgbClr val="000000">
                              <a:alpha val="43137"/>
                            </a:srgbClr>
                          </a:outerShdw>
                        </a:effectLst>
                      </a:endParaRPr>
                    </a:p>
                  </a:txBody>
                  <a:tcPr/>
                </a:tc>
              </a:tr>
              <a:tr h="370840">
                <a:tc>
                  <a:txBody>
                    <a:bodyPr/>
                    <a:lstStyle/>
                    <a:p>
                      <a:pPr algn="r" rtl="1"/>
                      <a:endParaRPr lang="en-US" sz="2400" b="1">
                        <a:solidFill>
                          <a:schemeClr val="tx1"/>
                        </a:solidFill>
                        <a:effectLst>
                          <a:outerShdw blurRad="38100" dist="38100" dir="2700000" algn="tl">
                            <a:srgbClr val="000000">
                              <a:alpha val="43137"/>
                            </a:srgbClr>
                          </a:outerShdw>
                        </a:effectLst>
                      </a:endParaRPr>
                    </a:p>
                  </a:txBody>
                  <a:tcPr/>
                </a:tc>
                <a:tc>
                  <a:txBody>
                    <a:bodyPr/>
                    <a:lstStyle/>
                    <a:p>
                      <a:pPr algn="r" rtl="1"/>
                      <a:r>
                        <a:rPr lang="fa-IR" sz="2400" b="1" dirty="0" smtClean="0">
                          <a:solidFill>
                            <a:schemeClr val="tx1"/>
                          </a:solidFill>
                          <a:effectLst>
                            <a:outerShdw blurRad="38100" dist="38100" dir="2700000" algn="tl">
                              <a:srgbClr val="000000">
                                <a:alpha val="43137"/>
                              </a:srgbClr>
                            </a:outerShdw>
                          </a:effectLst>
                        </a:rPr>
                        <a:t>مقوا</a:t>
                      </a:r>
                      <a:endParaRPr lang="en-US" sz="2400" b="1" dirty="0">
                        <a:solidFill>
                          <a:schemeClr val="tx1"/>
                        </a:solidFill>
                        <a:effectLst>
                          <a:outerShdw blurRad="38100" dist="38100" dir="2700000" algn="tl">
                            <a:srgbClr val="000000">
                              <a:alpha val="43137"/>
                            </a:srgbClr>
                          </a:outerShdw>
                        </a:effectLst>
                      </a:endParaRPr>
                    </a:p>
                  </a:txBody>
                  <a:tcPr/>
                </a:tc>
              </a:tr>
              <a:tr h="370840">
                <a:tc>
                  <a:txBody>
                    <a:bodyPr/>
                    <a:lstStyle/>
                    <a:p>
                      <a:pPr algn="r" rtl="1"/>
                      <a:endParaRPr lang="en-US" sz="2400" b="1">
                        <a:solidFill>
                          <a:schemeClr val="tx1"/>
                        </a:solidFill>
                        <a:effectLst>
                          <a:outerShdw blurRad="38100" dist="38100" dir="2700000" algn="tl">
                            <a:srgbClr val="000000">
                              <a:alpha val="43137"/>
                            </a:srgbClr>
                          </a:outerShdw>
                        </a:effectLst>
                      </a:endParaRPr>
                    </a:p>
                  </a:txBody>
                  <a:tcPr/>
                </a:tc>
                <a:tc>
                  <a:txBody>
                    <a:bodyPr/>
                    <a:lstStyle/>
                    <a:p>
                      <a:pPr algn="r" rtl="1"/>
                      <a:r>
                        <a:rPr lang="fa-IR" sz="2400" b="1" dirty="0" smtClean="0">
                          <a:solidFill>
                            <a:schemeClr val="tx1"/>
                          </a:solidFill>
                          <a:effectLst>
                            <a:outerShdw blurRad="38100" dist="38100" dir="2700000" algn="tl">
                              <a:srgbClr val="000000">
                                <a:alpha val="43137"/>
                              </a:srgbClr>
                            </a:outerShdw>
                          </a:effectLst>
                        </a:rPr>
                        <a:t>موکت</a:t>
                      </a:r>
                      <a:endParaRPr lang="en-US" sz="2400" b="1" dirty="0">
                        <a:solidFill>
                          <a:schemeClr val="tx1"/>
                        </a:solidFill>
                        <a:effectLst>
                          <a:outerShdw blurRad="38100" dist="38100" dir="2700000" algn="tl">
                            <a:srgbClr val="000000">
                              <a:alpha val="43137"/>
                            </a:srgbClr>
                          </a:outerShdw>
                        </a:effectLst>
                      </a:endParaRPr>
                    </a:p>
                  </a:txBody>
                  <a:tcPr/>
                </a:tc>
              </a:tr>
              <a:tr h="370840">
                <a:tc>
                  <a:txBody>
                    <a:bodyPr/>
                    <a:lstStyle/>
                    <a:p>
                      <a:pPr algn="r" rtl="1"/>
                      <a:endParaRPr lang="en-US" sz="2400" b="1">
                        <a:solidFill>
                          <a:schemeClr val="tx1"/>
                        </a:solidFill>
                        <a:effectLst>
                          <a:outerShdw blurRad="38100" dist="38100" dir="2700000" algn="tl">
                            <a:srgbClr val="000000">
                              <a:alpha val="43137"/>
                            </a:srgbClr>
                          </a:outerShdw>
                        </a:effectLst>
                      </a:endParaRPr>
                    </a:p>
                  </a:txBody>
                  <a:tcPr/>
                </a:tc>
                <a:tc>
                  <a:txBody>
                    <a:bodyPr/>
                    <a:lstStyle/>
                    <a:p>
                      <a:pPr algn="r" rtl="1"/>
                      <a:r>
                        <a:rPr lang="fa-IR" sz="2400" b="1" dirty="0" smtClean="0">
                          <a:solidFill>
                            <a:schemeClr val="tx1"/>
                          </a:solidFill>
                          <a:effectLst>
                            <a:outerShdw blurRad="38100" dist="38100" dir="2700000" algn="tl">
                              <a:srgbClr val="000000">
                                <a:alpha val="43137"/>
                              </a:srgbClr>
                            </a:outerShdw>
                          </a:effectLst>
                        </a:rPr>
                        <a:t>نایلون</a:t>
                      </a:r>
                      <a:endParaRPr lang="en-US" sz="2400" b="1" dirty="0">
                        <a:solidFill>
                          <a:schemeClr val="tx1"/>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xmlns="" val="139910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9DF2"/>
            </a:gs>
            <a:gs pos="63000">
              <a:schemeClr val="bg1"/>
            </a:gs>
            <a:gs pos="99000">
              <a:srgbClr val="FFFF00"/>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7" name="Rectangle 6"/>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3915958" y="589895"/>
            <a:ext cx="3680816"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6" y="1947577"/>
          <a:ext cx="10946673" cy="4013412"/>
        </p:xfrm>
        <a:graphic>
          <a:graphicData uri="http://schemas.openxmlformats.org/drawingml/2006/table">
            <a:tbl>
              <a:tblPr firstRow="1" bandRow="1">
                <a:tableStyleId>{5DA37D80-6434-44D0-A028-1B22A696006F}</a:tableStyleId>
              </a:tblPr>
              <a:tblGrid>
                <a:gridCol w="3148148"/>
                <a:gridCol w="1110343"/>
                <a:gridCol w="653143"/>
                <a:gridCol w="627017"/>
                <a:gridCol w="5408022"/>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بازخورد توصیفی آموزگار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FF6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تاحدودی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FF6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خیر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FF6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بلی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FF6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اهداف آموزشی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FF66"/>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حرکت ماشین اسباب بازی را در طول</a:t>
                      </a:r>
                      <a:r>
                        <a:rPr lang="fa-IR" sz="2400" b="1" baseline="0" dirty="0" smtClean="0"/>
                        <a:t> مسیر سطوح مختلف به دقت مشاهده کرده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حرکت ماشین اسباب بازی را در طول</a:t>
                      </a:r>
                      <a:r>
                        <a:rPr lang="fa-IR" sz="2400" b="1" baseline="0" dirty="0" smtClean="0"/>
                        <a:t> مسیر سطوح مختلف به دقت مقایسه کرده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حاصل مشاهدات خود را در</a:t>
                      </a:r>
                      <a:r>
                        <a:rPr lang="fa-IR" sz="2400" b="1" baseline="0" dirty="0" smtClean="0"/>
                        <a:t> جدول قرار داده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r>
                        <a:rPr lang="fa-IR" sz="2400" b="1" dirty="0" smtClean="0"/>
                        <a:t>در انجام فعالیت از خود علاقه مندی نشان داده است.</a:t>
                      </a:r>
                      <a:endParaRPr lang="en-US" sz="2400" b="1" dirty="0"/>
                    </a:p>
                  </a:txBody>
                  <a:tcPr anchor="ctr">
                    <a:solidFill>
                      <a:schemeClr val="bg1"/>
                    </a:solidFill>
                  </a:tcPr>
                </a:tc>
              </a:tr>
            </a:tbl>
          </a:graphicData>
        </a:graphic>
      </p:graphicFrame>
    </p:spTree>
    <p:extLst>
      <p:ext uri="{BB962C8B-B14F-4D97-AF65-F5344CB8AC3E}">
        <p14:creationId xmlns:p14="http://schemas.microsoft.com/office/powerpoint/2010/main" xmlns="" val="448925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47000">
              <a:schemeClr val="bg1"/>
            </a:gs>
            <a:gs pos="82000">
              <a:srgbClr val="FD9DF2"/>
            </a:gs>
            <a:gs pos="13000">
              <a:schemeClr val="accent1">
                <a:lumMod val="60000"/>
                <a:lumOff val="40000"/>
              </a:schemeClr>
            </a:gs>
          </a:gsLst>
          <a:path path="circle">
            <a:fillToRect l="100000" t="100000"/>
          </a:path>
        </a:gradFill>
        <a:effectLst/>
      </p:bgPr>
    </p:bg>
    <p:spTree>
      <p:nvGrpSpPr>
        <p:cNvPr id="1" name=""/>
        <p:cNvGrpSpPr/>
        <p:nvPr/>
      </p:nvGrpSpPr>
      <p:grpSpPr>
        <a:xfrm>
          <a:off x="0" y="0"/>
          <a:ext cx="0" cy="0"/>
          <a:chOff x="0" y="0"/>
          <a:chExt cx="0" cy="0"/>
        </a:xfrm>
      </p:grpSpPr>
      <p:sp>
        <p:nvSpPr>
          <p:cNvPr id="7" name="Rectangle 6"/>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
        <p:nvSpPr>
          <p:cNvPr id="10" name="Rectangle 9"/>
          <p:cNvSpPr/>
          <p:nvPr/>
        </p:nvSpPr>
        <p:spPr>
          <a:xfrm>
            <a:off x="1466388" y="718755"/>
            <a:ext cx="9259266" cy="707886"/>
          </a:xfrm>
          <a:prstGeom prst="rect">
            <a:avLst/>
          </a:prstGeom>
          <a:noFill/>
        </p:spPr>
        <p:txBody>
          <a:bodyPr wrap="none" lIns="91440" tIns="45720" rIns="91440" bIns="45720">
            <a:spAutoFit/>
          </a:bodyPr>
          <a:lstStyle/>
          <a:p>
            <a:pPr algn="ct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آزمون عملکردی </a:t>
            </a: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درس سیزدهم ((آهن ربای من)) </a:t>
            </a:r>
            <a:endParaRPr lang="en-US" sz="40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209006" y="1741096"/>
            <a:ext cx="11722016" cy="2246769"/>
          </a:xfrm>
          <a:prstGeom prst="rect">
            <a:avLst/>
          </a:prstGeom>
          <a:noFill/>
        </p:spPr>
        <p:txBody>
          <a:bodyPr wrap="square" lIns="91440" tIns="45720" rIns="91440" bIns="45720">
            <a:spAutoFit/>
          </a:bodyPr>
          <a:lstStyle/>
          <a:p>
            <a:pPr algn="r" rtl="1"/>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هدف: سنجش مهارت مشاهده طبقه بندی و کاربرد ابزار</a:t>
            </a:r>
            <a:endPar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endParaRPr>
          </a:p>
          <a:p>
            <a:pPr algn="r" rtl="1"/>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 تعدادی آهن ربا، مدادتراش معمولی، قیچی با دسته ی غیر فلزی، دکمه ی معمولی، لوبیا، سنجاق، پونز، کلید، پیچ گوشتی معمولی بدون دسته ی فلزی ، میخ، خط کش ، قاشق و صابون</a:t>
            </a:r>
          </a:p>
          <a:p>
            <a:pPr algn="r" rtl="1"/>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pic>
        <p:nvPicPr>
          <p:cNvPr id="18" name="Picture 17" descr="0000000.jpg"/>
          <p:cNvPicPr>
            <a:picLocks noChangeAspect="1"/>
          </p:cNvPicPr>
          <p:nvPr/>
        </p:nvPicPr>
        <p:blipFill>
          <a:blip r:embed="rId2" cstate="print"/>
          <a:stretch>
            <a:fillRect/>
          </a:stretch>
        </p:blipFill>
        <p:spPr>
          <a:xfrm rot="695043">
            <a:off x="5058569" y="5331197"/>
            <a:ext cx="1813717" cy="1358537"/>
          </a:xfrm>
          <a:prstGeom prst="rect">
            <a:avLst/>
          </a:prstGeom>
        </p:spPr>
      </p:pic>
      <p:pic>
        <p:nvPicPr>
          <p:cNvPr id="20" name="Picture 19" descr="0000.jpg"/>
          <p:cNvPicPr>
            <a:picLocks noChangeAspect="1"/>
          </p:cNvPicPr>
          <p:nvPr/>
        </p:nvPicPr>
        <p:blipFill>
          <a:blip r:embed="rId3" cstate="print"/>
          <a:stretch>
            <a:fillRect/>
          </a:stretch>
        </p:blipFill>
        <p:spPr>
          <a:xfrm rot="835094">
            <a:off x="7041142" y="5228460"/>
            <a:ext cx="1859593" cy="1426835"/>
          </a:xfrm>
          <a:prstGeom prst="rect">
            <a:avLst/>
          </a:prstGeom>
        </p:spPr>
      </p:pic>
      <p:pic>
        <p:nvPicPr>
          <p:cNvPr id="21" name="Picture 20" descr="000.jpg"/>
          <p:cNvPicPr>
            <a:picLocks noChangeAspect="1"/>
          </p:cNvPicPr>
          <p:nvPr/>
        </p:nvPicPr>
        <p:blipFill>
          <a:blip r:embed="rId4" cstate="print"/>
          <a:stretch>
            <a:fillRect/>
          </a:stretch>
        </p:blipFill>
        <p:spPr>
          <a:xfrm rot="21262468">
            <a:off x="3619376" y="5153717"/>
            <a:ext cx="1333500" cy="1447800"/>
          </a:xfrm>
          <a:prstGeom prst="rect">
            <a:avLst/>
          </a:prstGeom>
        </p:spPr>
      </p:pic>
      <p:pic>
        <p:nvPicPr>
          <p:cNvPr id="22" name="Picture 21" descr="00.jpg"/>
          <p:cNvPicPr>
            <a:picLocks noChangeAspect="1"/>
          </p:cNvPicPr>
          <p:nvPr/>
        </p:nvPicPr>
        <p:blipFill>
          <a:blip r:embed="rId5" cstate="print"/>
          <a:stretch>
            <a:fillRect/>
          </a:stretch>
        </p:blipFill>
        <p:spPr>
          <a:xfrm rot="513591">
            <a:off x="3036223" y="3278565"/>
            <a:ext cx="2590800" cy="1762125"/>
          </a:xfrm>
          <a:prstGeom prst="rect">
            <a:avLst/>
          </a:prstGeom>
        </p:spPr>
      </p:pic>
      <p:pic>
        <p:nvPicPr>
          <p:cNvPr id="23" name="Picture 22" descr="0.jpg"/>
          <p:cNvPicPr>
            <a:picLocks noChangeAspect="1"/>
          </p:cNvPicPr>
          <p:nvPr/>
        </p:nvPicPr>
        <p:blipFill>
          <a:blip r:embed="rId6" cstate="print"/>
          <a:stretch>
            <a:fillRect/>
          </a:stretch>
        </p:blipFill>
        <p:spPr>
          <a:xfrm rot="1369871">
            <a:off x="7242920" y="3705200"/>
            <a:ext cx="2524125" cy="1809750"/>
          </a:xfrm>
          <a:prstGeom prst="rect">
            <a:avLst/>
          </a:prstGeom>
        </p:spPr>
      </p:pic>
      <p:pic>
        <p:nvPicPr>
          <p:cNvPr id="25" name="Picture 24" descr="images.jpg"/>
          <p:cNvPicPr>
            <a:picLocks noChangeAspect="1"/>
          </p:cNvPicPr>
          <p:nvPr/>
        </p:nvPicPr>
        <p:blipFill>
          <a:blip r:embed="rId7" cstate="print"/>
          <a:stretch>
            <a:fillRect/>
          </a:stretch>
        </p:blipFill>
        <p:spPr>
          <a:xfrm>
            <a:off x="1081432" y="4887622"/>
            <a:ext cx="2619375" cy="1743075"/>
          </a:xfrm>
          <a:prstGeom prst="rect">
            <a:avLst/>
          </a:prstGeom>
        </p:spPr>
      </p:pic>
      <p:pic>
        <p:nvPicPr>
          <p:cNvPr id="28" name="Picture 27" descr="index00.jpg"/>
          <p:cNvPicPr>
            <a:picLocks noChangeAspect="1"/>
          </p:cNvPicPr>
          <p:nvPr/>
        </p:nvPicPr>
        <p:blipFill>
          <a:blip r:embed="rId8" cstate="print"/>
          <a:stretch>
            <a:fillRect/>
          </a:stretch>
        </p:blipFill>
        <p:spPr>
          <a:xfrm rot="20027862">
            <a:off x="266770" y="3532499"/>
            <a:ext cx="2543175" cy="1800225"/>
          </a:xfrm>
          <a:prstGeom prst="rect">
            <a:avLst/>
          </a:prstGeom>
        </p:spPr>
      </p:pic>
      <p:pic>
        <p:nvPicPr>
          <p:cNvPr id="29" name="Picture 28" descr="index0.jpg"/>
          <p:cNvPicPr>
            <a:picLocks noChangeAspect="1"/>
          </p:cNvPicPr>
          <p:nvPr/>
        </p:nvPicPr>
        <p:blipFill>
          <a:blip r:embed="rId9" cstate="print"/>
          <a:stretch>
            <a:fillRect/>
          </a:stretch>
        </p:blipFill>
        <p:spPr>
          <a:xfrm rot="13353790">
            <a:off x="9328175" y="3776387"/>
            <a:ext cx="2619375" cy="1743075"/>
          </a:xfrm>
          <a:prstGeom prst="rect">
            <a:avLst/>
          </a:prstGeom>
        </p:spPr>
      </p:pic>
      <p:pic>
        <p:nvPicPr>
          <p:cNvPr id="30" name="Picture 29" descr="00000.jpg"/>
          <p:cNvPicPr>
            <a:picLocks noChangeAspect="1"/>
          </p:cNvPicPr>
          <p:nvPr/>
        </p:nvPicPr>
        <p:blipFill>
          <a:blip r:embed="rId10" cstate="print"/>
          <a:stretch>
            <a:fillRect/>
          </a:stretch>
        </p:blipFill>
        <p:spPr>
          <a:xfrm rot="20767791">
            <a:off x="5553260" y="3410952"/>
            <a:ext cx="1722752" cy="1722752"/>
          </a:xfrm>
          <a:prstGeom prst="rect">
            <a:avLst/>
          </a:prstGeom>
        </p:spPr>
      </p:pic>
    </p:spTree>
    <p:extLst>
      <p:ext uri="{BB962C8B-B14F-4D97-AF65-F5344CB8AC3E}">
        <p14:creationId xmlns:p14="http://schemas.microsoft.com/office/powerpoint/2010/main" xmlns="" val="88743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97000">
              <a:srgbClr val="ADCDEA"/>
            </a:gs>
            <a:gs pos="63000">
              <a:schemeClr val="accent1">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0" y="640080"/>
            <a:ext cx="11965576" cy="1200329"/>
          </a:xfrm>
          <a:prstGeom prst="rect">
            <a:avLst/>
          </a:prstGeom>
        </p:spPr>
        <p:txBody>
          <a:bodyPr wrap="square">
            <a:spAutoFit/>
          </a:bodyPr>
          <a:lstStyle/>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دستور </a:t>
            </a:r>
            <a:r>
              <a:rPr lang="fa-IR" sz="2400" dirty="0" smtClean="0">
                <a:ln w="0"/>
                <a:effectLst>
                  <a:outerShdw blurRad="38100" dist="19050" dir="2700000" algn="tl" rotWithShape="0">
                    <a:schemeClr val="dk1">
                      <a:alpha val="40000"/>
                    </a:schemeClr>
                  </a:outerShdw>
                </a:effectLst>
                <a:cs typeface="B Titr" panose="00000700000000000000" pitchFamily="2" charset="-78"/>
              </a:rPr>
              <a:t>کار: </a:t>
            </a:r>
          </a:p>
          <a:p>
            <a:pPr algn="r" rtl="1"/>
            <a:r>
              <a:rPr lang="fa-IR" sz="2400" dirty="0" smtClean="0">
                <a:ln w="0"/>
                <a:effectLst>
                  <a:outerShdw blurRad="38100" dist="19050" dir="2700000" algn="tl" rotWithShape="0">
                    <a:schemeClr val="dk1">
                      <a:alpha val="40000"/>
                    </a:schemeClr>
                  </a:outerShdw>
                </a:effectLst>
                <a:cs typeface="B Titr" panose="00000700000000000000" pitchFamily="2" charset="-78"/>
              </a:rPr>
              <a:t>دوست خوبم وسایل ذکر شده را با آهن ربا امتحان کرده و آن ها را در سه گروه دسته بندی کن.</a:t>
            </a:r>
          </a:p>
          <a:p>
            <a:pPr algn="r" rtl="1"/>
            <a:r>
              <a:rPr lang="fa-IR" sz="2400" b="1" dirty="0" smtClean="0">
                <a:ln w="0"/>
                <a:effectLst>
                  <a:outerShdw blurRad="38100" dist="19050" dir="2700000" algn="tl" rotWithShape="0">
                    <a:schemeClr val="dk1">
                      <a:alpha val="40000"/>
                    </a:schemeClr>
                  </a:outerShdw>
                </a:effectLst>
                <a:cs typeface="B Titr" panose="00000700000000000000" pitchFamily="2" charset="-78"/>
              </a:rPr>
              <a:t>نتایج خود را در جدول زیر وارد کن و برای هر دسته نامی بگذار.</a:t>
            </a:r>
            <a:endParaRPr lang="fa-IR" sz="2400" b="1" dirty="0" smtClean="0">
              <a:ln w="0"/>
              <a:effectLst>
                <a:outerShdw blurRad="38100" dist="19050" dir="2700000" algn="tl" rotWithShape="0">
                  <a:schemeClr val="dk1">
                    <a:alpha val="40000"/>
                  </a:schemeClr>
                </a:outerShdw>
              </a:effectLst>
              <a:cs typeface="B Titr" panose="00000700000000000000" pitchFamily="2" charset="-78"/>
            </a:endParaRPr>
          </a:p>
        </p:txBody>
      </p:sp>
      <p:graphicFrame>
        <p:nvGraphicFramePr>
          <p:cNvPr id="11" name="Table 10"/>
          <p:cNvGraphicFramePr>
            <a:graphicFrameLocks noGrp="1"/>
          </p:cNvGraphicFramePr>
          <p:nvPr/>
        </p:nvGraphicFramePr>
        <p:xfrm>
          <a:off x="1567542" y="2012888"/>
          <a:ext cx="8736147" cy="3747832"/>
        </p:xfrm>
        <a:graphic>
          <a:graphicData uri="http://schemas.openxmlformats.org/drawingml/2006/table">
            <a:tbl>
              <a:tblPr firstRow="1" bandRow="1">
                <a:tableStyleId>{5C22544A-7EE6-4342-B048-85BDC9FD1C3A}</a:tableStyleId>
              </a:tblPr>
              <a:tblGrid>
                <a:gridCol w="2912049"/>
                <a:gridCol w="2912049"/>
                <a:gridCol w="2912049"/>
              </a:tblGrid>
              <a:tr h="583351">
                <a:tc>
                  <a:txBody>
                    <a:bodyPr/>
                    <a:lstStyle/>
                    <a:p>
                      <a:endParaRPr lang="en-US" dirty="0"/>
                    </a:p>
                  </a:txBody>
                  <a:tcPr>
                    <a:solidFill>
                      <a:schemeClr val="accent5">
                        <a:lumMod val="75000"/>
                      </a:schemeClr>
                    </a:solidFill>
                  </a:tcPr>
                </a:tc>
                <a:tc>
                  <a:txBody>
                    <a:bodyPr/>
                    <a:lstStyle/>
                    <a:p>
                      <a:endParaRPr lang="en-US" dirty="0"/>
                    </a:p>
                  </a:txBody>
                  <a:tcPr>
                    <a:solidFill>
                      <a:schemeClr val="accent5">
                        <a:lumMod val="75000"/>
                      </a:schemeClr>
                    </a:solidFill>
                  </a:tcPr>
                </a:tc>
                <a:tc>
                  <a:txBody>
                    <a:bodyPr/>
                    <a:lstStyle/>
                    <a:p>
                      <a:endParaRPr lang="en-US" dirty="0"/>
                    </a:p>
                  </a:txBody>
                  <a:tcPr>
                    <a:solidFill>
                      <a:schemeClr val="accent5">
                        <a:lumMod val="75000"/>
                      </a:schemeClr>
                    </a:solidFill>
                  </a:tcPr>
                </a:tc>
              </a:tr>
              <a:tr h="3164481">
                <a:tc>
                  <a:txBody>
                    <a:bodyPr/>
                    <a:lstStyle/>
                    <a:p>
                      <a:endParaRPr lang="en-US"/>
                    </a:p>
                  </a:txBody>
                  <a:tcPr/>
                </a:tc>
                <a:tc>
                  <a:txBody>
                    <a:bodyPr/>
                    <a:lstStyle/>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3320290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97000">
              <a:schemeClr val="accent2">
                <a:lumMod val="60000"/>
                <a:lumOff val="40000"/>
              </a:schemeClr>
            </a:gs>
            <a:gs pos="54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Rectangle 7"/>
          <p:cNvSpPr/>
          <p:nvPr/>
        </p:nvSpPr>
        <p:spPr>
          <a:xfrm>
            <a:off x="3915958" y="589895"/>
            <a:ext cx="3680816"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معیارها (سنجه)</a:t>
            </a: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9" name="Table 8"/>
          <p:cNvGraphicFramePr>
            <a:graphicFrameLocks noGrp="1"/>
          </p:cNvGraphicFramePr>
          <p:nvPr/>
        </p:nvGraphicFramePr>
        <p:xfrm>
          <a:off x="666206" y="1947577"/>
          <a:ext cx="10946673" cy="3139758"/>
        </p:xfrm>
        <a:graphic>
          <a:graphicData uri="http://schemas.openxmlformats.org/drawingml/2006/table">
            <a:tbl>
              <a:tblPr firstRow="1" bandRow="1">
                <a:tableStyleId>{5DA37D80-6434-44D0-A028-1B22A696006F}</a:tableStyleId>
              </a:tblPr>
              <a:tblGrid>
                <a:gridCol w="3148148"/>
                <a:gridCol w="1110343"/>
                <a:gridCol w="653143"/>
                <a:gridCol w="627017"/>
                <a:gridCol w="5408022"/>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38100" dir="2700000" algn="tl" rotWithShape="0">
                              <a:srgbClr val="000000">
                                <a:alpha val="43137"/>
                              </a:srgbClr>
                            </a:outerShdw>
                          </a:effectLst>
                        </a:rPr>
                        <a:t>بازخورد توصیفی آموزگار</a:t>
                      </a:r>
                      <a:endParaRPr lang="en-US" sz="2400" b="1" cap="none" spc="0" dirty="0" smtClean="0">
                        <a:ln w="0"/>
                        <a:effectLst>
                          <a:outerShdw blurRad="38100" dist="38100" dir="2700000" algn="tl" rotWithShape="0">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solidFill>
                      <a:srgbClr val="FFFF6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38100" dir="2700000" algn="tl" rotWithShape="0">
                              <a:srgbClr val="000000">
                                <a:alpha val="43137"/>
                              </a:srgbClr>
                            </a:outerShdw>
                          </a:effectLst>
                        </a:rPr>
                        <a:t>تاحدودی</a:t>
                      </a:r>
                      <a:endParaRPr lang="en-US" sz="2400" b="1" cap="none" spc="0" dirty="0" smtClean="0">
                        <a:ln w="0"/>
                        <a:effectLst>
                          <a:outerShdw blurRad="38100" dist="38100" dir="2700000" algn="tl" rotWithShape="0">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solidFill>
                      <a:srgbClr val="FFFF6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38100" dir="2700000" algn="tl" rotWithShape="0">
                              <a:srgbClr val="000000">
                                <a:alpha val="43137"/>
                              </a:srgbClr>
                            </a:outerShdw>
                          </a:effectLst>
                        </a:rPr>
                        <a:t>خیر</a:t>
                      </a:r>
                      <a:endParaRPr lang="en-US" sz="2400" b="1" cap="none" spc="0" dirty="0" smtClean="0">
                        <a:ln w="0"/>
                        <a:effectLst>
                          <a:outerShdw blurRad="38100" dist="38100" dir="2700000" algn="tl" rotWithShape="0">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solidFill>
                      <a:srgbClr val="FFFF6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38100" dir="2700000" algn="tl" rotWithShape="0">
                              <a:srgbClr val="000000">
                                <a:alpha val="43137"/>
                              </a:srgbClr>
                            </a:outerShdw>
                          </a:effectLst>
                        </a:rPr>
                        <a:t>بلی</a:t>
                      </a:r>
                      <a:endParaRPr lang="en-US" sz="2400" b="1" cap="none" spc="0" dirty="0" smtClean="0">
                        <a:ln w="0"/>
                        <a:effectLst>
                          <a:outerShdw blurRad="38100" dist="38100" dir="2700000" algn="tl" rotWithShape="0">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solidFill>
                      <a:srgbClr val="FFFF66"/>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38100" dir="2700000" algn="tl" rotWithShape="0">
                              <a:srgbClr val="000000">
                                <a:alpha val="43137"/>
                              </a:srgbClr>
                            </a:outerShdw>
                          </a:effectLst>
                        </a:rPr>
                        <a:t>اهداف آموزشی</a:t>
                      </a:r>
                      <a:endParaRPr lang="en-US" sz="2400" b="1" cap="none" spc="0" dirty="0" smtClean="0">
                        <a:ln w="0"/>
                        <a:effectLst>
                          <a:outerShdw blurRad="38100" dist="38100" dir="2700000" algn="tl" rotWithShape="0">
                            <a:srgbClr val="000000">
                              <a:alpha val="43137"/>
                            </a:srgbClr>
                          </a:outerShdw>
                        </a:effectLst>
                      </a:endParaRPr>
                    </a:p>
                    <a:p>
                      <a:pPr algn="r" rtl="1"/>
                      <a:endParaRPr lang="en-US" sz="2400" b="1" dirty="0">
                        <a:effectLst>
                          <a:outerShdw blurRad="38100" dist="38100" dir="2700000" algn="tl">
                            <a:srgbClr val="000000">
                              <a:alpha val="43137"/>
                            </a:srgbClr>
                          </a:outerShdw>
                        </a:effectLst>
                      </a:endParaRPr>
                    </a:p>
                  </a:txBody>
                  <a:tcPr anchor="ctr">
                    <a:solidFill>
                      <a:srgbClr val="FFFF66"/>
                    </a:solidFill>
                  </a:tcPr>
                </a:tc>
              </a:tr>
              <a:tr h="772266">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r>
                        <a:rPr lang="fa-IR" sz="2400" b="1" dirty="0" smtClean="0">
                          <a:effectLst>
                            <a:outerShdw blurRad="38100" dist="38100" dir="2700000" algn="tl">
                              <a:srgbClr val="000000">
                                <a:alpha val="43137"/>
                              </a:srgbClr>
                            </a:outerShdw>
                          </a:effectLst>
                        </a:rPr>
                        <a:t>اشیا را در سه گروه دسته بندی کرده است.</a:t>
                      </a:r>
                      <a:endParaRPr lang="en-US" sz="2400" b="1" dirty="0">
                        <a:effectLst>
                          <a:outerShdw blurRad="38100" dist="38100" dir="2700000" algn="tl">
                            <a:srgbClr val="000000">
                              <a:alpha val="43137"/>
                            </a:srgbClr>
                          </a:outerShdw>
                        </a:effectLst>
                      </a:endParaRPr>
                    </a:p>
                  </a:txBody>
                  <a:tcPr anchor="ctr">
                    <a:solidFill>
                      <a:schemeClr val="bg1"/>
                    </a:solidFill>
                  </a:tcPr>
                </a:tc>
              </a:tr>
              <a:tr h="772266">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r>
                        <a:rPr lang="fa-IR" sz="2400" b="1" dirty="0" smtClean="0">
                          <a:effectLst>
                            <a:outerShdw blurRad="38100" dist="38100" dir="2700000" algn="tl">
                              <a:srgbClr val="000000">
                                <a:alpha val="43137"/>
                              </a:srgbClr>
                            </a:outerShdw>
                          </a:effectLst>
                        </a:rPr>
                        <a:t>برای گروه بندی</a:t>
                      </a:r>
                      <a:r>
                        <a:rPr lang="fa-IR" sz="2400" b="1" baseline="0" dirty="0" smtClean="0">
                          <a:effectLst>
                            <a:outerShdw blurRad="38100" dist="38100" dir="2700000" algn="tl">
                              <a:srgbClr val="000000">
                                <a:alpha val="43137"/>
                              </a:srgbClr>
                            </a:outerShdw>
                          </a:effectLst>
                        </a:rPr>
                        <a:t> خود دلیل آورده است.</a:t>
                      </a:r>
                      <a:endParaRPr lang="en-US" sz="2400" b="1" dirty="0">
                        <a:effectLst>
                          <a:outerShdw blurRad="38100" dist="38100" dir="2700000" algn="tl">
                            <a:srgbClr val="000000">
                              <a:alpha val="43137"/>
                            </a:srgbClr>
                          </a:outerShdw>
                        </a:effectLst>
                      </a:endParaRPr>
                    </a:p>
                  </a:txBody>
                  <a:tcPr anchor="ctr">
                    <a:solidFill>
                      <a:schemeClr val="bg1"/>
                    </a:solidFill>
                  </a:tcPr>
                </a:tc>
              </a:tr>
              <a:tr h="772266">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endParaRPr lang="en-US" sz="2400" b="1" dirty="0">
                        <a:effectLst>
                          <a:outerShdw blurRad="38100" dist="38100" dir="2700000" algn="tl">
                            <a:srgbClr val="000000">
                              <a:alpha val="43137"/>
                            </a:srgbClr>
                          </a:outerShdw>
                        </a:effectLst>
                      </a:endParaRPr>
                    </a:p>
                  </a:txBody>
                  <a:tcPr anchor="ctr">
                    <a:solidFill>
                      <a:schemeClr val="bg1"/>
                    </a:solidFill>
                  </a:tcPr>
                </a:tc>
                <a:tc>
                  <a:txBody>
                    <a:bodyPr/>
                    <a:lstStyle/>
                    <a:p>
                      <a:pPr algn="r" rtl="1"/>
                      <a:r>
                        <a:rPr lang="fa-IR" sz="2400" b="1" dirty="0" smtClean="0">
                          <a:effectLst>
                            <a:outerShdw blurRad="38100" dist="38100" dir="2700000" algn="tl">
                              <a:srgbClr val="000000">
                                <a:alpha val="43137"/>
                              </a:srgbClr>
                            </a:outerShdw>
                          </a:effectLst>
                        </a:rPr>
                        <a:t>شباهت ها و تفاوت ها را تشخیص داده است.</a:t>
                      </a:r>
                      <a:endParaRPr lang="en-US" sz="2400" b="1" dirty="0">
                        <a:effectLst>
                          <a:outerShdw blurRad="38100" dist="38100" dir="2700000" algn="tl">
                            <a:srgbClr val="000000">
                              <a:alpha val="43137"/>
                            </a:srgbClr>
                          </a:outerShdw>
                        </a:effectLst>
                      </a:endParaRPr>
                    </a:p>
                  </a:txBody>
                  <a:tcPr anchor="ctr">
                    <a:solidFill>
                      <a:schemeClr val="bg1"/>
                    </a:solidFill>
                  </a:tcPr>
                </a:tc>
              </a:tr>
            </a:tbl>
          </a:graphicData>
        </a:graphic>
      </p:graphicFrame>
    </p:spTree>
    <p:extLst>
      <p:ext uri="{BB962C8B-B14F-4D97-AF65-F5344CB8AC3E}">
        <p14:creationId xmlns:p14="http://schemas.microsoft.com/office/powerpoint/2010/main" xmlns="" val="3612638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rgbClr val="660066"/>
            </a:gs>
            <a:gs pos="82000">
              <a:srgbClr val="FF3399"/>
            </a:gs>
            <a:gs pos="13000">
              <a:srgbClr val="FD9DF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ctangle 4"/>
          <p:cNvSpPr/>
          <p:nvPr/>
        </p:nvSpPr>
        <p:spPr>
          <a:xfrm>
            <a:off x="373565" y="6254415"/>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sp>
        <p:nvSpPr>
          <p:cNvPr id="8" name="Explosion 2 7"/>
          <p:cNvSpPr/>
          <p:nvPr/>
        </p:nvSpPr>
        <p:spPr>
          <a:xfrm rot="3454338">
            <a:off x="4140925" y="731520"/>
            <a:ext cx="4140926" cy="5212080"/>
          </a:xfrm>
          <a:prstGeom prst="irregularSeal2">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03074" y="2586446"/>
            <a:ext cx="2129246" cy="1323439"/>
          </a:xfrm>
          <a:prstGeom prst="rect">
            <a:avLst/>
          </a:prstGeom>
          <a:noFill/>
        </p:spPr>
        <p:txBody>
          <a:bodyPr wrap="square" rtlCol="0">
            <a:spAutoFit/>
          </a:bodyPr>
          <a:lstStyle/>
          <a:p>
            <a:pPr algn="ctr" rtl="1"/>
            <a:r>
              <a:rPr lang="fa-IR"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پایان</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306107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Rectangle 4"/>
          <p:cNvSpPr/>
          <p:nvPr/>
        </p:nvSpPr>
        <p:spPr>
          <a:xfrm>
            <a:off x="340703" y="6254415"/>
            <a:ext cx="821059" cy="369332"/>
          </a:xfrm>
          <a:prstGeom prst="rect">
            <a:avLst/>
          </a:prstGeom>
        </p:spPr>
        <p:txBody>
          <a:bodyPr wrap="none">
            <a:spAutoFit/>
          </a:bodyPr>
          <a:lstStyle/>
          <a:p>
            <a:pPr algn="ctr"/>
            <a:r>
              <a:rPr lang="fa-IR" dirty="0" smtClean="0">
                <a:ln w="0"/>
                <a:effectLst>
                  <a:outerShdw blurRad="38100" dist="19050" dir="2700000" algn="tl" rotWithShape="0">
                    <a:schemeClr val="dk1">
                      <a:alpha val="40000"/>
                    </a:schemeClr>
                  </a:outerShdw>
                </a:effectLst>
                <a:cs typeface="B Titr" panose="00000700000000000000" pitchFamily="2" charset="-78"/>
              </a:rPr>
              <a:t>سوهانی</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sp>
        <p:nvSpPr>
          <p:cNvPr id="7" name="Rectangle 6"/>
          <p:cNvSpPr/>
          <p:nvPr/>
        </p:nvSpPr>
        <p:spPr>
          <a:xfrm>
            <a:off x="4164037" y="1511701"/>
            <a:ext cx="7737232" cy="830997"/>
          </a:xfrm>
          <a:prstGeom prst="rect">
            <a:avLst/>
          </a:prstGeom>
          <a:noFill/>
        </p:spPr>
        <p:txBody>
          <a:bodyPr wrap="square" lIns="91440" tIns="45720" rIns="91440" bIns="45720">
            <a:spAutoFit/>
          </a:bodyPr>
          <a:lstStyle/>
          <a:p>
            <a:pPr algn="r"/>
            <a:r>
              <a:rPr lang="fa-IR" sz="24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حالا انگشت خود را در آبرنگ بزن و در کادرروبرو فشار بده چه تفاوتی دیدی؟</a:t>
            </a:r>
            <a:endParaRPr lang="en-US" sz="24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9" name="Rectangle 8"/>
          <p:cNvSpPr/>
          <p:nvPr/>
        </p:nvSpPr>
        <p:spPr>
          <a:xfrm>
            <a:off x="4614202" y="2950513"/>
            <a:ext cx="7407411" cy="3046988"/>
          </a:xfrm>
          <a:prstGeom prst="rect">
            <a:avLst/>
          </a:prstGeom>
        </p:spPr>
        <p:txBody>
          <a:bodyPr wrap="square">
            <a:spAutoFit/>
          </a:bodyPr>
          <a:lstStyle/>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به یکی از دوستان بگو تا او هم اثر انگشت خود را در کادر روبرو بزند</a:t>
            </a:r>
          </a:p>
          <a:p>
            <a:pPr algn="r"/>
            <a:endParaRPr lang="fa-IR" sz="2400" dirty="0" smtClean="0">
              <a:ln w="0"/>
              <a:effectLst>
                <a:outerShdw blurRad="38100" dist="19050" dir="2700000" algn="tl" rotWithShape="0">
                  <a:schemeClr val="dk1">
                    <a:alpha val="40000"/>
                  </a:schemeClr>
                </a:outerShdw>
              </a:effectLst>
              <a:cs typeface="B Titr" panose="00000700000000000000" pitchFamily="2" charset="-78"/>
            </a:endParaRPr>
          </a:p>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حال یک ذره بین و به اثر انگشت خودت ودوستانت نگاه کن . آیا تفاوتی می بینی؟</a:t>
            </a:r>
          </a:p>
          <a:p>
            <a:pPr algn="r"/>
            <a:endParaRPr lang="fa-IR" sz="2400" dirty="0" smtClean="0">
              <a:ln w="0"/>
              <a:effectLst>
                <a:outerShdw blurRad="38100" dist="19050" dir="2700000" algn="tl" rotWithShape="0">
                  <a:schemeClr val="dk1">
                    <a:alpha val="40000"/>
                  </a:schemeClr>
                </a:outerShdw>
              </a:effectLst>
              <a:cs typeface="B Titr" panose="00000700000000000000" pitchFamily="2" charset="-78"/>
            </a:endParaRPr>
          </a:p>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اگر سوالی در این زمینه داری می توانی از معلم بپرسی</a:t>
            </a:r>
          </a:p>
          <a:p>
            <a:pPr algn="r"/>
            <a:r>
              <a:rPr lang="fa-IR" sz="2400" dirty="0" smtClean="0">
                <a:ln w="0"/>
                <a:effectLst>
                  <a:outerShdw blurRad="38100" dist="19050" dir="2700000" algn="tl" rotWithShape="0">
                    <a:schemeClr val="dk1">
                      <a:alpha val="40000"/>
                    </a:schemeClr>
                  </a:outerShdw>
                </a:effectLst>
                <a:cs typeface="B Titr" panose="00000700000000000000" pitchFamily="2" charset="-78"/>
              </a:rPr>
              <a:t>دوست خوبم برای اثر انگشت خودت ودوستت دوست دهان دست وپا بگذار.تو حالا یک آدمک انگشتی ساخته ای </a:t>
            </a:r>
            <a:endParaRPr lang="en-US" sz="2400" dirty="0">
              <a:ln w="0"/>
              <a:effectLst>
                <a:outerShdw blurRad="38100" dist="19050" dir="2700000" algn="tl" rotWithShape="0">
                  <a:schemeClr val="dk1">
                    <a:alpha val="40000"/>
                  </a:schemeClr>
                </a:outerShdw>
              </a:effectLst>
              <a:cs typeface="B Titr" panose="00000700000000000000" pitchFamily="2" charset="-78"/>
            </a:endParaRPr>
          </a:p>
        </p:txBody>
      </p:sp>
      <p:sp>
        <p:nvSpPr>
          <p:cNvPr id="10" name="Rectangle 9"/>
          <p:cNvSpPr/>
          <p:nvPr/>
        </p:nvSpPr>
        <p:spPr>
          <a:xfrm>
            <a:off x="373565" y="2362237"/>
            <a:ext cx="3467686" cy="23504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cs typeface="B Titr" panose="00000700000000000000" pitchFamily="2" charset="-78"/>
            </a:endParaRPr>
          </a:p>
        </p:txBody>
      </p:sp>
      <p:sp>
        <p:nvSpPr>
          <p:cNvPr id="8" name="Rectangle 7"/>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Tree>
    <p:extLst>
      <p:ext uri="{BB962C8B-B14F-4D97-AF65-F5344CB8AC3E}">
        <p14:creationId xmlns:p14="http://schemas.microsoft.com/office/powerpoint/2010/main" xmlns="" val="314211728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4712676" y="1110398"/>
            <a:ext cx="6921305" cy="1384995"/>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دانشمند کوچک می دانی که برای محافظت از چشم در مقابل نور شدید از وسیله استفاده می شود .در جای خالی شکل آن را بکش.</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5" name="Rectangle 4"/>
          <p:cNvSpPr/>
          <p:nvPr/>
        </p:nvSpPr>
        <p:spPr>
          <a:xfrm>
            <a:off x="956602" y="1110398"/>
            <a:ext cx="3756073" cy="2011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Titr" panose="00000700000000000000" pitchFamily="2" charset="-78"/>
            </a:endParaRPr>
          </a:p>
        </p:txBody>
      </p:sp>
      <p:sp>
        <p:nvSpPr>
          <p:cNvPr id="7" name="Rectangle 6"/>
          <p:cNvSpPr/>
          <p:nvPr/>
        </p:nvSpPr>
        <p:spPr>
          <a:xfrm>
            <a:off x="5233182" y="3643368"/>
            <a:ext cx="6400799" cy="954107"/>
          </a:xfrm>
          <a:prstGeom prst="rect">
            <a:avLst/>
          </a:prstGeom>
        </p:spPr>
        <p:txBody>
          <a:bodyPr wrap="square">
            <a:spAutoFit/>
          </a:bodyPr>
          <a:lstStyle/>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شکل وسیله ای را بکش که برای محافظت از گوش دربرابر صدا های بلند از آن استفاده می شود.</a:t>
            </a:r>
            <a:endParaRPr lang="en-US" sz="2800" dirty="0">
              <a:ln w="0"/>
              <a:effectLst>
                <a:outerShdw blurRad="38100" dist="19050" dir="2700000" algn="tl" rotWithShape="0">
                  <a:schemeClr val="dk1">
                    <a:alpha val="40000"/>
                  </a:schemeClr>
                </a:outerShdw>
              </a:effectLst>
              <a:cs typeface="B Titr" panose="00000700000000000000" pitchFamily="2" charset="-78"/>
            </a:endParaRPr>
          </a:p>
        </p:txBody>
      </p:sp>
      <p:sp>
        <p:nvSpPr>
          <p:cNvPr id="8" name="Rounded Rectangle 7"/>
          <p:cNvSpPr/>
          <p:nvPr/>
        </p:nvSpPr>
        <p:spPr>
          <a:xfrm>
            <a:off x="956602" y="3328591"/>
            <a:ext cx="3376247" cy="17498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cs typeface="B Titr" panose="00000700000000000000" pitchFamily="2" charset="-78"/>
            </a:endParaRPr>
          </a:p>
        </p:txBody>
      </p:sp>
      <p:sp>
        <p:nvSpPr>
          <p:cNvPr id="10" name="Rectangle 9"/>
          <p:cNvSpPr/>
          <p:nvPr/>
        </p:nvSpPr>
        <p:spPr>
          <a:xfrm>
            <a:off x="340703" y="6254415"/>
            <a:ext cx="821059" cy="369332"/>
          </a:xfrm>
          <a:prstGeom prst="rect">
            <a:avLst/>
          </a:prstGeom>
        </p:spPr>
        <p:txBody>
          <a:bodyPr wrap="none">
            <a:spAutoFit/>
          </a:bodyPr>
          <a:lstStyle/>
          <a:p>
            <a:pPr algn="ctr"/>
            <a:r>
              <a:rPr lang="fa-IR" dirty="0" smtClean="0">
                <a:ln w="0"/>
                <a:effectLst>
                  <a:outerShdw blurRad="38100" dist="19050" dir="2700000" algn="tl" rotWithShape="0">
                    <a:schemeClr val="dk1">
                      <a:alpha val="40000"/>
                    </a:schemeClr>
                  </a:outerShdw>
                </a:effectLst>
                <a:cs typeface="B Titr" panose="00000700000000000000" pitchFamily="2" charset="-78"/>
              </a:rPr>
              <a:t>سوهانی</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5548323" y="5370760"/>
            <a:ext cx="6418745" cy="523220"/>
          </a:xfrm>
          <a:prstGeom prst="rect">
            <a:avLst/>
          </a:prstGeom>
          <a:noFill/>
        </p:spPr>
        <p:txBody>
          <a:bodyPr wrap="none" lIns="91440" tIns="45720" rIns="91440" bIns="45720">
            <a:spAutoFit/>
          </a:bodyPr>
          <a:lstStyle/>
          <a:p>
            <a:pPr algn="ct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حالا شکل چیزی را بکش که از بوی آن لذت ببری.</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12" name="Oval 11"/>
          <p:cNvSpPr/>
          <p:nvPr/>
        </p:nvSpPr>
        <p:spPr>
          <a:xfrm>
            <a:off x="1294228" y="5370760"/>
            <a:ext cx="3277772" cy="1160585"/>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Titr" panose="00000700000000000000" pitchFamily="2" charset="-78"/>
            </a:endParaRPr>
          </a:p>
        </p:txBody>
      </p:sp>
      <p:sp>
        <p:nvSpPr>
          <p:cNvPr id="13" name="Rectangle 12"/>
          <p:cNvSpPr/>
          <p:nvPr/>
        </p:nvSpPr>
        <p:spPr>
          <a:xfrm>
            <a:off x="0" y="196000"/>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Tree>
    <p:extLst>
      <p:ext uri="{BB962C8B-B14F-4D97-AF65-F5344CB8AC3E}">
        <p14:creationId xmlns:p14="http://schemas.microsoft.com/office/powerpoint/2010/main" xmlns="" val="221377325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anim calcmode="lin" valueType="num">
                                      <p:cBhvr>
                                        <p:cTn id="34" dur="2000" fill="hold"/>
                                        <p:tgtEl>
                                          <p:spTgt spid="11"/>
                                        </p:tgtEl>
                                        <p:attrNameLst>
                                          <p:attrName>ppt_w</p:attrName>
                                        </p:attrNameLst>
                                      </p:cBhvr>
                                      <p:tavLst>
                                        <p:tav tm="0" fmla="#ppt_w*sin(2.5*pi*$)">
                                          <p:val>
                                            <p:fltVal val="0"/>
                                          </p:val>
                                        </p:tav>
                                        <p:tav tm="100000">
                                          <p:val>
                                            <p:fltVal val="1"/>
                                          </p:val>
                                        </p:tav>
                                      </p:tavLst>
                                    </p:anim>
                                    <p:anim calcmode="lin" valueType="num">
                                      <p:cBhvr>
                                        <p:cTn id="3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35987" y="1183709"/>
            <a:ext cx="11830930" cy="1077218"/>
          </a:xfrm>
          <a:prstGeom prst="rect">
            <a:avLst/>
          </a:prstGeom>
          <a:noFill/>
        </p:spPr>
        <p:txBody>
          <a:bodyPr wrap="square" lIns="91440" tIns="45720" rIns="91440" bIns="45720">
            <a:spAutoFit/>
          </a:bodyPr>
          <a:lstStyle/>
          <a:p>
            <a:pPr algn="r"/>
            <a:r>
              <a:rPr lang="fa-IR" sz="32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گلم به این داستان ناتمام که که برایت خواننده می شودگوش بده وسپس ادامه ی داستان را خودت بگو </a:t>
            </a:r>
            <a:endParaRPr lang="en-US" sz="32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5" name="Rectangle 4"/>
          <p:cNvSpPr/>
          <p:nvPr/>
        </p:nvSpPr>
        <p:spPr>
          <a:xfrm>
            <a:off x="3108959" y="2419851"/>
            <a:ext cx="8857958" cy="3108543"/>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((زنگ آخر زده شد.فاطمه بلافاصله سوار سرویس مدرسه شدتا به خانه اش برگردد بعد از چند دقیقه به خانه رسید هنگام بالا رفتن از پله های آپارتمان احساس کرد بوی بدی فضای اتاق را پر کرده است .با خودش گفت:نباید کلید برق را فشاردهم.</a:t>
            </a: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با عجله خود را به طبقه ی چهارم رساند و با انگشت خود به درب خانه شان کوبید. مادر درب را باز کردو با دیدن چهره ی نگران فاطمه از او پرسید.......))  </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7" name="Rectangle 6"/>
          <p:cNvSpPr/>
          <p:nvPr/>
        </p:nvSpPr>
        <p:spPr>
          <a:xfrm>
            <a:off x="340703" y="6254415"/>
            <a:ext cx="821059" cy="369332"/>
          </a:xfrm>
          <a:prstGeom prst="rect">
            <a:avLst/>
          </a:prstGeom>
        </p:spPr>
        <p:txBody>
          <a:bodyPr wrap="none">
            <a:spAutoFit/>
          </a:bodyPr>
          <a:lstStyle/>
          <a:p>
            <a:pPr algn="ctr"/>
            <a:r>
              <a:rPr lang="fa-IR" dirty="0" smtClean="0">
                <a:ln w="0"/>
                <a:effectLst>
                  <a:outerShdw blurRad="38100" dist="19050" dir="2700000" algn="tl" rotWithShape="0">
                    <a:schemeClr val="dk1">
                      <a:alpha val="40000"/>
                    </a:schemeClr>
                  </a:outerShdw>
                </a:effectLst>
                <a:cs typeface="B Titr" panose="00000700000000000000" pitchFamily="2" charset="-78"/>
              </a:rPr>
              <a:t>سوهانی</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011680"/>
            <a:ext cx="3108959" cy="3924886"/>
          </a:xfrm>
          <a:prstGeom prst="rect">
            <a:avLst/>
          </a:prstGeom>
        </p:spPr>
      </p:pic>
      <p:pic>
        <p:nvPicPr>
          <p:cNvPr id="2" name="Picture 1"/>
          <p:cNvPicPr>
            <a:picLocks noChangeAspect="1"/>
          </p:cNvPicPr>
          <p:nvPr/>
        </p:nvPicPr>
        <p:blipFill>
          <a:blip r:embed="rId3" cstate="print"/>
          <a:stretch>
            <a:fillRect/>
          </a:stretch>
        </p:blipFill>
        <p:spPr>
          <a:xfrm>
            <a:off x="0" y="342683"/>
            <a:ext cx="11522439" cy="865707"/>
          </a:xfrm>
          <a:prstGeom prst="rect">
            <a:avLst/>
          </a:prstGeom>
        </p:spPr>
      </p:pic>
      <p:sp>
        <p:nvSpPr>
          <p:cNvPr id="9" name="Rectangle 8"/>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Tree>
    <p:extLst>
      <p:ext uri="{BB962C8B-B14F-4D97-AF65-F5344CB8AC3E}">
        <p14:creationId xmlns:p14="http://schemas.microsoft.com/office/powerpoint/2010/main" xmlns="" val="121143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199467" y="718755"/>
            <a:ext cx="9793065" cy="707886"/>
          </a:xfrm>
          <a:prstGeom prst="rect">
            <a:avLst/>
          </a:prstGeom>
          <a:noFill/>
        </p:spPr>
        <p:txBody>
          <a:bodyPr wrap="none" lIns="91440" tIns="45720" rIns="91440" bIns="45720">
            <a:spAutoFit/>
          </a:bodyPr>
          <a:lstStyle/>
          <a:p>
            <a:pPr algn="ctr"/>
            <a:r>
              <a:rPr lang="fa-IR" sz="40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آزمون عملکردی درس دوم (( سلام به من نگاه کن )) </a:t>
            </a:r>
            <a:endParaRPr lang="en-US" sz="40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sp>
        <p:nvSpPr>
          <p:cNvPr id="5" name="Rectangle 4"/>
          <p:cNvSpPr/>
          <p:nvPr/>
        </p:nvSpPr>
        <p:spPr>
          <a:xfrm>
            <a:off x="6077244" y="1741096"/>
            <a:ext cx="5853776" cy="1815882"/>
          </a:xfrm>
          <a:prstGeom prst="rect">
            <a:avLst/>
          </a:prstGeom>
          <a:noFill/>
        </p:spPr>
        <p:txBody>
          <a:bodyPr wrap="square" lIns="91440" tIns="45720" rIns="91440" bIns="45720">
            <a:spAutoFit/>
          </a:bodyPr>
          <a:lstStyle/>
          <a:p>
            <a:pPr algn="r"/>
            <a:r>
              <a:rPr lang="fa-IR" sz="2800" b="0" cap="none" spc="0"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هدف به کار گیری مجموعه حواس برای تشخیص ویژگی های مختلف چیز های گوناگون</a:t>
            </a:r>
          </a:p>
          <a:p>
            <a:pPr algn="r"/>
            <a:r>
              <a:rPr lang="fa-IR" sz="2800" dirty="0" smtClean="0">
                <a:ln w="0"/>
                <a:effectLst>
                  <a:outerShdw blurRad="38100" dist="19050" dir="2700000" algn="tl" rotWithShape="0">
                    <a:schemeClr val="dk1">
                      <a:alpha val="40000"/>
                    </a:schemeClr>
                  </a:outerShdw>
                </a:effectLst>
                <a:cs typeface="B Titr" panose="00000700000000000000" pitchFamily="2" charset="-78"/>
              </a:rPr>
              <a:t>وسایل :میوی هایی چون خیار کیوی و موز </a:t>
            </a:r>
            <a:endParaRPr lang="en-US" sz="2800" b="0" cap="none" spc="0" dirty="0">
              <a:ln w="0"/>
              <a:solidFill>
                <a:schemeClr val="tx1"/>
              </a:solidFill>
              <a:effectLst>
                <a:outerShdw blurRad="38100" dist="19050" dir="2700000" algn="tl" rotWithShape="0">
                  <a:schemeClr val="dk1">
                    <a:alpha val="40000"/>
                  </a:schemeClr>
                </a:outerShdw>
              </a:effectLst>
              <a:cs typeface="B Titr" panose="000007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2210147" y="-250207"/>
            <a:ext cx="2101255" cy="5632938"/>
          </a:xfrm>
          <a:prstGeom prst="rect">
            <a:avLst/>
          </a:prstGeom>
        </p:spPr>
      </p:pic>
      <p:sp>
        <p:nvSpPr>
          <p:cNvPr id="8" name="Rectangle 7"/>
          <p:cNvSpPr/>
          <p:nvPr/>
        </p:nvSpPr>
        <p:spPr>
          <a:xfrm>
            <a:off x="7554351" y="3959138"/>
            <a:ext cx="3947096" cy="2308324"/>
          </a:xfrm>
          <a:prstGeom prst="rect">
            <a:avLst/>
          </a:prstGeom>
        </p:spPr>
        <p:txBody>
          <a:bodyPr wrap="square">
            <a:spAutoFit/>
          </a:bodyPr>
          <a:lstStyle/>
          <a:p>
            <a:pPr algn="ctr"/>
            <a:r>
              <a:rPr lang="fa-IR" sz="2400" dirty="0" smtClean="0">
                <a:ln w="0"/>
                <a:effectLst>
                  <a:outerShdw blurRad="38100" dist="19050" dir="2700000" algn="tl" rotWithShape="0">
                    <a:schemeClr val="dk1">
                      <a:alpha val="40000"/>
                    </a:schemeClr>
                  </a:outerShdw>
                </a:effectLst>
                <a:cs typeface="B Titr" panose="00000700000000000000" pitchFamily="2" charset="-78"/>
              </a:rPr>
              <a:t>دستور کار:</a:t>
            </a:r>
            <a:endParaRPr lang="fa-IR" sz="2400" b="1" dirty="0" smtClean="0">
              <a:ln w="0"/>
              <a:effectLst>
                <a:outerShdw blurRad="38100" dist="19050" dir="2700000" algn="tl" rotWithShape="0">
                  <a:schemeClr val="dk1">
                    <a:alpha val="40000"/>
                  </a:schemeClr>
                </a:outerShdw>
              </a:effectLst>
              <a:cs typeface="B Titr" panose="00000700000000000000" pitchFamily="2" charset="-78"/>
            </a:endParaRPr>
          </a:p>
          <a:p>
            <a:pPr algn="ctr"/>
            <a:r>
              <a:rPr lang="fa-IR" sz="2400" b="1" dirty="0" smtClean="0">
                <a:ln w="0"/>
                <a:effectLst>
                  <a:outerShdw blurRad="38100" dist="19050" dir="2700000" algn="tl" rotWithShape="0">
                    <a:schemeClr val="dk1">
                      <a:alpha val="40000"/>
                    </a:schemeClr>
                  </a:outerShdw>
                </a:effectLst>
                <a:cs typeface="B Titr" panose="00000700000000000000" pitchFamily="2" charset="-78"/>
              </a:rPr>
              <a:t>فرزندم هر کدام از میوه های مورد نظر به ترتیب با استفاده از همه ی حواس مورد بررسی قرار داده و سپس با توجه به اطلاعات به دست آمده جدول روبرو راکامل کن</a:t>
            </a:r>
            <a:endParaRPr lang="en-US" sz="2400" b="1" dirty="0">
              <a:ln w="0"/>
              <a:effectLst>
                <a:outerShdw blurRad="38100" dist="19050" dir="2700000" algn="tl" rotWithShape="0">
                  <a:schemeClr val="dk1">
                    <a:alpha val="40000"/>
                  </a:schemeClr>
                </a:outerShdw>
              </a:effectLst>
              <a:cs typeface="B Titr" panose="00000700000000000000" pitchFamily="2" charset="-78"/>
            </a:endParaRPr>
          </a:p>
        </p:txBody>
      </p:sp>
      <p:sp>
        <p:nvSpPr>
          <p:cNvPr id="11" name="Rectangle 10"/>
          <p:cNvSpPr/>
          <p:nvPr/>
        </p:nvSpPr>
        <p:spPr>
          <a:xfrm>
            <a:off x="444305" y="6488668"/>
            <a:ext cx="821059" cy="369332"/>
          </a:xfrm>
          <a:prstGeom prst="rect">
            <a:avLst/>
          </a:prstGeom>
        </p:spPr>
        <p:txBody>
          <a:bodyPr wrap="none">
            <a:spAutoFit/>
          </a:bodyPr>
          <a:lstStyle/>
          <a:p>
            <a:pPr algn="ctr"/>
            <a:r>
              <a:rPr lang="fa-IR" dirty="0" smtClean="0">
                <a:ln w="0"/>
                <a:effectLst>
                  <a:outerShdw blurRad="38100" dist="19050" dir="2700000" algn="tl" rotWithShape="0">
                    <a:schemeClr val="dk1">
                      <a:alpha val="40000"/>
                    </a:schemeClr>
                  </a:outerShdw>
                </a:effectLst>
                <a:cs typeface="B Titr" panose="00000700000000000000" pitchFamily="2" charset="-78"/>
              </a:rPr>
              <a:t>سوهانی</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4304" y="3705882"/>
            <a:ext cx="5632939" cy="2782785"/>
          </a:xfrm>
          <a:prstGeom prst="rect">
            <a:avLst/>
          </a:prstGeom>
        </p:spPr>
      </p:pic>
      <p:cxnSp>
        <p:nvCxnSpPr>
          <p:cNvPr id="12" name="Straight Connector 11"/>
          <p:cNvCxnSpPr/>
          <p:nvPr/>
        </p:nvCxnSpPr>
        <p:spPr>
          <a:xfrm>
            <a:off x="0" y="142664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528908" y="50358"/>
            <a:ext cx="11521440" cy="707886"/>
          </a:xfrm>
          <a:prstGeom prst="rect">
            <a:avLst/>
          </a:prstGeom>
          <a:noFill/>
        </p:spPr>
        <p:txBody>
          <a:bodyPr wrap="square" lIns="91440" tIns="45720" rIns="91440" bIns="45720">
            <a:spAutoFit/>
          </a:bodyPr>
          <a:lstStyle/>
          <a:p>
            <a:pPr algn="ctr"/>
            <a:r>
              <a:rPr lang="fa-IR" sz="2000" b="0" cap="none" spc="0" dirty="0" smtClean="0">
                <a:ln w="0"/>
                <a:solidFill>
                  <a:schemeClr val="tx1"/>
                </a:solidFill>
                <a:effectLst>
                  <a:outerShdw blurRad="38100" dist="19050" dir="2700000" algn="tl" rotWithShape="0">
                    <a:schemeClr val="dk1">
                      <a:alpha val="40000"/>
                    </a:schemeClr>
                  </a:outerShdw>
                </a:effectLst>
              </a:rPr>
              <a:t>                      به نام خدای آسمان ها                                        </a:t>
            </a:r>
          </a:p>
          <a:p>
            <a:pPr algn="ctr"/>
            <a:r>
              <a:rPr lang="fa-IR" sz="2000" dirty="0" smtClean="0">
                <a:ln w="0"/>
                <a:effectLst>
                  <a:outerShdw blurRad="38100" dist="19050" dir="2700000" algn="tl" rotWithShape="0">
                    <a:schemeClr val="dk1">
                      <a:alpha val="40000"/>
                    </a:schemeClr>
                  </a:outerShdw>
                </a:effectLst>
              </a:rPr>
              <a:t>پایه اول                                                                                نام دبستان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9628510" y="196000"/>
            <a:ext cx="998991" cy="369332"/>
          </a:xfrm>
          <a:prstGeom prst="rect">
            <a:avLst/>
          </a:prstGeom>
        </p:spPr>
        <p:txBody>
          <a:bodyPr wrap="none">
            <a:spAutoFit/>
          </a:bodyPr>
          <a:lstStyle/>
          <a:p>
            <a:r>
              <a:rPr lang="fa-IR" dirty="0">
                <a:ln w="0"/>
                <a:effectLst>
                  <a:outerShdw blurRad="38100" dist="19050" dir="2700000" algn="tl" rotWithShape="0">
                    <a:schemeClr val="dk1">
                      <a:alpha val="40000"/>
                    </a:schemeClr>
                  </a:outerShdw>
                </a:effectLst>
              </a:rPr>
              <a:t>نام زیبایت </a:t>
            </a:r>
            <a:endParaRPr lang="en-US" dirty="0"/>
          </a:p>
        </p:txBody>
      </p:sp>
    </p:spTree>
    <p:extLst>
      <p:ext uri="{BB962C8B-B14F-4D97-AF65-F5344CB8AC3E}">
        <p14:creationId xmlns:p14="http://schemas.microsoft.com/office/powerpoint/2010/main" xmlns="" val="76020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6" name="Rectangle 25"/>
          <p:cNvSpPr/>
          <p:nvPr/>
        </p:nvSpPr>
        <p:spPr>
          <a:xfrm>
            <a:off x="466554" y="2016926"/>
            <a:ext cx="2286203" cy="369332"/>
          </a:xfrm>
          <a:prstGeom prst="rect">
            <a:avLst/>
          </a:prstGeom>
        </p:spPr>
        <p:txBody>
          <a:bodyPr wrap="none">
            <a:spAutoFit/>
          </a:bodyPr>
          <a:lstStyle/>
          <a:p>
            <a:pPr algn="ctr"/>
            <a:r>
              <a:rPr lang="fa-IR" dirty="0" smtClean="0">
                <a:ln w="0"/>
                <a:effectLst>
                  <a:outerShdw blurRad="38100" dist="19050" dir="2700000" algn="tl" rotWithShape="0">
                    <a:schemeClr val="dk1">
                      <a:alpha val="40000"/>
                    </a:schemeClr>
                  </a:outerShdw>
                </a:effectLst>
              </a:rPr>
              <a:t>باز خورد توصیفی آموز گار</a:t>
            </a:r>
            <a:endParaRPr lang="en-US" dirty="0">
              <a:ln w="0"/>
              <a:effectLst>
                <a:outerShdw blurRad="38100" dist="19050" dir="2700000" algn="tl" rotWithShape="0">
                  <a:schemeClr val="dk1">
                    <a:alpha val="40000"/>
                  </a:schemeClr>
                </a:outerShdw>
              </a:effectLst>
            </a:endParaRPr>
          </a:p>
        </p:txBody>
      </p:sp>
      <p:sp>
        <p:nvSpPr>
          <p:cNvPr id="27" name="Rectangle 26"/>
          <p:cNvSpPr/>
          <p:nvPr/>
        </p:nvSpPr>
        <p:spPr>
          <a:xfrm>
            <a:off x="4638399" y="395165"/>
            <a:ext cx="2260555" cy="584775"/>
          </a:xfrm>
          <a:prstGeom prst="rect">
            <a:avLst/>
          </a:prstGeom>
          <a:noFill/>
        </p:spPr>
        <p:txBody>
          <a:bodyPr wrap="none" lIns="91440" tIns="45720" rIns="91440" bIns="45720">
            <a:spAutoFit/>
          </a:bodyPr>
          <a:lstStyle/>
          <a:p>
            <a:pPr algn="ctr"/>
            <a:r>
              <a:rPr lang="fa-IR" sz="3200" dirty="0" smtClean="0">
                <a:ln w="0"/>
                <a:effectLst>
                  <a:outerShdw blurRad="38100" dist="19050" dir="2700000" algn="tl" rotWithShape="0">
                    <a:schemeClr val="dk1">
                      <a:alpha val="40000"/>
                    </a:schemeClr>
                  </a:outerShdw>
                </a:effectLst>
              </a:rPr>
              <a:t>معیارها (سنجه)</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308001" y="6319854"/>
            <a:ext cx="836257" cy="369332"/>
          </a:xfrm>
          <a:prstGeom prst="rect">
            <a:avLst/>
          </a:prstGeom>
        </p:spPr>
        <p:txBody>
          <a:bodyPr wrap="square">
            <a:spAutoFit/>
          </a:bodyPr>
          <a:lstStyle/>
          <a:p>
            <a:pPr algn="ctr"/>
            <a:r>
              <a:rPr lang="fa-IR" dirty="0" smtClean="0">
                <a:ln w="0"/>
                <a:effectLst>
                  <a:outerShdw blurRad="38100" dist="19050" dir="2700000" algn="tl" rotWithShape="0">
                    <a:schemeClr val="dk1">
                      <a:alpha val="40000"/>
                    </a:schemeClr>
                  </a:outerShdw>
                </a:effectLst>
              </a:rPr>
              <a:t>سوهانی</a:t>
            </a:r>
            <a:endParaRPr lang="en-US" dirty="0">
              <a:ln w="0"/>
              <a:effectLst>
                <a:outerShdw blurRad="38100" dist="19050" dir="2700000" algn="tl" rotWithShape="0">
                  <a:schemeClr val="dk1">
                    <a:alpha val="40000"/>
                  </a:schemeClr>
                </a:outerShdw>
              </a:effectLst>
            </a:endParaRPr>
          </a:p>
        </p:txBody>
      </p:sp>
      <p:graphicFrame>
        <p:nvGraphicFramePr>
          <p:cNvPr id="20" name="Table 19"/>
          <p:cNvGraphicFramePr>
            <a:graphicFrameLocks noGrp="1"/>
          </p:cNvGraphicFramePr>
          <p:nvPr/>
        </p:nvGraphicFramePr>
        <p:xfrm>
          <a:off x="604734" y="1456952"/>
          <a:ext cx="10946673" cy="4013412"/>
        </p:xfrm>
        <a:graphic>
          <a:graphicData uri="http://schemas.openxmlformats.org/drawingml/2006/table">
            <a:tbl>
              <a:tblPr firstRow="1" bandRow="1">
                <a:tableStyleId>{5DA37D80-6434-44D0-A028-1B22A696006F}</a:tableStyleId>
              </a:tblPr>
              <a:tblGrid>
                <a:gridCol w="3148148"/>
                <a:gridCol w="1110343"/>
                <a:gridCol w="653143"/>
                <a:gridCol w="627017"/>
                <a:gridCol w="5408022"/>
              </a:tblGrid>
              <a:tr h="6519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بازخورد توصیفی آموزگار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تاحدودی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خیر</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بلی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9933"/>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effectLst>
                            <a:outerShdw blurRad="38100" dist="19050" dir="2700000" algn="tl" rotWithShape="0">
                              <a:schemeClr val="dk1">
                                <a:alpha val="40000"/>
                              </a:schemeClr>
                            </a:outerShdw>
                          </a:effectLst>
                        </a:rPr>
                        <a:t>اهداف آموزشی</a:t>
                      </a:r>
                      <a:endParaRPr lang="en-US" sz="2400" b="1" cap="none" spc="0" dirty="0" smtClean="0">
                        <a:ln w="0"/>
                        <a:effectLst>
                          <a:outerShdw blurRad="38100" dist="19050" dir="2700000" algn="tl" rotWithShape="0">
                            <a:schemeClr val="dk1">
                              <a:alpha val="40000"/>
                            </a:schemeClr>
                          </a:outerShdw>
                        </a:effectLst>
                      </a:endParaRPr>
                    </a:p>
                    <a:p>
                      <a:pPr algn="r" rtl="1"/>
                      <a:endParaRPr lang="en-US" sz="2400" b="1" dirty="0"/>
                    </a:p>
                  </a:txBody>
                  <a:tcPr anchor="ctr">
                    <a:solidFill>
                      <a:srgbClr val="FF9933"/>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smtClean="0">
                          <a:ln w="0"/>
                          <a:effectLst>
                            <a:outerShdw blurRad="38100" dist="19050" dir="2700000" algn="tl" rotWithShape="0">
                              <a:schemeClr val="dk1">
                                <a:alpha val="40000"/>
                              </a:schemeClr>
                            </a:outerShdw>
                          </a:effectLst>
                        </a:rPr>
                        <a:t>در به کار گیری حواس خود دقیق است</a:t>
                      </a:r>
                      <a:r>
                        <a:rPr lang="fa-IR" sz="2400" b="1" dirty="0" smtClean="0">
                          <a:ln>
                            <a:noFill/>
                          </a:ln>
                          <a:effectLst/>
                        </a:rPr>
                        <a:t>.</a:t>
                      </a:r>
                      <a:endParaRPr lang="en-US" sz="2400" b="1" cap="none" spc="0" dirty="0" smtClean="0">
                        <a:ln w="0"/>
                        <a:solidFill>
                          <a:schemeClr val="tx1"/>
                        </a:solidFill>
                        <a:effectLst>
                          <a:outerShdw blurRad="38100" dist="19050" dir="2700000" algn="tl" rotWithShape="0">
                            <a:schemeClr val="dk1">
                              <a:alpha val="40000"/>
                            </a:schemeClr>
                          </a:outerShdw>
                        </a:effectLst>
                      </a:endParaRPr>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solidFill>
                            <a:schemeClr val="tx1"/>
                          </a:solidFill>
                          <a:effectLst>
                            <a:outerShdw blurRad="38100" dist="19050" dir="2700000" algn="tl" rotWithShape="0">
                              <a:schemeClr val="dk1">
                                <a:alpha val="40000"/>
                              </a:schemeClr>
                            </a:outerShdw>
                          </a:effectLst>
                        </a:rPr>
                        <a:t>به درستی هدف را فهمیده است.</a:t>
                      </a:r>
                      <a:endParaRPr lang="en-US" sz="2400" b="1" dirty="0"/>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cap="none" spc="0" dirty="0" smtClean="0">
                          <a:ln w="0"/>
                          <a:solidFill>
                            <a:schemeClr val="tx1"/>
                          </a:solidFill>
                          <a:effectLst>
                            <a:outerShdw blurRad="38100" dist="19050" dir="2700000" algn="tl" rotWithShape="0">
                              <a:schemeClr val="dk1">
                                <a:alpha val="40000"/>
                              </a:schemeClr>
                            </a:outerShdw>
                          </a:effectLst>
                        </a:rPr>
                        <a:t>اطلاعات به دست آمده را به درستی در جدولوارد نموده است.</a:t>
                      </a:r>
                      <a:endParaRPr lang="en-US" sz="2400" b="1" cap="none" spc="0" dirty="0" smtClean="0">
                        <a:ln w="0"/>
                        <a:solidFill>
                          <a:schemeClr val="tx1"/>
                        </a:solidFill>
                        <a:effectLst>
                          <a:outerShdw blurRad="38100" dist="19050" dir="2700000" algn="tl" rotWithShape="0">
                            <a:schemeClr val="dk1">
                              <a:alpha val="40000"/>
                            </a:schemeClr>
                          </a:outerShdw>
                        </a:effectLst>
                      </a:endParaRPr>
                    </a:p>
                  </a:txBody>
                  <a:tcPr anchor="ctr">
                    <a:solidFill>
                      <a:schemeClr val="bg1"/>
                    </a:solidFill>
                  </a:tcPr>
                </a:tc>
              </a:tr>
              <a:tr h="772266">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algn="r" rtl="1"/>
                      <a:endParaRPr lang="en-US" sz="2400" b="1" dirty="0"/>
                    </a:p>
                  </a:txBody>
                  <a:tcPr anchor="ctr">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b="1" dirty="0" smtClean="0">
                          <a:ln w="0"/>
                          <a:effectLst>
                            <a:outerShdw blurRad="38100" dist="19050" dir="2700000" algn="tl" rotWithShape="0">
                              <a:schemeClr val="dk1">
                                <a:alpha val="40000"/>
                              </a:schemeClr>
                            </a:outerShdw>
                          </a:effectLst>
                        </a:rPr>
                        <a:t>از چند حس مختلف برای مشاهده ی ویژگی ها استفاده نموده است</a:t>
                      </a:r>
                      <a:r>
                        <a:rPr lang="fa-IR" sz="2400" b="1" dirty="0" smtClean="0">
                          <a:ln>
                            <a:noFill/>
                          </a:ln>
                          <a:effectLst/>
                        </a:rPr>
                        <a:t>.</a:t>
                      </a:r>
                      <a:endParaRPr lang="en-US" sz="2400" b="1" cap="none" spc="0" dirty="0" smtClean="0">
                        <a:ln w="0"/>
                        <a:solidFill>
                          <a:schemeClr val="tx1"/>
                        </a:solidFill>
                        <a:effectLst>
                          <a:outerShdw blurRad="38100" dist="19050" dir="2700000" algn="tl" rotWithShape="0">
                            <a:schemeClr val="dk1">
                              <a:alpha val="40000"/>
                            </a:schemeClr>
                          </a:outerShdw>
                        </a:effectLst>
                      </a:endParaRPr>
                    </a:p>
                  </a:txBody>
                  <a:tcPr anchor="ctr">
                    <a:solidFill>
                      <a:schemeClr val="bg1"/>
                    </a:solidFill>
                  </a:tcPr>
                </a:tc>
              </a:tr>
            </a:tbl>
          </a:graphicData>
        </a:graphic>
      </p:graphicFrame>
    </p:spTree>
    <p:extLst>
      <p:ext uri="{BB962C8B-B14F-4D97-AF65-F5344CB8AC3E}">
        <p14:creationId xmlns:p14="http://schemas.microsoft.com/office/powerpoint/2010/main" xmlns="" val="123416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890</TotalTime>
  <Words>3025</Words>
  <Application>Microsoft Office PowerPoint</Application>
  <PresentationFormat>Custom</PresentationFormat>
  <Paragraphs>378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KARBAR</dc:creator>
  <cp:lastModifiedBy>teacher</cp:lastModifiedBy>
  <cp:revision>80</cp:revision>
  <dcterms:created xsi:type="dcterms:W3CDTF">2016-01-17T03:52:43Z</dcterms:created>
  <dcterms:modified xsi:type="dcterms:W3CDTF">2015-12-24T19:25:27Z</dcterms:modified>
</cp:coreProperties>
</file>