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8"/>
  </p:notesMasterIdLst>
  <p:sldIdLst>
    <p:sldId id="256" r:id="rId2"/>
    <p:sldId id="313" r:id="rId3"/>
    <p:sldId id="314" r:id="rId4"/>
    <p:sldId id="315" r:id="rId5"/>
    <p:sldId id="316" r:id="rId6"/>
    <p:sldId id="264" r:id="rId7"/>
    <p:sldId id="265" r:id="rId8"/>
    <p:sldId id="261" r:id="rId9"/>
    <p:sldId id="262" r:id="rId10"/>
    <p:sldId id="263" r:id="rId11"/>
    <p:sldId id="266" r:id="rId12"/>
    <p:sldId id="267" r:id="rId13"/>
    <p:sldId id="312" r:id="rId14"/>
    <p:sldId id="268" r:id="rId15"/>
    <p:sldId id="269" r:id="rId16"/>
    <p:sldId id="279" r:id="rId17"/>
    <p:sldId id="273" r:id="rId18"/>
    <p:sldId id="274" r:id="rId19"/>
    <p:sldId id="271" r:id="rId20"/>
    <p:sldId id="275" r:id="rId21"/>
    <p:sldId id="272" r:id="rId22"/>
    <p:sldId id="276" r:id="rId23"/>
    <p:sldId id="270" r:id="rId24"/>
    <p:sldId id="297" r:id="rId25"/>
    <p:sldId id="280" r:id="rId26"/>
    <p:sldId id="282" r:id="rId27"/>
    <p:sldId id="283" r:id="rId28"/>
    <p:sldId id="285" r:id="rId29"/>
    <p:sldId id="286" r:id="rId30"/>
    <p:sldId id="305" r:id="rId31"/>
    <p:sldId id="284" r:id="rId32"/>
    <p:sldId id="287" r:id="rId33"/>
    <p:sldId id="291" r:id="rId34"/>
    <p:sldId id="290" r:id="rId35"/>
    <p:sldId id="292" r:id="rId36"/>
    <p:sldId id="296" r:id="rId37"/>
    <p:sldId id="308" r:id="rId38"/>
    <p:sldId id="304" r:id="rId39"/>
    <p:sldId id="293" r:id="rId40"/>
    <p:sldId id="289" r:id="rId41"/>
    <p:sldId id="294" r:id="rId42"/>
    <p:sldId id="288" r:id="rId43"/>
    <p:sldId id="299" r:id="rId44"/>
    <p:sldId id="300" r:id="rId45"/>
    <p:sldId id="309" r:id="rId46"/>
    <p:sldId id="29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5D18B8"/>
    <a:srgbClr val="33CC33"/>
    <a:srgbClr val="0033CC"/>
    <a:srgbClr val="EE7E22"/>
    <a:srgbClr val="660066"/>
    <a:srgbClr val="A50021"/>
    <a:srgbClr val="FF3399"/>
    <a:srgbClr val="CC0099"/>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9DE51-ECAE-4D9B-A58C-6B7F59AC7F1E}" type="datetimeFigureOut">
              <a:rPr lang="en-US" smtClean="0"/>
              <a:pPr/>
              <a:t>12/24/2015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49B75-64D0-49F2-8F5C-5FFA8CAF72DD}" type="slidenum">
              <a:rPr lang="en-US" smtClean="0"/>
              <a:pPr/>
              <a:t>‹#›</a:t>
            </a:fld>
            <a:endParaRPr lang="en-US"/>
          </a:p>
        </p:txBody>
      </p:sp>
    </p:spTree>
    <p:extLst>
      <p:ext uri="{BB962C8B-B14F-4D97-AF65-F5344CB8AC3E}">
        <p14:creationId xmlns="" xmlns:p14="http://schemas.microsoft.com/office/powerpoint/2010/main" val="2519527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91ECE0F-AA5B-4393-AD59-AC89845DB12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CE0F-AA5B-4393-AD59-AC89845DB1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CE0F-AA5B-4393-AD59-AC89845DB1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CE0F-AA5B-4393-AD59-AC89845DB1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CE0F-AA5B-4393-AD59-AC89845DB12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ECE0F-AA5B-4393-AD59-AC89845DB1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ECE0F-AA5B-4393-AD59-AC89845DB1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ECE0F-AA5B-4393-AD59-AC89845DB1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ECE0F-AA5B-4393-AD59-AC89845DB1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ECE0F-AA5B-4393-AD59-AC89845DB1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C91ECE0F-AA5B-4393-AD59-AC89845DB12E}"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05FFC18-0B6C-4039-BFC0-7D580E2E7FE4}" type="datetimeFigureOut">
              <a:rPr lang="en-US" smtClean="0"/>
              <a:pPr/>
              <a:t>12/24/2015</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91ECE0F-AA5B-4393-AD59-AC89845DB12E}"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5.jpeg"/><Relationship Id="rId4" Type="http://schemas.openxmlformats.org/officeDocument/2006/relationships/image" Target="../media/image40.jpeg"/><Relationship Id="rId9" Type="http://schemas.openxmlformats.org/officeDocument/2006/relationships/image" Target="../media/image3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9477" y="2559372"/>
            <a:ext cx="10378162" cy="1754326"/>
          </a:xfrm>
          <a:prstGeom prst="rect">
            <a:avLst/>
          </a:prstGeom>
          <a:noFill/>
        </p:spPr>
        <p:txBody>
          <a:bodyPr wrap="none" lIns="91440" tIns="45720" rIns="91440" bIns="45720">
            <a:spAutoFit/>
          </a:bodyPr>
          <a:lstStyle/>
          <a:p>
            <a:pPr algn="ctr"/>
            <a:r>
              <a:rPr lang="fa-IR" sz="5400" dirty="0" smtClean="0">
                <a:ln w="0"/>
                <a:solidFill>
                  <a:srgbClr val="FF0000"/>
                </a:solidFill>
                <a:effectLst>
                  <a:outerShdw blurRad="38100" dist="19050" dir="2700000" algn="tl" rotWithShape="0">
                    <a:schemeClr val="dk1">
                      <a:alpha val="40000"/>
                    </a:schemeClr>
                  </a:outerShdw>
                </a:effectLst>
                <a:cs typeface="B Titr" pitchFamily="2" charset="-78"/>
              </a:rPr>
              <a:t>آزمون های عملکردی و تکالیف خلاق علوم</a:t>
            </a:r>
          </a:p>
          <a:p>
            <a:pPr algn="ctr"/>
            <a:r>
              <a:rPr lang="fa-IR" sz="5400" dirty="0" smtClean="0">
                <a:ln w="0"/>
                <a:solidFill>
                  <a:srgbClr val="008000"/>
                </a:solidFill>
                <a:effectLst>
                  <a:outerShdw blurRad="38100" dist="19050" dir="2700000" algn="tl" rotWithShape="0">
                    <a:schemeClr val="dk1">
                      <a:alpha val="40000"/>
                    </a:schemeClr>
                  </a:outerShdw>
                </a:effectLst>
                <a:cs typeface="B Titr" pitchFamily="2" charset="-78"/>
              </a:rPr>
              <a:t> </a:t>
            </a:r>
            <a:r>
              <a:rPr lang="fa-IR" sz="5400" dirty="0" smtClean="0">
                <a:ln w="0"/>
                <a:solidFill>
                  <a:srgbClr val="008000"/>
                </a:solidFill>
                <a:effectLst>
                  <a:outerShdw blurRad="38100" dist="19050" dir="2700000" algn="tl" rotWithShape="0">
                    <a:schemeClr val="dk1">
                      <a:alpha val="40000"/>
                    </a:schemeClr>
                  </a:outerShdw>
                </a:effectLst>
                <a:cs typeface="B Titr" pitchFamily="2" charset="-78"/>
              </a:rPr>
              <a:t>پایه ی اول</a:t>
            </a:r>
            <a:endParaRPr lang="en-US" sz="5400" b="0" cap="none" spc="0" dirty="0">
              <a:ln w="0"/>
              <a:solidFill>
                <a:srgbClr val="008000"/>
              </a:solidFill>
              <a:effectLst>
                <a:outerShdw blurRad="38100" dist="19050" dir="2700000" algn="tl" rotWithShape="0">
                  <a:schemeClr val="dk1">
                    <a:alpha val="40000"/>
                  </a:schemeClr>
                </a:outerShdw>
              </a:effectLst>
              <a:cs typeface="B Titr" pitchFamily="2" charset="-78"/>
            </a:endParaRPr>
          </a:p>
        </p:txBody>
      </p:sp>
      <p:sp>
        <p:nvSpPr>
          <p:cNvPr id="3" name="Rectangle 2"/>
          <p:cNvSpPr/>
          <p:nvPr/>
        </p:nvSpPr>
        <p:spPr>
          <a:xfrm>
            <a:off x="3114212" y="618030"/>
            <a:ext cx="5654112" cy="923330"/>
          </a:xfrm>
          <a:prstGeom prst="rect">
            <a:avLst/>
          </a:prstGeom>
          <a:noFill/>
        </p:spPr>
        <p:txBody>
          <a:bodyPr wrap="none" lIns="91440" tIns="45720" rIns="91440" bIns="45720">
            <a:spAutoFit/>
          </a:bodyPr>
          <a:lstStyle/>
          <a:p>
            <a:pPr algn="ctr"/>
            <a:r>
              <a:rPr lang="fa-IR" sz="5400" b="0" cap="none" spc="0" dirty="0" smtClean="0">
                <a:ln w="0"/>
                <a:solidFill>
                  <a:srgbClr val="660066"/>
                </a:solidFill>
                <a:effectLst>
                  <a:outerShdw blurRad="38100" dist="19050" dir="2700000" algn="tl" rotWithShape="0">
                    <a:schemeClr val="dk1">
                      <a:alpha val="40000"/>
                    </a:schemeClr>
                  </a:outerShdw>
                </a:effectLst>
                <a:latin typeface="Angsana New" pitchFamily="18" charset="-34"/>
                <a:cs typeface="Mj_Titr Stripe" pitchFamily="2" charset="-78"/>
              </a:rPr>
              <a:t>به نام خدای شاپرک ها</a:t>
            </a:r>
            <a:endParaRPr lang="en-US" sz="5400" b="0" cap="none" spc="0" dirty="0">
              <a:ln w="0"/>
              <a:solidFill>
                <a:srgbClr val="660066"/>
              </a:solidFill>
              <a:effectLst>
                <a:outerShdw blurRad="38100" dist="19050" dir="2700000" algn="tl" rotWithShape="0">
                  <a:schemeClr val="dk1">
                    <a:alpha val="40000"/>
                  </a:schemeClr>
                </a:outerShdw>
              </a:effectLst>
              <a:latin typeface="Angsana New" pitchFamily="18" charset="-34"/>
              <a:cs typeface="Mj_Titr Stripe" pitchFamily="2" charset="-78"/>
            </a:endParaRPr>
          </a:p>
        </p:txBody>
      </p:sp>
      <p:sp>
        <p:nvSpPr>
          <p:cNvPr id="4" name="Rectangle 3"/>
          <p:cNvSpPr/>
          <p:nvPr/>
        </p:nvSpPr>
        <p:spPr>
          <a:xfrm>
            <a:off x="5186091" y="4500714"/>
            <a:ext cx="1510350" cy="923330"/>
          </a:xfrm>
          <a:prstGeom prst="rect">
            <a:avLst/>
          </a:prstGeom>
          <a:noFill/>
        </p:spPr>
        <p:txBody>
          <a:bodyPr wrap="none" lIns="91440" tIns="45720" rIns="91440" bIns="45720">
            <a:spAutoFit/>
          </a:bodyPr>
          <a:lstStyle/>
          <a:p>
            <a:pPr algn="ctr"/>
            <a:r>
              <a:rPr lang="fa-IR" sz="5400" b="0" cap="none" spc="0" dirty="0" smtClean="0">
                <a:ln w="0"/>
                <a:solidFill>
                  <a:srgbClr val="002060"/>
                </a:solidFill>
                <a:effectLst>
                  <a:outerShdw blurRad="38100" dist="19050" dir="2700000" algn="tl" rotWithShape="0">
                    <a:schemeClr val="dk1">
                      <a:alpha val="40000"/>
                    </a:schemeClr>
                  </a:outerShdw>
                </a:effectLst>
                <a:cs typeface="B Fantezy" pitchFamily="2" charset="-78"/>
              </a:rPr>
              <a:t>سوهانی </a:t>
            </a:r>
          </a:p>
        </p:txBody>
      </p:sp>
    </p:spTree>
    <p:extLst>
      <p:ext uri="{BB962C8B-B14F-4D97-AF65-F5344CB8AC3E}">
        <p14:creationId xmlns="" xmlns:p14="http://schemas.microsoft.com/office/powerpoint/2010/main" val="4888102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6395" y="1891093"/>
            <a:ext cx="5729597" cy="1077218"/>
          </a:xfrm>
          <a:prstGeom prst="rect">
            <a:avLst/>
          </a:prstGeom>
          <a:noFill/>
        </p:spPr>
        <p:txBody>
          <a:bodyPr wrap="square" lIns="91440" tIns="45720" rIns="91440" bIns="45720">
            <a:spAutoFit/>
          </a:bodyPr>
          <a:lstStyle/>
          <a:p>
            <a:pPr algn="r"/>
            <a:r>
              <a:rPr lang="fa-IR" sz="3200" b="1" cap="none" spc="0" dirty="0" smtClean="0">
                <a:ln w="0"/>
                <a:solidFill>
                  <a:schemeClr val="tx1"/>
                </a:solidFill>
                <a:effectLst>
                  <a:outerShdw blurRad="38100" dist="19050" dir="2700000" algn="tl" rotWithShape="0">
                    <a:schemeClr val="dk1">
                      <a:alpha val="40000"/>
                    </a:schemeClr>
                  </a:outerShdw>
                </a:effectLst>
                <a:cs typeface="B Nazanin" pitchFamily="2" charset="-78"/>
              </a:rPr>
              <a:t>گلم چه ورزشی را خیلی دوست </a:t>
            </a:r>
            <a:r>
              <a:rPr lang="fa-IR" sz="32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داری؟ </a:t>
            </a:r>
            <a:r>
              <a:rPr lang="fa-IR" sz="32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تصویر آن را نقاشی کن.</a:t>
            </a:r>
            <a:endParaRPr lang="en-US" sz="3200" b="1"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Pentagon 5"/>
          <p:cNvSpPr/>
          <p:nvPr/>
        </p:nvSpPr>
        <p:spPr>
          <a:xfrm>
            <a:off x="822962" y="1319349"/>
            <a:ext cx="5792759" cy="239784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Rectangle 7"/>
          <p:cNvSpPr/>
          <p:nvPr/>
        </p:nvSpPr>
        <p:spPr>
          <a:xfrm>
            <a:off x="6316395" y="4122589"/>
            <a:ext cx="5875607" cy="1569660"/>
          </a:xfrm>
          <a:prstGeom prst="rect">
            <a:avLst/>
          </a:prstGeom>
          <a:noFill/>
        </p:spPr>
        <p:txBody>
          <a:bodyPr wrap="square" lIns="91440" tIns="45720" rIns="91440" bIns="45720">
            <a:spAutoFit/>
          </a:bodyPr>
          <a:lstStyle/>
          <a:p>
            <a:pPr algn="r"/>
            <a:r>
              <a:rPr lang="fa-IR" sz="2400" b="1" cap="none" spc="0" dirty="0" smtClean="0">
                <a:ln w="0"/>
                <a:solidFill>
                  <a:schemeClr val="tx1"/>
                </a:solidFill>
                <a:effectLst>
                  <a:outerShdw blurRad="38100" dist="19050" dir="2700000" algn="tl" rotWithShape="0">
                    <a:schemeClr val="dk1">
                      <a:alpha val="40000"/>
                    </a:schemeClr>
                  </a:outerShdw>
                </a:effectLst>
                <a:cs typeface="B Nazanin" pitchFamily="2" charset="-78"/>
              </a:rPr>
              <a:t>فرزندم تصویر قشنگ خودت را در جای عکس بچسبان حالا به تصویر اطرافت نگاه کن کارهایی را که باعث سلامتی وشادابی تو می شود را با یک خط به عکست وصل کن .</a:t>
            </a:r>
            <a:endParaRPr lang="en-US" sz="2400" b="1"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2457362" y="2249742"/>
            <a:ext cx="2328017" cy="5596820"/>
          </a:xfrm>
          <a:prstGeom prst="rect">
            <a:avLst/>
          </a:prstGeom>
        </p:spPr>
      </p:pic>
      <p:sp>
        <p:nvSpPr>
          <p:cNvPr id="10" name="Rectangle 9"/>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a:t>
            </a:r>
            <a:r>
              <a:rPr lang="fa-IR" sz="2000" dirty="0" smtClean="0">
                <a:ln w="0"/>
                <a:effectLst>
                  <a:outerShdw blurRad="38100" dist="19050" dir="2700000" algn="tl" rotWithShape="0">
                    <a:schemeClr val="dk1">
                      <a:alpha val="40000"/>
                    </a:schemeClr>
                  </a:outerShdw>
                </a:effectLst>
              </a:rPr>
              <a:t>پرندگان</a:t>
            </a:r>
            <a:r>
              <a:rPr lang="fa-IR" sz="2000" b="0" cap="none" spc="0" dirty="0" smtClean="0">
                <a:ln w="0"/>
                <a:solidFill>
                  <a:schemeClr val="tx1"/>
                </a:solidFill>
                <a:effectLst>
                  <a:outerShdw blurRad="38100" dist="19050" dir="2700000" algn="tl" rotWithShape="0">
                    <a:schemeClr val="dk1">
                      <a:alpha val="40000"/>
                    </a:schemeClr>
                  </a:outerShdw>
                </a:effectLst>
              </a:rPr>
              <a:t>                                        </a:t>
            </a:r>
            <a:endParaRPr lang="fa-IR" sz="2000" b="0" cap="none" spc="0" dirty="0" smtClean="0">
              <a:ln w="0"/>
              <a:solidFill>
                <a:schemeClr val="tx1"/>
              </a:solidFill>
              <a:effectLst>
                <a:outerShdw blurRad="38100" dist="19050" dir="2700000" algn="tl" rotWithShape="0">
                  <a:schemeClr val="dk1">
                    <a:alpha val="40000"/>
                  </a:schemeClr>
                </a:outerShdw>
              </a:effectLst>
            </a:endParaRP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12" name="TextBox 11"/>
          <p:cNvSpPr txBox="1"/>
          <p:nvPr/>
        </p:nvSpPr>
        <p:spPr>
          <a:xfrm>
            <a:off x="5381898" y="979714"/>
            <a:ext cx="2050868" cy="461665"/>
          </a:xfrm>
          <a:prstGeom prst="rect">
            <a:avLst/>
          </a:prstGeom>
          <a:noFill/>
        </p:spPr>
        <p:txBody>
          <a:bodyPr wrap="square" rtlCol="0">
            <a:spAutoFit/>
          </a:bodyPr>
          <a:lstStyle/>
          <a:p>
            <a:pPr algn="ctr"/>
            <a:r>
              <a:rPr lang="fa-IR" sz="2400" b="1" dirty="0" smtClean="0">
                <a:solidFill>
                  <a:srgbClr val="FF0000"/>
                </a:solidFill>
                <a:cs typeface="B Titr" pitchFamily="2" charset="-78"/>
              </a:rPr>
              <a:t>تکلیف خلاق</a:t>
            </a:r>
            <a:endParaRPr lang="en-US" sz="2400" b="1" dirty="0">
              <a:solidFill>
                <a:srgbClr val="FF0000"/>
              </a:solidFill>
              <a:cs typeface="B Titr" pitchFamily="2" charset="-78"/>
            </a:endParaRPr>
          </a:p>
        </p:txBody>
      </p:sp>
    </p:spTree>
    <p:extLst>
      <p:ext uri="{BB962C8B-B14F-4D97-AF65-F5344CB8AC3E}">
        <p14:creationId xmlns="" xmlns:p14="http://schemas.microsoft.com/office/powerpoint/2010/main" val="218766772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162" y="6338823"/>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a:t>
            </a:r>
            <a:r>
              <a:rPr lang="fa-IR" sz="2000" b="0" cap="none" spc="0" dirty="0" smtClean="0">
                <a:ln w="0"/>
                <a:solidFill>
                  <a:schemeClr val="tx1"/>
                </a:solidFill>
                <a:effectLst>
                  <a:outerShdw blurRad="38100" dist="19050" dir="2700000" algn="tl" rotWithShape="0">
                    <a:schemeClr val="dk1">
                      <a:alpha val="40000"/>
                    </a:schemeClr>
                  </a:outerShdw>
                </a:effectLst>
              </a:rPr>
              <a:t>زیبایی </a:t>
            </a:r>
            <a:r>
              <a:rPr lang="fa-IR" sz="2000" b="0" cap="none" spc="0" dirty="0" smtClean="0">
                <a:ln w="0"/>
                <a:solidFill>
                  <a:schemeClr val="tx1"/>
                </a:solidFill>
                <a:effectLst>
                  <a:outerShdw blurRad="38100" dist="19050" dir="2700000" algn="tl" rotWithShape="0">
                    <a:schemeClr val="dk1">
                      <a:alpha val="40000"/>
                    </a:schemeClr>
                  </a:outerShdw>
                </a:effectLst>
              </a:rPr>
              <a:t>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8" name="Rectangle 7"/>
          <p:cNvSpPr/>
          <p:nvPr/>
        </p:nvSpPr>
        <p:spPr>
          <a:xfrm>
            <a:off x="1724299" y="1471138"/>
            <a:ext cx="10253550" cy="1384995"/>
          </a:xfrm>
          <a:prstGeom prst="rect">
            <a:avLst/>
          </a:prstGeom>
          <a:noFill/>
        </p:spPr>
        <p:txBody>
          <a:bodyPr wrap="square" lIns="91440" tIns="45720" rIns="91440" bIns="45720">
            <a:spAutoFit/>
          </a:bodyPr>
          <a:lstStyle/>
          <a:p>
            <a:pPr algn="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این </a:t>
            </a:r>
            <a:r>
              <a:rPr lang="fa-IR" sz="2800" b="1" cap="none" spc="0" smtClean="0">
                <a:ln w="0"/>
                <a:solidFill>
                  <a:schemeClr val="tx1"/>
                </a:solidFill>
                <a:effectLst>
                  <a:outerShdw blurRad="38100" dist="19050" dir="2700000" algn="tl" rotWithShape="0">
                    <a:schemeClr val="dk1">
                      <a:alpha val="40000"/>
                    </a:schemeClr>
                  </a:outerShdw>
                </a:effectLst>
                <a:cs typeface="B Nazanin" pitchFamily="2" charset="-78"/>
              </a:rPr>
              <a:t>چمدان </a:t>
            </a:r>
            <a:r>
              <a:rPr lang="fa-IR" sz="2800" b="1" cap="none" spc="0" smtClean="0">
                <a:ln w="0"/>
                <a:solidFill>
                  <a:schemeClr val="tx1"/>
                </a:solidFill>
                <a:effectLst>
                  <a:outerShdw blurRad="38100" dist="19050" dir="2700000" algn="tl" rotWithShape="0">
                    <a:schemeClr val="dk1">
                      <a:alpha val="40000"/>
                    </a:schemeClr>
                  </a:outerShdw>
                </a:effectLst>
                <a:cs typeface="B Nazanin" pitchFamily="2" charset="-78"/>
              </a:rPr>
              <a:t>سارا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است که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برای مسافرت آماده کرده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است.</a:t>
            </a:r>
          </a:p>
          <a:p>
            <a:pPr algn="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فکر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میکنی در داخل این چمدان کدام یک از وسایل شخصی او وجود دارد</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a:t>
            </a:r>
          </a:p>
          <a:p>
            <a:pPr algn="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شکل </a:t>
            </a:r>
            <a:r>
              <a:rPr lang="fa-IR" sz="2800" b="1" dirty="0" smtClean="0">
                <a:ln w="0"/>
                <a:effectLst>
                  <a:outerShdw blurRad="38100" dist="19050" dir="2700000" algn="tl" rotWithShape="0">
                    <a:schemeClr val="dk1">
                      <a:alpha val="40000"/>
                    </a:schemeClr>
                  </a:outerShdw>
                </a:effectLst>
                <a:cs typeface="B Nazanin" pitchFamily="2" charset="-78"/>
              </a:rPr>
              <a:t>چ</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ند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تا از آن ها را بکش.</a:t>
            </a:r>
            <a:endParaRPr lang="en-US" sz="2800" b="1"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sp>
        <p:nvSpPr>
          <p:cNvPr id="9" name="Rectangle 8"/>
          <p:cNvSpPr/>
          <p:nvPr/>
        </p:nvSpPr>
        <p:spPr>
          <a:xfrm>
            <a:off x="1293225" y="3344095"/>
            <a:ext cx="10019211" cy="299139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mages.jpg"/>
          <p:cNvPicPr>
            <a:picLocks noChangeAspect="1"/>
          </p:cNvPicPr>
          <p:nvPr/>
        </p:nvPicPr>
        <p:blipFill>
          <a:blip r:embed="rId2" cstate="print"/>
          <a:stretch>
            <a:fillRect/>
          </a:stretch>
        </p:blipFill>
        <p:spPr>
          <a:xfrm>
            <a:off x="543877" y="1665106"/>
            <a:ext cx="2143125" cy="2143125"/>
          </a:xfrm>
          <a:prstGeom prst="rect">
            <a:avLst/>
          </a:prstGeom>
        </p:spPr>
      </p:pic>
      <p:sp>
        <p:nvSpPr>
          <p:cNvPr id="12" name="TextBox 11"/>
          <p:cNvSpPr txBox="1"/>
          <p:nvPr/>
        </p:nvSpPr>
        <p:spPr>
          <a:xfrm>
            <a:off x="5381898" y="979714"/>
            <a:ext cx="2050868" cy="461665"/>
          </a:xfrm>
          <a:prstGeom prst="rect">
            <a:avLst/>
          </a:prstGeom>
          <a:noFill/>
        </p:spPr>
        <p:txBody>
          <a:bodyPr wrap="square" rtlCol="0">
            <a:spAutoFit/>
          </a:bodyPr>
          <a:lstStyle/>
          <a:p>
            <a:pPr algn="ctr"/>
            <a:r>
              <a:rPr lang="fa-IR" sz="2400" b="1" dirty="0" smtClean="0">
                <a:solidFill>
                  <a:srgbClr val="FF0000"/>
                </a:solidFill>
                <a:cs typeface="B Titr" pitchFamily="2" charset="-78"/>
              </a:rPr>
              <a:t>تکلیف خلاق</a:t>
            </a:r>
            <a:endParaRPr lang="en-US" sz="2400" b="1" dirty="0">
              <a:solidFill>
                <a:srgbClr val="FF0000"/>
              </a:solidFill>
              <a:cs typeface="B Titr" pitchFamily="2" charset="-78"/>
            </a:endParaRPr>
          </a:p>
        </p:txBody>
      </p:sp>
    </p:spTree>
    <p:extLst>
      <p:ext uri="{BB962C8B-B14F-4D97-AF65-F5344CB8AC3E}">
        <p14:creationId xmlns="" xmlns:p14="http://schemas.microsoft.com/office/powerpoint/2010/main" val="183258880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a:t>
            </a:r>
            <a:r>
              <a:rPr lang="fa-IR" sz="2000" dirty="0" smtClean="0">
                <a:ln w="0"/>
                <a:effectLst>
                  <a:outerShdw blurRad="38100" dist="19050" dir="2700000" algn="tl" rotWithShape="0">
                    <a:schemeClr val="dk1">
                      <a:alpha val="40000"/>
                    </a:schemeClr>
                  </a:outerShdw>
                </a:effectLst>
              </a:rPr>
              <a:t>درخت</a:t>
            </a:r>
            <a:r>
              <a:rPr lang="fa-IR" sz="2000" b="0" cap="none" spc="0" dirty="0" smtClean="0">
                <a:ln w="0"/>
                <a:solidFill>
                  <a:schemeClr val="tx1"/>
                </a:solidFill>
                <a:effectLst>
                  <a:outerShdw blurRad="38100" dist="19050" dir="2700000" algn="tl" rotWithShape="0">
                    <a:schemeClr val="dk1">
                      <a:alpha val="40000"/>
                    </a:schemeClr>
                  </a:outerShdw>
                </a:effectLst>
              </a:rPr>
              <a:t>ان                                        </a:t>
            </a:r>
            <a:endParaRPr lang="fa-IR" sz="2000" b="0" cap="none" spc="0" dirty="0" smtClean="0">
              <a:ln w="0"/>
              <a:solidFill>
                <a:schemeClr val="tx1"/>
              </a:solidFill>
              <a:effectLst>
                <a:outerShdw blurRad="38100" dist="19050" dir="2700000" algn="tl" rotWithShape="0">
                  <a:schemeClr val="dk1">
                    <a:alpha val="40000"/>
                  </a:schemeClr>
                </a:outerShdw>
              </a:effectLst>
            </a:endParaRP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7" name="Rectangle 6"/>
          <p:cNvSpPr/>
          <p:nvPr/>
        </p:nvSpPr>
        <p:spPr>
          <a:xfrm>
            <a:off x="9783257" y="20912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8" name="Rectangle 7"/>
          <p:cNvSpPr/>
          <p:nvPr/>
        </p:nvSpPr>
        <p:spPr>
          <a:xfrm>
            <a:off x="-182880" y="1646104"/>
            <a:ext cx="11910647" cy="1077218"/>
          </a:xfrm>
          <a:prstGeom prst="rect">
            <a:avLst/>
          </a:prstGeom>
          <a:noFill/>
        </p:spPr>
        <p:txBody>
          <a:bodyPr wrap="square" lIns="91440" tIns="45720" rIns="91440" bIns="45720">
            <a:spAutoFit/>
          </a:bodyPr>
          <a:lstStyle/>
          <a:p>
            <a:pPr algn="r"/>
            <a:r>
              <a:rPr lang="fa-IR" sz="3200" b="0" cap="none" spc="0" dirty="0" smtClean="0">
                <a:ln w="0"/>
                <a:solidFill>
                  <a:schemeClr val="tx1"/>
                </a:solidFill>
                <a:effectLst>
                  <a:outerShdw blurRad="38100" dist="19050" dir="2700000" algn="tl" rotWithShape="0">
                    <a:schemeClr val="dk1">
                      <a:alpha val="40000"/>
                    </a:schemeClr>
                  </a:outerShdw>
                </a:effectLst>
              </a:rPr>
              <a:t>تصویر خوراکی هایی را بکش که دوست داری برای زنگ تفریح به مدرسه ببری.</a:t>
            </a:r>
          </a:p>
          <a:p>
            <a:pPr algn="r"/>
            <a:r>
              <a:rPr lang="fa-IR" sz="3200" dirty="0" smtClean="0">
                <a:ln w="0"/>
                <a:effectLst>
                  <a:outerShdw blurRad="38100" dist="19050" dir="2700000" algn="tl" rotWithShape="0">
                    <a:schemeClr val="dk1">
                      <a:alpha val="40000"/>
                    </a:schemeClr>
                  </a:outerShdw>
                </a:effectLst>
              </a:rPr>
              <a:t>نظر </a:t>
            </a:r>
            <a:r>
              <a:rPr lang="fa-IR" sz="3200" dirty="0">
                <a:ln w="0"/>
                <a:effectLst>
                  <a:outerShdw blurRad="38100" dist="19050" dir="2700000" algn="tl" rotWithShape="0">
                    <a:schemeClr val="dk1">
                      <a:alpha val="40000"/>
                    </a:schemeClr>
                  </a:outerShdw>
                </a:effectLst>
              </a:rPr>
              <a:t>معلم </a:t>
            </a:r>
            <a:r>
              <a:rPr lang="fa-IR" sz="3200" dirty="0" smtClean="0">
                <a:ln w="0"/>
                <a:effectLst>
                  <a:outerShdw blurRad="38100" dist="19050" dir="2700000" algn="tl" rotWithShape="0">
                    <a:schemeClr val="dk1">
                      <a:alpha val="40000"/>
                    </a:schemeClr>
                  </a:outerShdw>
                </a:effectLst>
              </a:rPr>
              <a:t>یا خانواده ات را در باره ی این خوراکی هایی که کشیده ای بپرس.</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9" name="Flowchart: Punched Tape 8"/>
          <p:cNvSpPr/>
          <p:nvPr/>
        </p:nvSpPr>
        <p:spPr>
          <a:xfrm>
            <a:off x="1052734" y="2690950"/>
            <a:ext cx="10076823" cy="3618410"/>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5381898" y="979714"/>
            <a:ext cx="2050868" cy="461665"/>
          </a:xfrm>
          <a:prstGeom prst="rect">
            <a:avLst/>
          </a:prstGeom>
          <a:noFill/>
        </p:spPr>
        <p:txBody>
          <a:bodyPr wrap="square" rtlCol="0">
            <a:spAutoFit/>
          </a:bodyPr>
          <a:lstStyle/>
          <a:p>
            <a:pPr algn="ctr"/>
            <a:r>
              <a:rPr lang="fa-IR" sz="2400" b="1" dirty="0" smtClean="0">
                <a:solidFill>
                  <a:srgbClr val="FF0000"/>
                </a:solidFill>
                <a:cs typeface="B Titr" pitchFamily="2" charset="-78"/>
              </a:rPr>
              <a:t>تکلیف خلاق</a:t>
            </a:r>
            <a:endParaRPr lang="en-US" sz="2400" b="1" dirty="0">
              <a:solidFill>
                <a:srgbClr val="FF0000"/>
              </a:solidFill>
              <a:cs typeface="B Titr" pitchFamily="2" charset="-78"/>
            </a:endParaRPr>
          </a:p>
        </p:txBody>
      </p:sp>
    </p:spTree>
    <p:extLst>
      <p:ext uri="{BB962C8B-B14F-4D97-AF65-F5344CB8AC3E}">
        <p14:creationId xmlns="" xmlns:p14="http://schemas.microsoft.com/office/powerpoint/2010/main" val="306597219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7" name="Rectangle 6"/>
          <p:cNvSpPr/>
          <p:nvPr/>
        </p:nvSpPr>
        <p:spPr>
          <a:xfrm>
            <a:off x="1437024" y="1054133"/>
            <a:ext cx="8980344" cy="646331"/>
          </a:xfrm>
          <a:prstGeom prst="rect">
            <a:avLst/>
          </a:prstGeom>
          <a:noFill/>
        </p:spPr>
        <p:txBody>
          <a:bodyPr wrap="none" lIns="91440" tIns="45720" rIns="91440" bIns="45720">
            <a:spAutoFit/>
          </a:bodyPr>
          <a:lstStyle/>
          <a:p>
            <a:pPr algn="ctr"/>
            <a:r>
              <a:rPr lang="fa-IR" sz="3600" b="0" cap="none" spc="0" dirty="0" smtClean="0">
                <a:ln w="0"/>
                <a:solidFill>
                  <a:srgbClr val="002060"/>
                </a:solidFill>
                <a:effectLst>
                  <a:outerShdw blurRad="38100" dist="19050" dir="2700000" algn="tl" rotWithShape="0">
                    <a:schemeClr val="dk1">
                      <a:alpha val="40000"/>
                    </a:schemeClr>
                  </a:outerShdw>
                </a:effectLst>
                <a:cs typeface="B Titr" pitchFamily="2" charset="-78"/>
              </a:rPr>
              <a:t>آزمون عملکردی درس سوم</a:t>
            </a:r>
            <a:r>
              <a:rPr lang="fa-IR" sz="3600" dirty="0" smtClean="0">
                <a:ln w="0"/>
                <a:solidFill>
                  <a:srgbClr val="002060"/>
                </a:solidFill>
                <a:effectLst>
                  <a:outerShdw blurRad="38100" dist="19050" dir="2700000" algn="tl" rotWithShape="0">
                    <a:schemeClr val="dk1">
                      <a:alpha val="40000"/>
                    </a:schemeClr>
                  </a:outerShdw>
                </a:effectLst>
                <a:cs typeface="B Titr" pitchFamily="2" charset="-78"/>
                <a:sym typeface="Wingdings" panose="05000000000000000000" pitchFamily="2" charset="2"/>
              </a:rPr>
              <a:t>((سالم باش. شاداب باش))</a:t>
            </a:r>
            <a:endParaRPr lang="en-US" sz="3600" b="0" cap="none" spc="0" dirty="0">
              <a:ln w="0"/>
              <a:solidFill>
                <a:srgbClr val="002060"/>
              </a:solidFill>
              <a:effectLst>
                <a:outerShdw blurRad="38100" dist="19050" dir="2700000" algn="tl" rotWithShape="0">
                  <a:schemeClr val="dk1">
                    <a:alpha val="40000"/>
                  </a:schemeClr>
                </a:outerShdw>
              </a:effectLst>
              <a:cs typeface="B Titr" pitchFamily="2" charset="-78"/>
            </a:endParaRPr>
          </a:p>
        </p:txBody>
      </p:sp>
      <p:sp>
        <p:nvSpPr>
          <p:cNvPr id="8" name="Rectangle 7"/>
          <p:cNvSpPr/>
          <p:nvPr/>
        </p:nvSpPr>
        <p:spPr>
          <a:xfrm>
            <a:off x="-492369" y="2067005"/>
            <a:ext cx="12374880" cy="492443"/>
          </a:xfrm>
          <a:prstGeom prst="rect">
            <a:avLst/>
          </a:prstGeom>
          <a:noFill/>
        </p:spPr>
        <p:txBody>
          <a:bodyPr wrap="square" lIns="91440" tIns="45720" rIns="91440" bIns="45720">
            <a:spAutoFit/>
          </a:bodyPr>
          <a:lstStyle/>
          <a:p>
            <a:pPr algn="r"/>
            <a:r>
              <a:rPr lang="fa-IR" sz="2600" b="1" cap="none" spc="0" dirty="0" smtClean="0">
                <a:ln w="0"/>
                <a:solidFill>
                  <a:schemeClr val="tx1"/>
                </a:solidFill>
                <a:effectLst>
                  <a:outerShdw blurRad="38100" dist="19050" dir="2700000" algn="tl" rotWithShape="0">
                    <a:schemeClr val="dk1">
                      <a:alpha val="40000"/>
                    </a:schemeClr>
                  </a:outerShdw>
                </a:effectLst>
                <a:cs typeface="B Nazanin" pitchFamily="2" charset="-78"/>
              </a:rPr>
              <a:t>هدف: سنجش مهارت دانش آموز در طبقه بندی کردن خوراکی های مفید و تعمیم آموخته های آن ها</a:t>
            </a:r>
            <a:endParaRPr lang="en-US" sz="2600" b="1"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sp>
        <p:nvSpPr>
          <p:cNvPr id="9" name="Rectangle 8"/>
          <p:cNvSpPr/>
          <p:nvPr/>
        </p:nvSpPr>
        <p:spPr>
          <a:xfrm>
            <a:off x="-2516428" y="2786414"/>
            <a:ext cx="14398939" cy="523220"/>
          </a:xfrm>
          <a:prstGeom prst="rect">
            <a:avLst/>
          </a:prstGeom>
          <a:noFill/>
        </p:spPr>
        <p:txBody>
          <a:bodyPr wrap="square" lIns="91440" tIns="45720" rIns="91440" bIns="45720">
            <a:spAutoFit/>
          </a:bodyPr>
          <a:lstStyle/>
          <a:p>
            <a:pPr algn="r"/>
            <a:r>
              <a:rPr lang="fa-IR" sz="2700" b="1" cap="none" spc="0" dirty="0" smtClean="0">
                <a:ln w="0"/>
                <a:solidFill>
                  <a:schemeClr val="tx1"/>
                </a:solidFill>
                <a:effectLst>
                  <a:outerShdw blurRad="38100" dist="19050" dir="2700000" algn="tl" rotWithShape="0">
                    <a:schemeClr val="dk1">
                      <a:alpha val="40000"/>
                    </a:schemeClr>
                  </a:outerShdw>
                </a:effectLst>
                <a:cs typeface="B Nazanin" pitchFamily="2" charset="-78"/>
              </a:rPr>
              <a:t>وسایل مورد نیاز: تصاویری ازخوراکی هایی ماننده:آدامس.شکلات.میوه ها پفک.پسته، شیر و نوشابه</a:t>
            </a:r>
            <a:endParaRPr lang="en-US" sz="2700" b="1"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pic>
        <p:nvPicPr>
          <p:cNvPr id="10" name="Picture 9" descr="index.jpg"/>
          <p:cNvPicPr>
            <a:picLocks noChangeAspect="1"/>
          </p:cNvPicPr>
          <p:nvPr/>
        </p:nvPicPr>
        <p:blipFill>
          <a:blip r:embed="rId2" cstate="print"/>
          <a:stretch>
            <a:fillRect/>
          </a:stretch>
        </p:blipFill>
        <p:spPr>
          <a:xfrm rot="836330">
            <a:off x="2687230" y="3536576"/>
            <a:ext cx="2570849" cy="2559423"/>
          </a:xfrm>
          <a:prstGeom prst="rect">
            <a:avLst/>
          </a:prstGeom>
        </p:spPr>
      </p:pic>
      <p:pic>
        <p:nvPicPr>
          <p:cNvPr id="11" name="Picture 10" descr="0.jpg"/>
          <p:cNvPicPr>
            <a:picLocks noChangeAspect="1"/>
          </p:cNvPicPr>
          <p:nvPr/>
        </p:nvPicPr>
        <p:blipFill>
          <a:blip r:embed="rId3" cstate="print"/>
          <a:stretch>
            <a:fillRect/>
          </a:stretch>
        </p:blipFill>
        <p:spPr>
          <a:xfrm rot="9777861" flipH="1" flipV="1">
            <a:off x="5822574" y="3640581"/>
            <a:ext cx="3525651" cy="2527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40059634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7" name="Rectangle 6"/>
          <p:cNvSpPr/>
          <p:nvPr/>
        </p:nvSpPr>
        <p:spPr>
          <a:xfrm>
            <a:off x="1" y="1005840"/>
            <a:ext cx="12192000" cy="1384995"/>
          </a:xfrm>
          <a:prstGeom prst="rect">
            <a:avLst/>
          </a:prstGeom>
          <a:noFill/>
        </p:spPr>
        <p:txBody>
          <a:bodyPr wrap="square" lIns="91440" tIns="45720" rIns="91440" bIns="45720">
            <a:spAutoFit/>
          </a:bodyPr>
          <a:lstStyle/>
          <a:p>
            <a:pPr algn="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دستور کار</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a:t>
            </a:r>
          </a:p>
          <a:p>
            <a:pPr algn="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گل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من تصاویری از خوراکی های مختلف را تهیه کرده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و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نقاشی کن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و سپس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آن ها را در جای مناسب در جدول زیر بچسبان.</a:t>
            </a:r>
            <a:endParaRPr lang="en-US" sz="2800" b="1"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sp>
        <p:nvSpPr>
          <p:cNvPr id="8" name="Rectangle 7"/>
          <p:cNvSpPr/>
          <p:nvPr/>
        </p:nvSpPr>
        <p:spPr>
          <a:xfrm>
            <a:off x="914402" y="2602523"/>
            <a:ext cx="10255348" cy="3291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0" name="Straight Connector 9"/>
          <p:cNvCxnSpPr/>
          <p:nvPr/>
        </p:nvCxnSpPr>
        <p:spPr>
          <a:xfrm flipV="1">
            <a:off x="928470" y="3163223"/>
            <a:ext cx="10227212" cy="1406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stCxn id="8" idx="0"/>
            <a:endCxn id="8" idx="2"/>
          </p:cNvCxnSpPr>
          <p:nvPr/>
        </p:nvCxnSpPr>
        <p:spPr>
          <a:xfrm>
            <a:off x="6042075" y="2602523"/>
            <a:ext cx="0" cy="329184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p:cNvSpPr/>
          <p:nvPr/>
        </p:nvSpPr>
        <p:spPr>
          <a:xfrm>
            <a:off x="6924961" y="2516896"/>
            <a:ext cx="2839239" cy="646331"/>
          </a:xfrm>
          <a:prstGeom prst="rect">
            <a:avLst/>
          </a:prstGeom>
          <a:noFill/>
        </p:spPr>
        <p:txBody>
          <a:bodyPr wrap="none" lIns="91440" tIns="45720" rIns="91440" bIns="45720">
            <a:spAutoFit/>
          </a:bodyPr>
          <a:lstStyle/>
          <a:p>
            <a:pPr algn="ctr"/>
            <a:r>
              <a:rPr lang="fa-IR" sz="3600" b="0" cap="none" spc="0" dirty="0" smtClean="0">
                <a:ln w="0"/>
                <a:solidFill>
                  <a:schemeClr val="tx1"/>
                </a:solidFill>
                <a:effectLst>
                  <a:outerShdw blurRad="38100" dist="19050" dir="2700000" algn="tl" rotWithShape="0">
                    <a:schemeClr val="dk1">
                      <a:alpha val="40000"/>
                    </a:schemeClr>
                  </a:outerShdw>
                </a:effectLst>
              </a:rPr>
              <a:t>خوراکی های مفید</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p:cNvSpPr/>
          <p:nvPr/>
        </p:nvSpPr>
        <p:spPr>
          <a:xfrm>
            <a:off x="1518409" y="2486114"/>
            <a:ext cx="3919663" cy="707886"/>
          </a:xfrm>
          <a:prstGeom prst="rect">
            <a:avLst/>
          </a:prstGeom>
          <a:noFill/>
        </p:spPr>
        <p:txBody>
          <a:bodyPr wrap="none" lIns="91440" tIns="45720" rIns="91440" bIns="45720">
            <a:spAutoFit/>
          </a:bodyPr>
          <a:lstStyle/>
          <a:p>
            <a:pPr algn="ctr"/>
            <a:r>
              <a:rPr lang="fa-IR" sz="4000" b="0" cap="none" spc="0" dirty="0" smtClean="0">
                <a:ln w="0"/>
                <a:solidFill>
                  <a:schemeClr val="tx1"/>
                </a:solidFill>
                <a:effectLst>
                  <a:outerShdw blurRad="38100" dist="19050" dir="2700000" algn="tl" rotWithShape="0">
                    <a:schemeClr val="dk1">
                      <a:alpha val="40000"/>
                    </a:schemeClr>
                  </a:outerShdw>
                </a:effectLst>
              </a:rPr>
              <a:t>خوراکی های غیر مفید</a:t>
            </a: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 xmlns:p14="http://schemas.microsoft.com/office/powerpoint/2010/main" val="974955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7" name="Rectangle 6"/>
          <p:cNvSpPr/>
          <p:nvPr/>
        </p:nvSpPr>
        <p:spPr>
          <a:xfrm>
            <a:off x="4915673" y="1349554"/>
            <a:ext cx="2388795" cy="646331"/>
          </a:xfrm>
          <a:prstGeom prst="rect">
            <a:avLst/>
          </a:prstGeom>
          <a:noFill/>
        </p:spPr>
        <p:txBody>
          <a:bodyPr wrap="none" lIns="91440" tIns="45720" rIns="91440" bIns="45720">
            <a:spAutoFit/>
          </a:bodyPr>
          <a:lstStyle/>
          <a:p>
            <a:pPr algn="ctr"/>
            <a:r>
              <a:rPr lang="fa-IR" sz="3600" b="0" cap="none" spc="0" dirty="0" smtClean="0">
                <a:ln w="0"/>
                <a:solidFill>
                  <a:schemeClr val="tx1"/>
                </a:solidFill>
                <a:effectLst>
                  <a:outerShdw blurRad="38100" dist="19050" dir="2700000" algn="tl" rotWithShape="0">
                    <a:schemeClr val="dk1">
                      <a:alpha val="40000"/>
                    </a:schemeClr>
                  </a:outerShdw>
                </a:effectLst>
              </a:rPr>
              <a:t>معیارها(سنجه)</a:t>
            </a:r>
            <a:endParaRPr lang="en-US" sz="36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18" name="Table 17"/>
          <p:cNvGraphicFramePr>
            <a:graphicFrameLocks noGrp="1"/>
          </p:cNvGraphicFramePr>
          <p:nvPr/>
        </p:nvGraphicFramePr>
        <p:xfrm>
          <a:off x="699250" y="2361362"/>
          <a:ext cx="10946674" cy="3657600"/>
        </p:xfrm>
        <a:graphic>
          <a:graphicData uri="http://schemas.openxmlformats.org/drawingml/2006/table">
            <a:tbl>
              <a:tblPr firstRow="1" bandRow="1">
                <a:tableStyleId>{5DA37D80-6434-44D0-A028-1B22A696006F}</a:tableStyleId>
              </a:tblPr>
              <a:tblGrid>
                <a:gridCol w="3148148"/>
                <a:gridCol w="1110343"/>
                <a:gridCol w="653143"/>
                <a:gridCol w="627017"/>
                <a:gridCol w="5408023"/>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بازخورد توصیفی آموزگار</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تاحدودی</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خیر</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بلی</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اهداف آموزشی</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خوراکی های مفید و غیر مفید را به درستی شناسایی کرده است.</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به درستی هدف فعالیت را فهمیده است.</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برای طبقه بندی خود دلیل می آورد.</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r>
            </a:tbl>
          </a:graphicData>
        </a:graphic>
      </p:graphicFrame>
    </p:spTree>
    <p:extLst>
      <p:ext uri="{BB962C8B-B14F-4D97-AF65-F5344CB8AC3E}">
        <p14:creationId xmlns="" xmlns:p14="http://schemas.microsoft.com/office/powerpoint/2010/main" val="3447451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a:t>
            </a:r>
            <a:r>
              <a:rPr lang="fa-IR" sz="2000" b="0" cap="none" spc="0" dirty="0" smtClean="0">
                <a:ln w="0"/>
                <a:solidFill>
                  <a:schemeClr val="tx1"/>
                </a:solidFill>
                <a:effectLst>
                  <a:outerShdw blurRad="38100" dist="19050" dir="2700000" algn="tl" rotWithShape="0">
                    <a:schemeClr val="dk1">
                      <a:alpha val="40000"/>
                    </a:schemeClr>
                  </a:outerShdw>
                </a:effectLst>
              </a:rPr>
              <a:t>ماهی ها                                        </a:t>
            </a:r>
            <a:endParaRPr lang="fa-IR" sz="2000" b="0" cap="none" spc="0" dirty="0" smtClean="0">
              <a:ln w="0"/>
              <a:solidFill>
                <a:schemeClr val="tx1"/>
              </a:solidFill>
              <a:effectLst>
                <a:outerShdw blurRad="38100" dist="19050" dir="2700000" algn="tl" rotWithShape="0">
                  <a:schemeClr val="dk1">
                    <a:alpha val="40000"/>
                  </a:schemeClr>
                </a:outerShdw>
              </a:effectLst>
            </a:endParaRP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3" y="993827"/>
            <a:ext cx="12084148" cy="1077218"/>
          </a:xfrm>
          <a:prstGeom prst="rect">
            <a:avLst/>
          </a:prstGeom>
          <a:noFill/>
        </p:spPr>
        <p:txBody>
          <a:bodyPr wrap="square" lIns="91440" tIns="45720" rIns="91440" bIns="45720">
            <a:spAutoFit/>
          </a:bodyPr>
          <a:lstStyle/>
          <a:p>
            <a:pPr algn="r"/>
            <a:r>
              <a:rPr lang="fa-IR" sz="32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دوست عزیزم در سمت راست عکس جانوری را که خیلی دوست داری و در سمت چپ عکس جانوری را که خیلی دوست نداری بچسبان یا نقاشی کن.</a:t>
            </a:r>
            <a:endParaRPr lang="en-US" sz="3200" b="1"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sp>
        <p:nvSpPr>
          <p:cNvPr id="7" name="Rounded Rectangle 6"/>
          <p:cNvSpPr/>
          <p:nvPr/>
        </p:nvSpPr>
        <p:spPr>
          <a:xfrm>
            <a:off x="1209821" y="2189315"/>
            <a:ext cx="4013195" cy="2101335"/>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6949442" y="2160991"/>
            <a:ext cx="4192172" cy="2129659"/>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4171351" y="4222547"/>
            <a:ext cx="7350089" cy="2400657"/>
          </a:xfrm>
          <a:prstGeom prst="rect">
            <a:avLst/>
          </a:prstGeom>
          <a:noFill/>
        </p:spPr>
        <p:txBody>
          <a:bodyPr wrap="none" lIns="91440" tIns="45720" rIns="91440" bIns="45720">
            <a:spAutoFit/>
          </a:bodyPr>
          <a:lstStyle/>
          <a:p>
            <a:pPr algn="r"/>
            <a:r>
              <a:rPr lang="fa-IR" sz="25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حالا در باره جانوری که خیلی دوست داری به سوالات زیرپاسخ </a:t>
            </a:r>
            <a:r>
              <a:rPr lang="fa-IR" sz="25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بده.</a:t>
            </a:r>
            <a:endParaRPr lang="fa-IR" sz="2500" b="1" cap="none" spc="0" dirty="0" smtClean="0">
              <a:ln w="0"/>
              <a:solidFill>
                <a:schemeClr val="tx1"/>
              </a:solidFill>
              <a:effectLst>
                <a:outerShdw blurRad="38100" dist="19050" dir="2700000" algn="tl" rotWithShape="0">
                  <a:schemeClr val="dk1">
                    <a:alpha val="40000"/>
                  </a:schemeClr>
                </a:outerShdw>
              </a:effectLst>
              <a:cs typeface="B Nazanin" pitchFamily="2" charset="-78"/>
            </a:endParaRPr>
          </a:p>
          <a:p>
            <a:pPr algn="r"/>
            <a:r>
              <a:rPr lang="fa-IR" sz="2500" b="1" dirty="0" smtClean="0">
                <a:ln w="0"/>
                <a:effectLst>
                  <a:outerShdw blurRad="38100" dist="19050" dir="2700000" algn="tl" rotWithShape="0">
                    <a:schemeClr val="dk1">
                      <a:alpha val="40000"/>
                    </a:schemeClr>
                  </a:outerShdw>
                </a:effectLst>
                <a:cs typeface="B Nazanin" pitchFamily="2" charset="-78"/>
              </a:rPr>
              <a:t>محل زندگی آن کجاست ؟</a:t>
            </a:r>
          </a:p>
          <a:p>
            <a:pPr algn="r"/>
            <a:r>
              <a:rPr lang="fa-IR" sz="25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این جانور چگونه غذا می خورد ؟</a:t>
            </a:r>
          </a:p>
          <a:p>
            <a:pPr algn="r"/>
            <a:r>
              <a:rPr lang="fa-IR" sz="2500" b="1" dirty="0" smtClean="0">
                <a:ln w="0"/>
                <a:effectLst>
                  <a:outerShdw blurRad="38100" dist="19050" dir="2700000" algn="tl" rotWithShape="0">
                    <a:schemeClr val="dk1">
                      <a:alpha val="40000"/>
                    </a:schemeClr>
                  </a:outerShdw>
                </a:effectLst>
                <a:cs typeface="B Nazanin" pitchFamily="2" charset="-78"/>
              </a:rPr>
              <a:t>پوشش بدن این جانور چیست ؟</a:t>
            </a:r>
          </a:p>
          <a:p>
            <a:pPr algn="r"/>
            <a:r>
              <a:rPr lang="fa-IR" sz="25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این جانور چگونه از خود محافظت می کند؟</a:t>
            </a:r>
          </a:p>
          <a:p>
            <a:pPr algn="r"/>
            <a:r>
              <a:rPr lang="fa-IR" sz="25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این جانور چگونه حرکت می کند؟</a:t>
            </a:r>
            <a:endParaRPr lang="en-US" sz="2500" b="1"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sp>
        <p:nvSpPr>
          <p:cNvPr id="10" name="TextBox 9"/>
          <p:cNvSpPr txBox="1"/>
          <p:nvPr/>
        </p:nvSpPr>
        <p:spPr>
          <a:xfrm>
            <a:off x="5368836" y="705394"/>
            <a:ext cx="2050868" cy="461665"/>
          </a:xfrm>
          <a:prstGeom prst="rect">
            <a:avLst/>
          </a:prstGeom>
          <a:noFill/>
        </p:spPr>
        <p:txBody>
          <a:bodyPr wrap="square" rtlCol="0">
            <a:spAutoFit/>
          </a:bodyPr>
          <a:lstStyle/>
          <a:p>
            <a:pPr algn="ctr"/>
            <a:r>
              <a:rPr lang="fa-IR" sz="2400" b="1" dirty="0" smtClean="0">
                <a:solidFill>
                  <a:srgbClr val="FF0000"/>
                </a:solidFill>
                <a:cs typeface="B Titr" pitchFamily="2" charset="-78"/>
              </a:rPr>
              <a:t>تکلیف خلاق</a:t>
            </a:r>
            <a:endParaRPr lang="en-US" sz="2400" b="1" dirty="0">
              <a:solidFill>
                <a:srgbClr val="FF0000"/>
              </a:solidFill>
              <a:cs typeface="B Titr" pitchFamily="2" charset="-78"/>
            </a:endParaRPr>
          </a:p>
        </p:txBody>
      </p:sp>
    </p:spTree>
    <p:extLst>
      <p:ext uri="{BB962C8B-B14F-4D97-AF65-F5344CB8AC3E}">
        <p14:creationId xmlns="" xmlns:p14="http://schemas.microsoft.com/office/powerpoint/2010/main" val="333945475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a:t>
            </a:r>
            <a:r>
              <a:rPr lang="fa-IR" sz="2000" dirty="0" smtClean="0">
                <a:ln w="0"/>
                <a:effectLst>
                  <a:outerShdw blurRad="38100" dist="19050" dir="2700000" algn="tl" rotWithShape="0">
                    <a:schemeClr val="dk1">
                      <a:alpha val="40000"/>
                    </a:schemeClr>
                  </a:outerShdw>
                </a:effectLst>
              </a:rPr>
              <a:t>مهربانی</a:t>
            </a:r>
            <a:r>
              <a:rPr lang="fa-IR" sz="2000" b="0" cap="none" spc="0" dirty="0" smtClean="0">
                <a:ln w="0"/>
                <a:solidFill>
                  <a:schemeClr val="tx1"/>
                </a:solidFill>
                <a:effectLst>
                  <a:outerShdw blurRad="38100" dist="19050" dir="2700000" algn="tl" rotWithShape="0">
                    <a:schemeClr val="dk1">
                      <a:alpha val="40000"/>
                    </a:schemeClr>
                  </a:outerShdw>
                </a:effectLst>
              </a:rPr>
              <a:t> </a:t>
            </a:r>
            <a:r>
              <a:rPr lang="fa-IR" sz="2000" b="0" cap="none" spc="0" dirty="0" smtClean="0">
                <a:ln w="0"/>
                <a:solidFill>
                  <a:schemeClr val="tx1"/>
                </a:solidFill>
                <a:effectLst>
                  <a:outerShdw blurRad="38100" dist="19050" dir="2700000" algn="tl" rotWithShape="0">
                    <a:schemeClr val="dk1">
                      <a:alpha val="40000"/>
                    </a:schemeClr>
                  </a:outerShdw>
                </a:effectLst>
              </a:rPr>
              <a:t>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6" name="Rectangle 5"/>
          <p:cNvSpPr/>
          <p:nvPr/>
        </p:nvSpPr>
        <p:spPr>
          <a:xfrm>
            <a:off x="6031498" y="1377690"/>
            <a:ext cx="5743880" cy="584775"/>
          </a:xfrm>
          <a:prstGeom prst="rect">
            <a:avLst/>
          </a:prstGeom>
          <a:noFill/>
        </p:spPr>
        <p:txBody>
          <a:bodyPr wrap="none" lIns="91440" tIns="45720" rIns="91440" bIns="45720">
            <a:spAutoFit/>
          </a:bodyPr>
          <a:lstStyle/>
          <a:p>
            <a:pPr algn="ctr"/>
            <a:r>
              <a:rPr lang="fa-IR" sz="3200" b="1" cap="none" spc="0" dirty="0" smtClean="0">
                <a:ln w="0"/>
                <a:solidFill>
                  <a:schemeClr val="tx1"/>
                </a:solidFill>
                <a:effectLst>
                  <a:outerShdw blurRad="38100" dist="19050" dir="2700000" algn="tl" rotWithShape="0">
                    <a:schemeClr val="dk1">
                      <a:alpha val="40000"/>
                    </a:schemeClr>
                  </a:outerShdw>
                </a:effectLst>
                <a:cs typeface="B Nazanin" pitchFamily="2" charset="-78"/>
              </a:rPr>
              <a:t>هر ویژگی را به جانور مورد نظر وصل کن.</a:t>
            </a:r>
            <a:endParaRPr lang="en-US" sz="3200" b="1"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sp>
        <p:nvSpPr>
          <p:cNvPr id="7" name="Rectangle 6"/>
          <p:cNvSpPr/>
          <p:nvPr/>
        </p:nvSpPr>
        <p:spPr>
          <a:xfrm>
            <a:off x="6138273" y="2487028"/>
            <a:ext cx="5527539" cy="2246769"/>
          </a:xfrm>
          <a:prstGeom prst="rect">
            <a:avLst/>
          </a:prstGeom>
          <a:noFill/>
        </p:spPr>
        <p:txBody>
          <a:bodyPr wrap="none" lIns="91440" tIns="45720" rIns="91440" bIns="45720">
            <a:spAutoFit/>
          </a:bodyPr>
          <a:lstStyle/>
          <a:p>
            <a:pPr algn="r" rtl="1"/>
            <a:r>
              <a:rPr lang="fa-IR" sz="2800" b="1" cap="none" spc="0" dirty="0" smtClean="0">
                <a:ln w="0"/>
                <a:solidFill>
                  <a:schemeClr val="tx1"/>
                </a:solidFill>
                <a:effectLst>
                  <a:outerShdw blurRad="38100" dist="19050" dir="2700000" algn="tl" rotWithShape="0">
                    <a:schemeClr val="dk1">
                      <a:alpha val="40000"/>
                    </a:schemeClr>
                  </a:outerShdw>
                </a:effectLst>
                <a:cs typeface="B Koodak" pitchFamily="2" charset="-78"/>
              </a:rPr>
              <a:t>جانوری که با دندان غذایش را می خورد.</a:t>
            </a:r>
          </a:p>
          <a:p>
            <a:pPr algn="r" rtl="1"/>
            <a:endParaRPr lang="fa-IR" sz="2800" b="1" cap="none" spc="0" dirty="0" smtClean="0">
              <a:ln w="0"/>
              <a:solidFill>
                <a:schemeClr val="tx1"/>
              </a:solidFill>
              <a:effectLst>
                <a:outerShdw blurRad="38100" dist="19050" dir="2700000" algn="tl" rotWithShape="0">
                  <a:schemeClr val="dk1">
                    <a:alpha val="40000"/>
                  </a:schemeClr>
                </a:outerShdw>
              </a:effectLst>
              <a:cs typeface="B Koodak" pitchFamily="2" charset="-78"/>
            </a:endParaRPr>
          </a:p>
          <a:p>
            <a:pPr algn="r" rtl="1"/>
            <a:r>
              <a:rPr lang="fa-IR" sz="2800" b="1" dirty="0" smtClean="0">
                <a:ln w="0"/>
                <a:effectLst>
                  <a:outerShdw blurRad="38100" dist="19050" dir="2700000" algn="tl" rotWithShape="0">
                    <a:schemeClr val="dk1">
                      <a:alpha val="40000"/>
                    </a:schemeClr>
                  </a:outerShdw>
                </a:effectLst>
                <a:cs typeface="B Koodak" pitchFamily="2" charset="-78"/>
              </a:rPr>
              <a:t>جانوری که با زبانش غذای </a:t>
            </a:r>
            <a:r>
              <a:rPr lang="fa-IR" sz="2800" b="1" dirty="0" smtClean="0">
                <a:ln w="0"/>
                <a:effectLst>
                  <a:outerShdw blurRad="38100" dist="19050" dir="2700000" algn="tl" rotWithShape="0">
                    <a:schemeClr val="dk1">
                      <a:alpha val="40000"/>
                    </a:schemeClr>
                  </a:outerShdw>
                </a:effectLst>
                <a:cs typeface="B Koodak" pitchFamily="2" charset="-78"/>
              </a:rPr>
              <a:t>خود </a:t>
            </a:r>
            <a:r>
              <a:rPr lang="fa-IR" sz="2800" b="1" dirty="0" smtClean="0">
                <a:ln w="0"/>
                <a:effectLst>
                  <a:outerShdw blurRad="38100" dist="19050" dir="2700000" algn="tl" rotWithShape="0">
                    <a:schemeClr val="dk1">
                      <a:alpha val="40000"/>
                    </a:schemeClr>
                  </a:outerShdw>
                </a:effectLst>
                <a:cs typeface="B Koodak" pitchFamily="2" charset="-78"/>
              </a:rPr>
              <a:t>را می خورد.</a:t>
            </a:r>
          </a:p>
          <a:p>
            <a:pPr algn="r" rtl="1"/>
            <a:endParaRPr lang="fa-IR" sz="2800" b="1" dirty="0" smtClean="0">
              <a:ln w="0"/>
              <a:effectLst>
                <a:outerShdw blurRad="38100" dist="19050" dir="2700000" algn="tl" rotWithShape="0">
                  <a:schemeClr val="dk1">
                    <a:alpha val="40000"/>
                  </a:schemeClr>
                </a:outerShdw>
              </a:effectLst>
              <a:cs typeface="B Koodak" pitchFamily="2" charset="-78"/>
            </a:endParaRPr>
          </a:p>
          <a:p>
            <a:pPr algn="r" rtl="1"/>
            <a:r>
              <a:rPr lang="fa-IR" sz="2800" b="1" cap="none" spc="0" dirty="0" smtClean="0">
                <a:ln w="0"/>
                <a:solidFill>
                  <a:schemeClr val="tx1"/>
                </a:solidFill>
                <a:effectLst>
                  <a:outerShdw blurRad="38100" dist="19050" dir="2700000" algn="tl" rotWithShape="0">
                    <a:schemeClr val="dk1">
                      <a:alpha val="40000"/>
                    </a:schemeClr>
                  </a:outerShdw>
                </a:effectLst>
                <a:cs typeface="B Koodak" pitchFamily="2" charset="-78"/>
              </a:rPr>
              <a:t>جانوری که با منقار </a:t>
            </a:r>
            <a:r>
              <a:rPr lang="fa-IR" sz="2800" b="1" cap="none" spc="0" dirty="0" smtClean="0">
                <a:ln w="0"/>
                <a:solidFill>
                  <a:schemeClr val="tx1"/>
                </a:solidFill>
                <a:effectLst>
                  <a:outerShdw blurRad="38100" dist="19050" dir="2700000" algn="tl" rotWithShape="0">
                    <a:schemeClr val="dk1">
                      <a:alpha val="40000"/>
                    </a:schemeClr>
                  </a:outerShdw>
                </a:effectLst>
                <a:cs typeface="B Koodak" pitchFamily="2" charset="-78"/>
              </a:rPr>
              <a:t>غذا می </a:t>
            </a:r>
            <a:r>
              <a:rPr lang="fa-IR" sz="2800" b="1" cap="none" spc="0" dirty="0" smtClean="0">
                <a:ln w="0"/>
                <a:solidFill>
                  <a:schemeClr val="tx1"/>
                </a:solidFill>
                <a:effectLst>
                  <a:outerShdw blurRad="38100" dist="19050" dir="2700000" algn="tl" rotWithShape="0">
                    <a:schemeClr val="dk1">
                      <a:alpha val="40000"/>
                    </a:schemeClr>
                  </a:outerShdw>
                </a:effectLst>
                <a:cs typeface="B Koodak" pitchFamily="2" charset="-78"/>
              </a:rPr>
              <a:t>خورد.</a:t>
            </a:r>
            <a:endParaRPr lang="en-US" sz="2800" b="1" cap="none" spc="0" dirty="0">
              <a:ln w="0"/>
              <a:solidFill>
                <a:schemeClr val="tx1"/>
              </a:solidFill>
              <a:effectLst>
                <a:outerShdw blurRad="38100" dist="19050" dir="2700000" algn="tl" rotWithShape="0">
                  <a:schemeClr val="dk1">
                    <a:alpha val="40000"/>
                  </a:schemeClr>
                </a:outerShdw>
              </a:effectLst>
              <a:cs typeface="B Koodak" pitchFamily="2" charset="-78"/>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972" y="1436845"/>
            <a:ext cx="5354333" cy="4245429"/>
          </a:xfrm>
          <a:prstGeom prst="rect">
            <a:avLst/>
          </a:prstGeom>
        </p:spPr>
      </p:pic>
      <p:sp>
        <p:nvSpPr>
          <p:cNvPr id="8" name="Rectangle 7"/>
          <p:cNvSpPr/>
          <p:nvPr/>
        </p:nvSpPr>
        <p:spPr>
          <a:xfrm>
            <a:off x="739328" y="6215228"/>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9" name="TextBox 8"/>
          <p:cNvSpPr txBox="1"/>
          <p:nvPr/>
        </p:nvSpPr>
        <p:spPr>
          <a:xfrm>
            <a:off x="5381898" y="979714"/>
            <a:ext cx="2050868" cy="461665"/>
          </a:xfrm>
          <a:prstGeom prst="rect">
            <a:avLst/>
          </a:prstGeom>
          <a:noFill/>
        </p:spPr>
        <p:txBody>
          <a:bodyPr wrap="square" rtlCol="0">
            <a:spAutoFit/>
          </a:bodyPr>
          <a:lstStyle/>
          <a:p>
            <a:pPr algn="ctr"/>
            <a:r>
              <a:rPr lang="fa-IR" sz="2400" b="1" dirty="0" smtClean="0">
                <a:solidFill>
                  <a:srgbClr val="FF0000"/>
                </a:solidFill>
                <a:cs typeface="B Titr" pitchFamily="2" charset="-78"/>
              </a:rPr>
              <a:t>تکلیف خلاق</a:t>
            </a:r>
            <a:endParaRPr lang="en-US" sz="2400" b="1" dirty="0">
              <a:solidFill>
                <a:srgbClr val="FF0000"/>
              </a:solidFill>
              <a:cs typeface="B Titr" pitchFamily="2" charset="-78"/>
            </a:endParaRPr>
          </a:p>
        </p:txBody>
      </p:sp>
      <p:sp>
        <p:nvSpPr>
          <p:cNvPr id="10" name="Oval 9"/>
          <p:cNvSpPr/>
          <p:nvPr/>
        </p:nvSpPr>
        <p:spPr>
          <a:xfrm>
            <a:off x="6048103" y="2547257"/>
            <a:ext cx="300446" cy="300446"/>
          </a:xfrm>
          <a:prstGeom prst="ellips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09063" y="3418114"/>
            <a:ext cx="300446" cy="300446"/>
          </a:xfrm>
          <a:prstGeom prst="ellips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91645" y="4288971"/>
            <a:ext cx="300446" cy="300446"/>
          </a:xfrm>
          <a:prstGeom prst="ellips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565502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2" name="Rectangle 1"/>
          <p:cNvSpPr/>
          <p:nvPr/>
        </p:nvSpPr>
        <p:spPr>
          <a:xfrm>
            <a:off x="0" y="1476630"/>
            <a:ext cx="11951747" cy="1015663"/>
          </a:xfrm>
          <a:prstGeom prst="rect">
            <a:avLst/>
          </a:prstGeom>
          <a:noFill/>
        </p:spPr>
        <p:txBody>
          <a:bodyPr wrap="square" lIns="91440" tIns="45720" rIns="91440" bIns="45720">
            <a:spAutoFit/>
          </a:bodyPr>
          <a:lstStyle/>
          <a:p>
            <a:pPr algn="r" rtl="1"/>
            <a:r>
              <a:rPr lang="fa-IR" sz="30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به داستان زیر که برایت خوانده می شود گوش بده وسپس در جای خالی تصاویری بکش که این داستان پایان خوبی پیدا کند.</a:t>
            </a:r>
            <a:endParaRPr lang="en-US" sz="3000" b="1"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sp>
        <p:nvSpPr>
          <p:cNvPr id="3" name="Rectangle 2"/>
          <p:cNvSpPr/>
          <p:nvPr/>
        </p:nvSpPr>
        <p:spPr>
          <a:xfrm>
            <a:off x="0" y="2715641"/>
            <a:ext cx="12269592" cy="1569660"/>
          </a:xfrm>
          <a:prstGeom prst="rect">
            <a:avLst/>
          </a:prstGeom>
          <a:noFill/>
        </p:spPr>
        <p:txBody>
          <a:bodyPr wrap="square" lIns="91440" tIns="45720" rIns="91440" bIns="45720">
            <a:spAutoFit/>
          </a:bodyPr>
          <a:lstStyle/>
          <a:p>
            <a:pPr algn="r"/>
            <a:r>
              <a:rPr lang="fa-IR" sz="2400" b="0" cap="none" spc="0" dirty="0" smtClean="0">
                <a:ln w="0"/>
                <a:solidFill>
                  <a:schemeClr val="tx1"/>
                </a:solidFill>
                <a:effectLst>
                  <a:outerShdw blurRad="38100" dist="19050" dir="2700000" algn="tl" rotWithShape="0">
                    <a:schemeClr val="dk1">
                      <a:alpha val="40000"/>
                    </a:schemeClr>
                  </a:outerShdw>
                </a:effectLst>
                <a:cs typeface="B Koodak" pitchFamily="2" charset="-78"/>
              </a:rPr>
              <a:t>هوا خیلی سرد شده بود . جوجه ها گرسنه بودند. پرنده ی مادر دیگرتحمل صدای جیک جیک جوجه های گرسنه را نداشت.</a:t>
            </a:r>
          </a:p>
          <a:p>
            <a:pPr algn="r"/>
            <a:r>
              <a:rPr lang="fa-IR" sz="2400" dirty="0" smtClean="0">
                <a:ln w="0"/>
                <a:effectLst>
                  <a:outerShdw blurRad="38100" dist="19050" dir="2700000" algn="tl" rotWithShape="0">
                    <a:schemeClr val="dk1">
                      <a:alpha val="40000"/>
                    </a:schemeClr>
                  </a:outerShdw>
                </a:effectLst>
                <a:cs typeface="B Koodak" pitchFamily="2" charset="-78"/>
              </a:rPr>
              <a:t>از لانه اش بیرون رفت. تا به لانه ی دوستانش برود .به آن جا که رسید.کسی را در لانه ندید.همه رفته بودند.و او تنها شده بود آن ها به جاهای گرم رفته بودند.</a:t>
            </a:r>
            <a:endParaRPr lang="en-US" sz="2400" b="0" cap="none" spc="0" dirty="0">
              <a:ln w="0"/>
              <a:solidFill>
                <a:schemeClr val="tx1"/>
              </a:solidFill>
              <a:effectLst>
                <a:outerShdw blurRad="38100" dist="19050" dir="2700000" algn="tl" rotWithShape="0">
                  <a:schemeClr val="dk1">
                    <a:alpha val="40000"/>
                  </a:schemeClr>
                </a:outerShdw>
              </a:effectLst>
              <a:cs typeface="B Koodak" pitchFamily="2" charset="-78"/>
            </a:endParaRPr>
          </a:p>
        </p:txBody>
      </p:sp>
      <p:sp>
        <p:nvSpPr>
          <p:cNvPr id="8" name="Rectangle 7"/>
          <p:cNvSpPr/>
          <p:nvPr/>
        </p:nvSpPr>
        <p:spPr>
          <a:xfrm>
            <a:off x="6107554" y="4610878"/>
            <a:ext cx="5716630" cy="1200329"/>
          </a:xfrm>
          <a:prstGeom prst="rect">
            <a:avLst/>
          </a:prstGeom>
        </p:spPr>
        <p:txBody>
          <a:bodyPr wrap="none">
            <a:spAutoFit/>
          </a:bodyPr>
          <a:lstStyle/>
          <a:p>
            <a:pPr algn="r" rtl="1"/>
            <a:r>
              <a:rPr lang="fa-IR" sz="2400" b="1" dirty="0" smtClean="0">
                <a:ln w="0"/>
                <a:effectLst>
                  <a:outerShdw blurRad="38100" dist="19050" dir="2700000" algn="tl" rotWithShape="0">
                    <a:schemeClr val="dk1">
                      <a:alpha val="40000"/>
                    </a:schemeClr>
                  </a:outerShdw>
                </a:effectLst>
                <a:cs typeface="B Nazanin" pitchFamily="2" charset="-78"/>
              </a:rPr>
              <a:t>حالا به سوال زیر پاسخ بده:</a:t>
            </a:r>
          </a:p>
          <a:p>
            <a:pPr algn="r" rtl="1"/>
            <a:r>
              <a:rPr lang="fa-IR" sz="2400" b="1" dirty="0" smtClean="0">
                <a:ln w="0"/>
                <a:effectLst>
                  <a:outerShdw blurRad="38100" dist="19050" dir="2700000" algn="tl" rotWithShape="0">
                    <a:schemeClr val="dk1">
                      <a:alpha val="40000"/>
                    </a:schemeClr>
                  </a:outerShdw>
                </a:effectLst>
                <a:cs typeface="B Nazanin" pitchFamily="2" charset="-78"/>
              </a:rPr>
              <a:t>فکر می کنی چرا برخی </a:t>
            </a:r>
            <a:r>
              <a:rPr lang="fa-IR" sz="2400" b="1" dirty="0" smtClean="0">
                <a:ln w="0"/>
                <a:effectLst>
                  <a:outerShdw blurRad="38100" dist="19050" dir="2700000" algn="tl" rotWithShape="0">
                    <a:schemeClr val="dk1">
                      <a:alpha val="40000"/>
                    </a:schemeClr>
                  </a:outerShdw>
                </a:effectLst>
                <a:cs typeface="B Nazanin" pitchFamily="2" charset="-78"/>
              </a:rPr>
              <a:t>از پرنده </a:t>
            </a:r>
            <a:r>
              <a:rPr lang="fa-IR" sz="2400" b="1" dirty="0" smtClean="0">
                <a:ln w="0"/>
                <a:effectLst>
                  <a:outerShdw blurRad="38100" dist="19050" dir="2700000" algn="tl" rotWithShape="0">
                    <a:schemeClr val="dk1">
                      <a:alpha val="40000"/>
                    </a:schemeClr>
                  </a:outerShdw>
                </a:effectLst>
                <a:cs typeface="B Nazanin" pitchFamily="2" charset="-78"/>
              </a:rPr>
              <a:t>ها مهاجرت می کنند؟</a:t>
            </a:r>
          </a:p>
          <a:p>
            <a:pPr algn="r" rtl="1"/>
            <a:r>
              <a:rPr lang="fa-IR" sz="2400" b="1" dirty="0" smtClean="0">
                <a:ln w="0"/>
                <a:effectLst>
                  <a:outerShdw blurRad="38100" dist="19050" dir="2700000" algn="tl" rotWithShape="0">
                    <a:schemeClr val="dk1">
                      <a:alpha val="40000"/>
                    </a:schemeClr>
                  </a:outerShdw>
                </a:effectLst>
                <a:cs typeface="B Nazanin" pitchFamily="2" charset="-78"/>
              </a:rPr>
              <a:t>پرنده هایی را نام ببر که مهاجر باشند.</a:t>
            </a:r>
            <a:endParaRPr lang="en-US" sz="2400" b="1" dirty="0">
              <a:ln w="0"/>
              <a:effectLst>
                <a:outerShdw blurRad="38100" dist="19050" dir="2700000" algn="tl" rotWithShape="0">
                  <a:schemeClr val="dk1">
                    <a:alpha val="40000"/>
                  </a:schemeClr>
                </a:outerShdw>
              </a:effectLst>
              <a:cs typeface="B Nazanin" pitchFamily="2" charset="-78"/>
            </a:endParaRPr>
          </a:p>
        </p:txBody>
      </p:sp>
      <p:sp>
        <p:nvSpPr>
          <p:cNvPr id="9" name="Rectangle 8"/>
          <p:cNvSpPr/>
          <p:nvPr/>
        </p:nvSpPr>
        <p:spPr>
          <a:xfrm>
            <a:off x="670670" y="4167668"/>
            <a:ext cx="4815731" cy="2086751"/>
          </a:xfrm>
          <a:prstGeom prst="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5381898" y="979714"/>
            <a:ext cx="2050868" cy="461665"/>
          </a:xfrm>
          <a:prstGeom prst="rect">
            <a:avLst/>
          </a:prstGeom>
          <a:noFill/>
        </p:spPr>
        <p:txBody>
          <a:bodyPr wrap="square" rtlCol="0">
            <a:spAutoFit/>
          </a:bodyPr>
          <a:lstStyle/>
          <a:p>
            <a:pPr algn="ctr"/>
            <a:r>
              <a:rPr lang="fa-IR" sz="2400" b="1" dirty="0" smtClean="0">
                <a:solidFill>
                  <a:srgbClr val="FF0000"/>
                </a:solidFill>
                <a:cs typeface="B Titr" pitchFamily="2" charset="-78"/>
              </a:rPr>
              <a:t>تکلیف خلاق</a:t>
            </a:r>
            <a:endParaRPr lang="en-US" sz="2400" b="1" dirty="0">
              <a:solidFill>
                <a:srgbClr val="FF0000"/>
              </a:solidFill>
              <a:cs typeface="B Titr" pitchFamily="2" charset="-78"/>
            </a:endParaRPr>
          </a:p>
        </p:txBody>
      </p:sp>
    </p:spTree>
    <p:extLst>
      <p:ext uri="{BB962C8B-B14F-4D97-AF65-F5344CB8AC3E}">
        <p14:creationId xmlns="" xmlns:p14="http://schemas.microsoft.com/office/powerpoint/2010/main" val="2044034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2" name="Rectangle 1"/>
          <p:cNvSpPr/>
          <p:nvPr/>
        </p:nvSpPr>
        <p:spPr>
          <a:xfrm>
            <a:off x="2303809" y="1047099"/>
            <a:ext cx="7218644" cy="584775"/>
          </a:xfrm>
          <a:prstGeom prst="rect">
            <a:avLst/>
          </a:prstGeom>
          <a:noFill/>
        </p:spPr>
        <p:txBody>
          <a:bodyPr wrap="none" lIns="91440" tIns="45720" rIns="91440" bIns="45720">
            <a:spAutoFit/>
          </a:bodyPr>
          <a:lstStyle/>
          <a:p>
            <a:pPr algn="ctr"/>
            <a:r>
              <a:rPr lang="fa-IR" sz="3200" b="1" cap="none" spc="0" dirty="0" smtClean="0">
                <a:ln w="0"/>
                <a:solidFill>
                  <a:srgbClr val="008000"/>
                </a:solidFill>
                <a:effectLst>
                  <a:outerShdw blurRad="38100" dist="19050" dir="2700000" algn="tl" rotWithShape="0">
                    <a:schemeClr val="dk1">
                      <a:alpha val="40000"/>
                    </a:schemeClr>
                  </a:outerShdw>
                </a:effectLst>
                <a:cs typeface="B Titr" pitchFamily="2" charset="-78"/>
              </a:rPr>
              <a:t>آزمون </a:t>
            </a:r>
            <a:r>
              <a:rPr lang="fa-IR" sz="3200" b="1" cap="none" spc="0" dirty="0" smtClean="0">
                <a:ln w="0"/>
                <a:solidFill>
                  <a:srgbClr val="008000"/>
                </a:solidFill>
                <a:effectLst>
                  <a:outerShdw blurRad="38100" dist="19050" dir="2700000" algn="tl" rotWithShape="0">
                    <a:schemeClr val="dk1">
                      <a:alpha val="40000"/>
                    </a:schemeClr>
                  </a:outerShdw>
                </a:effectLst>
                <a:cs typeface="B Titr" pitchFamily="2" charset="-78"/>
              </a:rPr>
              <a:t>عملکردی </a:t>
            </a:r>
            <a:r>
              <a:rPr lang="fa-IR" sz="3200" b="1" cap="none" spc="0" dirty="0" smtClean="0">
                <a:ln w="0"/>
                <a:solidFill>
                  <a:srgbClr val="008000"/>
                </a:solidFill>
                <a:effectLst>
                  <a:outerShdw blurRad="38100" dist="19050" dir="2700000" algn="tl" rotWithShape="0">
                    <a:schemeClr val="dk1">
                      <a:alpha val="40000"/>
                    </a:schemeClr>
                  </a:outerShdw>
                </a:effectLst>
                <a:cs typeface="B Titr" pitchFamily="2" charset="-78"/>
              </a:rPr>
              <a:t>درس چهارم</a:t>
            </a:r>
            <a:r>
              <a:rPr lang="fa-IR" sz="3200" b="1" dirty="0" smtClean="0">
                <a:ln w="0"/>
                <a:solidFill>
                  <a:srgbClr val="008000"/>
                </a:solidFill>
                <a:effectLst>
                  <a:outerShdw blurRad="38100" dist="19050" dir="2700000" algn="tl" rotWithShape="0">
                    <a:schemeClr val="dk1">
                      <a:alpha val="40000"/>
                    </a:schemeClr>
                  </a:outerShdw>
                </a:effectLst>
                <a:cs typeface="B Titr" pitchFamily="2" charset="-78"/>
                <a:sym typeface="Wingdings" panose="05000000000000000000" pitchFamily="2" charset="2"/>
              </a:rPr>
              <a:t>((دنیای جانوران))</a:t>
            </a:r>
            <a:endParaRPr lang="en-US" sz="3200" b="1" cap="none" spc="0" dirty="0">
              <a:ln w="0"/>
              <a:solidFill>
                <a:srgbClr val="008000"/>
              </a:solidFill>
              <a:effectLst>
                <a:outerShdw blurRad="38100" dist="19050" dir="2700000" algn="tl" rotWithShape="0">
                  <a:schemeClr val="dk1">
                    <a:alpha val="40000"/>
                  </a:schemeClr>
                </a:outerShdw>
              </a:effectLst>
              <a:cs typeface="B Titr" pitchFamily="2" charset="-78"/>
            </a:endParaRPr>
          </a:p>
        </p:txBody>
      </p:sp>
      <p:sp>
        <p:nvSpPr>
          <p:cNvPr id="3" name="Rectangle 2"/>
          <p:cNvSpPr/>
          <p:nvPr/>
        </p:nvSpPr>
        <p:spPr>
          <a:xfrm>
            <a:off x="595005" y="1631871"/>
            <a:ext cx="10636246" cy="646331"/>
          </a:xfrm>
          <a:prstGeom prst="rect">
            <a:avLst/>
          </a:prstGeom>
          <a:noFill/>
        </p:spPr>
        <p:txBody>
          <a:bodyPr wrap="none" lIns="91440" tIns="45720" rIns="91440" bIns="45720">
            <a:spAutoFit/>
          </a:bodyPr>
          <a:lstStyle/>
          <a:p>
            <a:pPr algn="ctr"/>
            <a:r>
              <a:rPr lang="fa-IR" sz="3600" b="1" cap="none" spc="0" dirty="0" smtClean="0">
                <a:ln w="0"/>
                <a:solidFill>
                  <a:srgbClr val="009900"/>
                </a:solidFill>
                <a:effectLst>
                  <a:outerShdw blurRad="38100" dist="19050" dir="2700000" algn="tl" rotWithShape="0">
                    <a:schemeClr val="dk1">
                      <a:alpha val="40000"/>
                    </a:schemeClr>
                  </a:outerShdw>
                </a:effectLst>
                <a:cs typeface="B Titr" pitchFamily="2" charset="-78"/>
              </a:rPr>
              <a:t>هدف : </a:t>
            </a:r>
            <a:r>
              <a:rPr lang="fa-IR" sz="36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سنجش مهارت مشاهده و تحریک حس کنجکاوی دانش آموز</a:t>
            </a:r>
            <a:endParaRPr lang="en-US" sz="3600" b="1"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sp>
        <p:nvSpPr>
          <p:cNvPr id="7" name="Rectangle 6"/>
          <p:cNvSpPr/>
          <p:nvPr/>
        </p:nvSpPr>
        <p:spPr>
          <a:xfrm>
            <a:off x="1285180" y="3045503"/>
            <a:ext cx="10605788" cy="523220"/>
          </a:xfrm>
          <a:prstGeom prst="rect">
            <a:avLst/>
          </a:prstGeom>
          <a:noFill/>
        </p:spPr>
        <p:txBody>
          <a:bodyPr wrap="non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cs typeface="B Nazanin" pitchFamily="2" charset="-78"/>
              </a:rPr>
              <a:t>وسایل مورد نیاز:ظرف شیشه </a:t>
            </a:r>
            <a:r>
              <a:rPr lang="fa-IR" sz="2800" b="0" cap="none" spc="0" dirty="0" smtClean="0">
                <a:ln w="0"/>
                <a:solidFill>
                  <a:schemeClr val="tx1"/>
                </a:solidFill>
                <a:effectLst>
                  <a:outerShdw blurRad="38100" dist="19050" dir="2700000" algn="tl" rotWithShape="0">
                    <a:schemeClr val="dk1">
                      <a:alpha val="40000"/>
                    </a:schemeClr>
                  </a:outerShdw>
                </a:effectLst>
                <a:cs typeface="B Nazanin" pitchFamily="2" charset="-78"/>
              </a:rPr>
              <a:t>ای، مقداری </a:t>
            </a:r>
            <a:r>
              <a:rPr lang="fa-IR" sz="2800" b="0" cap="none" spc="0" dirty="0" smtClean="0">
                <a:ln w="0"/>
                <a:solidFill>
                  <a:schemeClr val="tx1"/>
                </a:solidFill>
                <a:effectLst>
                  <a:outerShdw blurRad="38100" dist="19050" dir="2700000" algn="tl" rotWithShape="0">
                    <a:schemeClr val="dk1">
                      <a:alpha val="40000"/>
                    </a:schemeClr>
                  </a:outerShdw>
                </a:effectLst>
                <a:cs typeface="B Nazanin" pitchFamily="2" charset="-78"/>
              </a:rPr>
              <a:t>خاک </a:t>
            </a:r>
            <a:r>
              <a:rPr lang="fa-IR" sz="2800" b="0" cap="none" spc="0" dirty="0" smtClean="0">
                <a:ln w="0"/>
                <a:solidFill>
                  <a:schemeClr val="tx1"/>
                </a:solidFill>
                <a:effectLst>
                  <a:outerShdw blurRad="38100" dist="19050" dir="2700000" algn="tl" rotWithShape="0">
                    <a:schemeClr val="dk1">
                      <a:alpha val="40000"/>
                    </a:schemeClr>
                  </a:outerShdw>
                </a:effectLst>
                <a:cs typeface="B Nazanin" pitchFamily="2" charset="-78"/>
              </a:rPr>
              <a:t>نرم، یک </a:t>
            </a:r>
            <a:r>
              <a:rPr lang="fa-IR" sz="2800" b="0" cap="none" spc="0" dirty="0" smtClean="0">
                <a:ln w="0"/>
                <a:solidFill>
                  <a:schemeClr val="tx1"/>
                </a:solidFill>
                <a:effectLst>
                  <a:outerShdw blurRad="38100" dist="19050" dir="2700000" algn="tl" rotWithShape="0">
                    <a:schemeClr val="dk1">
                      <a:alpha val="40000"/>
                    </a:schemeClr>
                  </a:outerShdw>
                </a:effectLst>
                <a:cs typeface="B Nazanin" pitchFamily="2" charset="-78"/>
              </a:rPr>
              <a:t>حبه </a:t>
            </a:r>
            <a:r>
              <a:rPr lang="fa-IR" sz="2800" b="0" cap="none" spc="0" dirty="0" smtClean="0">
                <a:ln w="0"/>
                <a:solidFill>
                  <a:schemeClr val="tx1"/>
                </a:solidFill>
                <a:effectLst>
                  <a:outerShdw blurRad="38100" dist="19050" dir="2700000" algn="tl" rotWithShape="0">
                    <a:schemeClr val="dk1">
                      <a:alpha val="40000"/>
                    </a:schemeClr>
                  </a:outerShdw>
                </a:effectLst>
                <a:cs typeface="B Nazanin" pitchFamily="2" charset="-78"/>
              </a:rPr>
              <a:t>قند، مقداری </a:t>
            </a:r>
            <a:r>
              <a:rPr lang="fa-IR" sz="2800" b="0" cap="none" spc="0" dirty="0" smtClean="0">
                <a:ln w="0"/>
                <a:solidFill>
                  <a:schemeClr val="tx1"/>
                </a:solidFill>
                <a:effectLst>
                  <a:outerShdw blurRad="38100" dist="19050" dir="2700000" algn="tl" rotWithShape="0">
                    <a:schemeClr val="dk1">
                      <a:alpha val="40000"/>
                    </a:schemeClr>
                  </a:outerShdw>
                </a:effectLst>
                <a:cs typeface="B Nazanin" pitchFamily="2" charset="-78"/>
              </a:rPr>
              <a:t>شیرینی ریز شده </a:t>
            </a:r>
            <a:r>
              <a:rPr lang="fa-IR" sz="2800" b="0" cap="none" spc="0" dirty="0" smtClean="0">
                <a:ln w="0"/>
                <a:solidFill>
                  <a:schemeClr val="tx1"/>
                </a:solidFill>
                <a:effectLst>
                  <a:outerShdw blurRad="38100" dist="19050" dir="2700000" algn="tl" rotWithShape="0">
                    <a:schemeClr val="dk1">
                      <a:alpha val="40000"/>
                    </a:schemeClr>
                  </a:outerShdw>
                </a:effectLst>
                <a:cs typeface="B Nazanin" pitchFamily="2" charset="-78"/>
              </a:rPr>
              <a:t>و آب</a:t>
            </a:r>
            <a:endParaRPr lang="en-US" sz="2800" b="0"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5370290" y="-776924"/>
            <a:ext cx="1783552" cy="11231677"/>
          </a:xfrm>
          <a:prstGeom prst="rect">
            <a:avLst/>
          </a:prstGeom>
        </p:spPr>
      </p:pic>
    </p:spTree>
    <p:extLst>
      <p:ext uri="{BB962C8B-B14F-4D97-AF65-F5344CB8AC3E}">
        <p14:creationId xmlns="" xmlns:p14="http://schemas.microsoft.com/office/powerpoint/2010/main" val="942705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5400000">
            <a:off x="1610840" y="794918"/>
            <a:ext cx="3024376" cy="3488788"/>
          </a:xfrm>
          <a:prstGeom prst="rect">
            <a:avLst/>
          </a:prstGeom>
        </p:spPr>
      </p:pic>
      <p:sp>
        <p:nvSpPr>
          <p:cNvPr id="12" name="Rectangle 11"/>
          <p:cNvSpPr/>
          <p:nvPr/>
        </p:nvSpPr>
        <p:spPr>
          <a:xfrm>
            <a:off x="4880488" y="1600714"/>
            <a:ext cx="6677465" cy="1200329"/>
          </a:xfrm>
          <a:prstGeom prst="rect">
            <a:avLst/>
          </a:prstGeom>
        </p:spPr>
        <p:txBody>
          <a:bodyPr wrap="square">
            <a:spAutoFit/>
          </a:bodyPr>
          <a:lstStyle/>
          <a:p>
            <a:pPr algn="r"/>
            <a:r>
              <a:rPr lang="fa-IR" sz="2400" dirty="0" smtClean="0">
                <a:ln w="0"/>
                <a:effectLst>
                  <a:outerShdw blurRad="38100" dist="19050" dir="2700000" algn="tl" rotWithShape="0">
                    <a:schemeClr val="dk1">
                      <a:alpha val="40000"/>
                    </a:schemeClr>
                  </a:outerShdw>
                </a:effectLst>
                <a:cs typeface="B Titr" panose="00000700000000000000" pitchFamily="2" charset="-78"/>
              </a:rPr>
              <a:t>فرض کن این درخت همان درخت نزدیک خانه ات یا نزدیک مدرسه ات می باشد.</a:t>
            </a:r>
          </a:p>
          <a:p>
            <a:pPr algn="r"/>
            <a:r>
              <a:rPr lang="fa-IR" sz="2400" dirty="0" smtClean="0">
                <a:ln w="0"/>
                <a:effectLst>
                  <a:outerShdw blurRad="38100" dist="19050" dir="2700000" algn="tl" rotWithShape="0">
                    <a:schemeClr val="dk1">
                      <a:alpha val="40000"/>
                    </a:schemeClr>
                  </a:outerShdw>
                </a:effectLst>
                <a:cs typeface="B Titr" panose="00000700000000000000" pitchFamily="2" charset="-78"/>
              </a:rPr>
              <a:t>فکر می کنی پشت برگ های این درخت چه شکلی است ؟</a:t>
            </a:r>
            <a:endParaRPr lang="en-US" sz="2400" dirty="0">
              <a:ln w="0"/>
              <a:effectLst>
                <a:outerShdw blurRad="38100" dist="19050" dir="2700000" algn="tl" rotWithShape="0">
                  <a:schemeClr val="dk1">
                    <a:alpha val="40000"/>
                  </a:schemeClr>
                </a:outerShdw>
              </a:effectLst>
              <a:cs typeface="B Titr" panose="00000700000000000000" pitchFamily="2" charset="-78"/>
            </a:endParaRPr>
          </a:p>
        </p:txBody>
      </p:sp>
      <p:sp>
        <p:nvSpPr>
          <p:cNvPr id="14" name="Rectangle 13"/>
          <p:cNvSpPr/>
          <p:nvPr/>
        </p:nvSpPr>
        <p:spPr>
          <a:xfrm>
            <a:off x="5363342" y="4542899"/>
            <a:ext cx="6192129" cy="1384995"/>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فرزند باهوشم به یکی از انگشت های دستت نگاه کن. فکر می کنی اثر انگشت تو چگونه است؟ آن را بکش.</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16" name="Rectangle 15"/>
          <p:cNvSpPr/>
          <p:nvPr/>
        </p:nvSpPr>
        <p:spPr>
          <a:xfrm>
            <a:off x="373567" y="6254415"/>
            <a:ext cx="755335" cy="369332"/>
          </a:xfrm>
          <a:prstGeom prst="rect">
            <a:avLst/>
          </a:prstGeom>
        </p:spPr>
        <p:txBody>
          <a:bodyPr wrap="non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18" name="Oval 17"/>
          <p:cNvSpPr/>
          <p:nvPr/>
        </p:nvSpPr>
        <p:spPr>
          <a:xfrm>
            <a:off x="1267097" y="4193181"/>
            <a:ext cx="3712867" cy="2207623"/>
          </a:xfrm>
          <a:prstGeom prst="ellipse">
            <a:avLst/>
          </a:prstGeom>
          <a:ln>
            <a:solidFill>
              <a:srgbClr val="33CC3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Rectangle 1"/>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10" name="TextBox 9"/>
          <p:cNvSpPr txBox="1"/>
          <p:nvPr/>
        </p:nvSpPr>
        <p:spPr>
          <a:xfrm>
            <a:off x="5381898" y="979714"/>
            <a:ext cx="2050868" cy="461665"/>
          </a:xfrm>
          <a:prstGeom prst="rect">
            <a:avLst/>
          </a:prstGeom>
          <a:noFill/>
        </p:spPr>
        <p:txBody>
          <a:bodyPr wrap="square" rtlCol="0">
            <a:spAutoFit/>
          </a:bodyPr>
          <a:lstStyle/>
          <a:p>
            <a:pPr algn="ctr"/>
            <a:r>
              <a:rPr lang="fa-IR" sz="2400" b="1" dirty="0" smtClean="0">
                <a:solidFill>
                  <a:srgbClr val="FF0000"/>
                </a:solidFill>
                <a:cs typeface="B Titr" pitchFamily="2" charset="-78"/>
              </a:rPr>
              <a:t>تکلیف خلاق</a:t>
            </a:r>
            <a:endParaRPr lang="en-US" sz="2400" b="1" dirty="0">
              <a:solidFill>
                <a:srgbClr val="FF0000"/>
              </a:solidFill>
              <a:cs typeface="B Titr" pitchFamily="2" charset="-78"/>
            </a:endParaRPr>
          </a:p>
        </p:txBody>
      </p:sp>
    </p:spTree>
    <p:extLst>
      <p:ext uri="{BB962C8B-B14F-4D97-AF65-F5344CB8AC3E}">
        <p14:creationId xmlns="" xmlns:p14="http://schemas.microsoft.com/office/powerpoint/2010/main" val="24696266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2000"/>
                                        <p:tgtEl>
                                          <p:spTgt spid="18"/>
                                        </p:tgtEl>
                                      </p:cBhvr>
                                    </p:animEffect>
                                    <p:anim calcmode="lin" valueType="num">
                                      <p:cBhvr>
                                        <p:cTn id="27" dur="2000" fill="hold"/>
                                        <p:tgtEl>
                                          <p:spTgt spid="18"/>
                                        </p:tgtEl>
                                        <p:attrNameLst>
                                          <p:attrName>ppt_w</p:attrName>
                                        </p:attrNameLst>
                                      </p:cBhvr>
                                      <p:tavLst>
                                        <p:tav tm="0" fmla="#ppt_w*sin(2.5*pi*$)">
                                          <p:val>
                                            <p:fltVal val="0"/>
                                          </p:val>
                                        </p:tav>
                                        <p:tav tm="100000">
                                          <p:val>
                                            <p:fltVal val="1"/>
                                          </p:val>
                                        </p:tav>
                                      </p:tavLst>
                                    </p:anim>
                                    <p:anim calcmode="lin" valueType="num">
                                      <p:cBhvr>
                                        <p:cTn id="28"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2" name="Rectangle 1"/>
          <p:cNvSpPr/>
          <p:nvPr/>
        </p:nvSpPr>
        <p:spPr>
          <a:xfrm>
            <a:off x="1" y="744583"/>
            <a:ext cx="12151427" cy="3173857"/>
          </a:xfrm>
          <a:prstGeom prst="rect">
            <a:avLst/>
          </a:prstGeom>
          <a:noFill/>
        </p:spPr>
        <p:txBody>
          <a:bodyPr wrap="square" lIns="91440" tIns="45720" rIns="91440" bIns="45720">
            <a:spAutoFit/>
          </a:bodyPr>
          <a:lstStyle/>
          <a:p>
            <a:pPr algn="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دستور کار</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a:t>
            </a:r>
          </a:p>
          <a:p>
            <a:pPr algn="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در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درون ظرف شیشه ای مقداری خاک نرم بریز.یک حبه قند ریز را روی زمین حیاط بگذار تا مورچه های زیادی دور آن جمع شوند.بعد قند و مورچه ها را بردار و درون شیشه بگذار. مقداری شیرینی ریز شده روی خاک بریز وکمی آب روی خاک بپاش و در آن را با پارچه ای محکم ببند وظرف را در جای تاریک بگذار که تکان نخورد.</a:t>
            </a:r>
          </a:p>
          <a:p>
            <a:pPr algn="r"/>
            <a:r>
              <a:rPr lang="fa-IR" sz="2800" b="1" dirty="0" smtClean="0">
                <a:ln w="0"/>
                <a:effectLst>
                  <a:outerShdw blurRad="38100" dist="19050" dir="2700000" algn="tl" rotWithShape="0">
                    <a:schemeClr val="dk1">
                      <a:alpha val="40000"/>
                    </a:schemeClr>
                  </a:outerShdw>
                </a:effectLst>
                <a:cs typeface="B Nazanin" pitchFamily="2" charset="-78"/>
              </a:rPr>
              <a:t>هر روز به شیشه ی خود نگاه کن واتفاقات را در شکل زیر با نقاشی خود نشان بده .</a:t>
            </a:r>
          </a:p>
          <a:p>
            <a:pPr algn="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اگر جای تاریک نداشتی دور شیشه خود را با پارچه و...بپوشان.</a:t>
            </a:r>
            <a:endParaRPr lang="en-US" sz="2800" b="1"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5212141" y="-98221"/>
            <a:ext cx="2411484" cy="10416121"/>
          </a:xfrm>
          <a:prstGeom prst="rect">
            <a:avLst/>
          </a:prstGeom>
        </p:spPr>
      </p:pic>
    </p:spTree>
    <p:extLst>
      <p:ext uri="{BB962C8B-B14F-4D97-AF65-F5344CB8AC3E}">
        <p14:creationId xmlns="" xmlns:p14="http://schemas.microsoft.com/office/powerpoint/2010/main" val="204205641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2" name="Rectangle 1"/>
          <p:cNvSpPr/>
          <p:nvPr/>
        </p:nvSpPr>
        <p:spPr>
          <a:xfrm>
            <a:off x="4744181" y="916353"/>
            <a:ext cx="2388795" cy="646331"/>
          </a:xfrm>
          <a:prstGeom prst="rect">
            <a:avLst/>
          </a:prstGeom>
          <a:noFill/>
        </p:spPr>
        <p:txBody>
          <a:bodyPr wrap="none" lIns="91440" tIns="45720" rIns="91440" bIns="45720">
            <a:spAutoFit/>
          </a:bodyPr>
          <a:lstStyle/>
          <a:p>
            <a:pPr algn="ctr"/>
            <a:r>
              <a:rPr lang="fa-IR" sz="3600" b="0" cap="none" spc="0" dirty="0" smtClean="0">
                <a:ln w="0"/>
                <a:solidFill>
                  <a:schemeClr val="tx1"/>
                </a:solidFill>
                <a:effectLst>
                  <a:outerShdw blurRad="38100" dist="19050" dir="2700000" algn="tl" rotWithShape="0">
                    <a:schemeClr val="dk1">
                      <a:alpha val="40000"/>
                    </a:schemeClr>
                  </a:outerShdw>
                </a:effectLst>
              </a:rPr>
              <a:t>معیارها(سنجه)</a:t>
            </a:r>
            <a:endParaRPr lang="en-US" sz="36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18" name="Table 17"/>
          <p:cNvGraphicFramePr>
            <a:graphicFrameLocks noGrp="1"/>
          </p:cNvGraphicFramePr>
          <p:nvPr/>
        </p:nvGraphicFramePr>
        <p:xfrm>
          <a:off x="522518" y="1956314"/>
          <a:ext cx="10946674" cy="3509505"/>
        </p:xfrm>
        <a:graphic>
          <a:graphicData uri="http://schemas.openxmlformats.org/drawingml/2006/table">
            <a:tbl>
              <a:tblPr firstRow="1" bandRow="1">
                <a:tableStyleId>{ED083AE6-46FA-4A59-8FB0-9F97EB10719F}</a:tableStyleId>
              </a:tblPr>
              <a:tblGrid>
                <a:gridCol w="3148148"/>
                <a:gridCol w="1110343"/>
                <a:gridCol w="653143"/>
                <a:gridCol w="627017"/>
                <a:gridCol w="5408023"/>
              </a:tblGrid>
              <a:tr h="839187">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بازخورد توصیفی آموزگار</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تاحدودی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خیر</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بلی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اهداف آموزشی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tc>
              </a:tr>
              <a:tr h="547689">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در مشاهده دقیق است</a:t>
                      </a:r>
                      <a:r>
                        <a:rPr lang="fa-IR" sz="2400" cap="none" spc="0" dirty="0" smtClean="0">
                          <a:ln w="0"/>
                          <a:effectLst>
                            <a:outerShdw blurRad="38100" dist="19050" dir="2700000" algn="tl" rotWithShape="0">
                              <a:schemeClr val="dk1">
                                <a:alpha val="40000"/>
                              </a:schemeClr>
                            </a:outerShdw>
                          </a:effectLst>
                        </a:rPr>
                        <a:t>.</a:t>
                      </a:r>
                      <a:endParaRPr lang="fa-IR" sz="2600" baseline="0" dirty="0" smtClean="0"/>
                    </a:p>
                  </a:txBody>
                  <a:tcPr anchor="ctr"/>
                </a:tc>
              </a:tr>
              <a:tr h="604700">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مشاهده ی خود را به دقت با نقاشی نشان داده است </a:t>
                      </a:r>
                      <a:r>
                        <a:rPr lang="fa-IR" sz="2400" cap="none" spc="0" dirty="0" smtClean="0">
                          <a:ln w="0"/>
                          <a:effectLst>
                            <a:outerShdw blurRad="38100" dist="19050" dir="2700000" algn="tl" rotWithShape="0">
                              <a:schemeClr val="dk1">
                                <a:alpha val="40000"/>
                              </a:schemeClr>
                            </a:outerShdw>
                          </a:effectLst>
                        </a:rPr>
                        <a:t>.</a:t>
                      </a:r>
                      <a:endParaRPr lang="fa-IR" sz="2400" cap="none" spc="0" dirty="0" smtClean="0">
                        <a:ln w="0"/>
                        <a:effectLst>
                          <a:outerShdw blurRad="38100" dist="19050" dir="2700000" algn="tl" rotWithShape="0">
                            <a:schemeClr val="dk1">
                              <a:alpha val="40000"/>
                            </a:schemeClr>
                          </a:outerShdw>
                        </a:effectLst>
                      </a:endParaRPr>
                    </a:p>
                  </a:txBody>
                  <a:tcPr anchor="ctr"/>
                </a:tc>
              </a:tr>
              <a:tr h="566146">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dirty="0" smtClean="0">
                          <a:ln w="0"/>
                          <a:effectLst>
                            <a:outerShdw blurRad="38100" dist="19050" dir="2700000" algn="tl" rotWithShape="0">
                              <a:schemeClr val="dk1">
                                <a:alpha val="40000"/>
                              </a:schemeClr>
                            </a:outerShdw>
                          </a:effectLst>
                        </a:rPr>
                        <a:t>به انجام دادن فعالیت علاقه مند بوده است</a:t>
                      </a:r>
                      <a:r>
                        <a:rPr lang="fa-IR" sz="2400" dirty="0" smtClean="0">
                          <a:ln w="0"/>
                          <a:effectLst>
                            <a:outerShdw blurRad="38100" dist="19050" dir="2700000" algn="tl" rotWithShape="0">
                              <a:schemeClr val="dk1">
                                <a:alpha val="40000"/>
                              </a:schemeClr>
                            </a:outerShdw>
                          </a:effectLst>
                        </a:rPr>
                        <a:t>.</a:t>
                      </a:r>
                      <a:endParaRPr lang="fa-IR" sz="2400" dirty="0" smtClean="0">
                        <a:ln w="0"/>
                        <a:effectLst>
                          <a:outerShdw blurRad="38100" dist="19050" dir="2700000" algn="tl" rotWithShape="0">
                            <a:schemeClr val="dk1">
                              <a:alpha val="40000"/>
                            </a:schemeClr>
                          </a:outerShdw>
                        </a:effectLst>
                      </a:endParaRPr>
                    </a:p>
                  </a:txBody>
                  <a:tcPr anchor="ctr"/>
                </a:tc>
              </a:tr>
              <a:tr h="907050">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a:r>
                        <a:rPr lang="fa-IR" sz="2400" cap="none" spc="0" dirty="0" smtClean="0">
                          <a:ln w="0"/>
                          <a:effectLst>
                            <a:outerShdw blurRad="38100" dist="19050" dir="2700000" algn="tl" rotWithShape="0">
                              <a:schemeClr val="dk1">
                                <a:alpha val="40000"/>
                              </a:schemeClr>
                            </a:outerShdw>
                          </a:effectLst>
                        </a:rPr>
                        <a:t>گزارش خود را در زمان مقرر ارئه کرده است</a:t>
                      </a:r>
                      <a:r>
                        <a:rPr lang="fa-IR" sz="2400" cap="none" spc="0" dirty="0" smtClean="0">
                          <a:ln w="0"/>
                          <a:effectLst>
                            <a:outerShdw blurRad="38100" dist="19050" dir="2700000" algn="tl" rotWithShape="0">
                              <a:schemeClr val="dk1">
                                <a:alpha val="40000"/>
                              </a:schemeClr>
                            </a:outerShdw>
                          </a:effectLst>
                        </a:rPr>
                        <a:t>..</a:t>
                      </a:r>
                      <a:endParaRPr lang="fa-IR" sz="2400" cap="none" spc="0" dirty="0" smtClean="0">
                        <a:ln w="0"/>
                        <a:effectLst>
                          <a:outerShdw blurRad="38100" dist="19050" dir="2700000" algn="tl" rotWithShape="0">
                            <a:schemeClr val="dk1">
                              <a:alpha val="40000"/>
                            </a:schemeClr>
                          </a:outerShdw>
                        </a:effectLst>
                      </a:endParaRPr>
                    </a:p>
                  </a:txBody>
                  <a:tcPr anchor="ctr"/>
                </a:tc>
              </a:tr>
            </a:tbl>
          </a:graphicData>
        </a:graphic>
      </p:graphicFrame>
    </p:spTree>
    <p:extLst>
      <p:ext uri="{BB962C8B-B14F-4D97-AF65-F5344CB8AC3E}">
        <p14:creationId xmlns="" xmlns:p14="http://schemas.microsoft.com/office/powerpoint/2010/main" val="57789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2" name="Rectangle 1"/>
          <p:cNvSpPr/>
          <p:nvPr/>
        </p:nvSpPr>
        <p:spPr>
          <a:xfrm>
            <a:off x="7411908" y="1776290"/>
            <a:ext cx="4070345" cy="954107"/>
          </a:xfrm>
          <a:prstGeom prst="rect">
            <a:avLst/>
          </a:prstGeom>
          <a:noFill/>
        </p:spPr>
        <p:txBody>
          <a:bodyPr wrap="none" lIns="91440" tIns="45720" rIns="91440" bIns="45720">
            <a:spAutoFit/>
          </a:bodyPr>
          <a:lstStyle/>
          <a:p>
            <a:pPr algn="r" rtl="1"/>
            <a:r>
              <a:rPr lang="fa-IR" sz="2800" b="1" dirty="0" smtClean="0">
                <a:ln w="0"/>
                <a:effectLst>
                  <a:outerShdw blurRad="38100" dist="19050" dir="2700000" algn="tl" rotWithShape="0">
                    <a:schemeClr val="dk1">
                      <a:alpha val="40000"/>
                    </a:schemeClr>
                  </a:outerShdw>
                </a:effectLst>
                <a:cs typeface="B Nazanin" pitchFamily="2" charset="-78"/>
              </a:rPr>
              <a:t>برگ کدام درخت خوردنی است؟</a:t>
            </a:r>
          </a:p>
          <a:p>
            <a:pPr algn="r" rtl="1"/>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آن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را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بکش.</a:t>
            </a:r>
            <a:endParaRPr lang="en-US" sz="2800" b="1"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sp>
        <p:nvSpPr>
          <p:cNvPr id="3" name="Rectangle 2"/>
          <p:cNvSpPr/>
          <p:nvPr/>
        </p:nvSpPr>
        <p:spPr>
          <a:xfrm>
            <a:off x="953589" y="1789612"/>
            <a:ext cx="5747659" cy="1554480"/>
          </a:xfrm>
          <a:prstGeom prst="rect">
            <a:avLst/>
          </a:prstGeom>
          <a:ln>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894023" y="3289289"/>
            <a:ext cx="10482358" cy="646331"/>
          </a:xfrm>
          <a:prstGeom prst="rect">
            <a:avLst/>
          </a:prstGeom>
          <a:noFill/>
        </p:spPr>
        <p:txBody>
          <a:bodyPr wrap="none" lIns="91440" tIns="45720" rIns="91440" bIns="45720">
            <a:spAutoFit/>
          </a:bodyPr>
          <a:lstStyle/>
          <a:p>
            <a:pPr algn="ct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گلم نام میوه های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زیر و دانه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های آن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ها را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در کادر روبه روی هر کدام بکش یا بچسبان.</a:t>
            </a:r>
            <a:r>
              <a:rPr lang="fa-IR" sz="3600" b="1" cap="none" spc="0" dirty="0" smtClean="0">
                <a:ln w="0"/>
                <a:solidFill>
                  <a:schemeClr val="tx1"/>
                </a:solidFill>
                <a:effectLst>
                  <a:outerShdw blurRad="38100" dist="19050" dir="2700000" algn="tl" rotWithShape="0">
                    <a:schemeClr val="dk1">
                      <a:alpha val="40000"/>
                    </a:schemeClr>
                  </a:outerShdw>
                </a:effectLst>
                <a:cs typeface="B Nazanin" pitchFamily="2" charset="-78"/>
              </a:rPr>
              <a:t> </a:t>
            </a:r>
            <a:endParaRPr lang="en-US" sz="3600" b="1"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sp>
        <p:nvSpPr>
          <p:cNvPr id="8" name="Rectangle 7"/>
          <p:cNvSpPr/>
          <p:nvPr/>
        </p:nvSpPr>
        <p:spPr>
          <a:xfrm>
            <a:off x="7955280" y="4193176"/>
            <a:ext cx="1961322" cy="163285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93533" y="4190102"/>
            <a:ext cx="1882588" cy="1596743"/>
          </a:xfrm>
          <a:prstGeom prst="rect">
            <a:avLst/>
          </a:prstGeom>
          <a:solidFill>
            <a:schemeClr val="bg1"/>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3508" y="4140161"/>
            <a:ext cx="1882588" cy="168587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 xmlns:a14="http://schemas.microsoft.com/office/drawing/2010/main" val="0"/>
              </a:ext>
            </a:extLst>
          </a:blip>
          <a:srcRect b="69362"/>
          <a:stretch>
            <a:fillRect/>
          </a:stretch>
        </p:blipFill>
        <p:spPr>
          <a:xfrm>
            <a:off x="10032274" y="4171499"/>
            <a:ext cx="1739296" cy="1654535"/>
          </a:xfrm>
          <a:prstGeom prst="rect">
            <a:avLst/>
          </a:prstGeom>
        </p:spPr>
      </p:pic>
      <p:pic>
        <p:nvPicPr>
          <p:cNvPr id="12" name="Picture 11"/>
          <p:cNvPicPr>
            <a:picLocks noChangeAspect="1"/>
          </p:cNvPicPr>
          <p:nvPr/>
        </p:nvPicPr>
        <p:blipFill>
          <a:blip r:embed="rId2" cstate="print">
            <a:extLst>
              <a:ext uri="{28A0092B-C50C-407E-A947-70E740481C1C}">
                <a14:useLocalDpi xmlns="" xmlns:a14="http://schemas.microsoft.com/office/drawing/2010/main" val="0"/>
              </a:ext>
            </a:extLst>
          </a:blip>
          <a:srcRect t="29993" b="31787"/>
          <a:stretch>
            <a:fillRect/>
          </a:stretch>
        </p:blipFill>
        <p:spPr>
          <a:xfrm>
            <a:off x="6148251" y="4167053"/>
            <a:ext cx="1739296" cy="1658982"/>
          </a:xfrm>
          <a:prstGeom prst="rect">
            <a:avLst/>
          </a:prstGeom>
        </p:spPr>
      </p:pic>
      <p:pic>
        <p:nvPicPr>
          <p:cNvPr id="13" name="Picture 12"/>
          <p:cNvPicPr>
            <a:picLocks noChangeAspect="1"/>
          </p:cNvPicPr>
          <p:nvPr/>
        </p:nvPicPr>
        <p:blipFill>
          <a:blip r:embed="rId2" cstate="print">
            <a:extLst>
              <a:ext uri="{28A0092B-C50C-407E-A947-70E740481C1C}">
                <a14:useLocalDpi xmlns="" xmlns:a14="http://schemas.microsoft.com/office/drawing/2010/main" val="0"/>
              </a:ext>
            </a:extLst>
          </a:blip>
          <a:srcRect t="69261"/>
          <a:stretch>
            <a:fillRect/>
          </a:stretch>
        </p:blipFill>
        <p:spPr>
          <a:xfrm>
            <a:off x="2368731" y="4167052"/>
            <a:ext cx="1739296" cy="1659947"/>
          </a:xfrm>
          <a:prstGeom prst="rect">
            <a:avLst/>
          </a:prstGeom>
        </p:spPr>
      </p:pic>
      <p:sp>
        <p:nvSpPr>
          <p:cNvPr id="14" name="TextBox 13"/>
          <p:cNvSpPr txBox="1"/>
          <p:nvPr/>
        </p:nvSpPr>
        <p:spPr>
          <a:xfrm>
            <a:off x="5381898" y="979714"/>
            <a:ext cx="2050868" cy="461665"/>
          </a:xfrm>
          <a:prstGeom prst="rect">
            <a:avLst/>
          </a:prstGeom>
          <a:noFill/>
        </p:spPr>
        <p:txBody>
          <a:bodyPr wrap="square" rtlCol="0">
            <a:spAutoFit/>
          </a:bodyPr>
          <a:lstStyle/>
          <a:p>
            <a:pPr algn="ctr"/>
            <a:r>
              <a:rPr lang="fa-IR" sz="2400" b="1" dirty="0" smtClean="0">
                <a:solidFill>
                  <a:srgbClr val="FF0000"/>
                </a:solidFill>
                <a:cs typeface="B Titr" pitchFamily="2" charset="-78"/>
              </a:rPr>
              <a:t>تکلیف خلاق</a:t>
            </a:r>
            <a:endParaRPr lang="en-US" sz="2400" b="1" dirty="0">
              <a:solidFill>
                <a:srgbClr val="FF0000"/>
              </a:solidFill>
              <a:cs typeface="B Titr" pitchFamily="2" charset="-78"/>
            </a:endParaRPr>
          </a:p>
        </p:txBody>
      </p:sp>
    </p:spTree>
    <p:extLst>
      <p:ext uri="{BB962C8B-B14F-4D97-AF65-F5344CB8AC3E}">
        <p14:creationId xmlns="" xmlns:p14="http://schemas.microsoft.com/office/powerpoint/2010/main" val="1035105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2" name="Rectangle 1"/>
          <p:cNvSpPr/>
          <p:nvPr/>
        </p:nvSpPr>
        <p:spPr>
          <a:xfrm>
            <a:off x="6557558" y="1670613"/>
            <a:ext cx="4709257" cy="1200329"/>
          </a:xfrm>
          <a:prstGeom prst="rect">
            <a:avLst/>
          </a:prstGeom>
          <a:noFill/>
        </p:spPr>
        <p:txBody>
          <a:bodyPr wrap="square" lIns="91440" tIns="45720" rIns="91440" bIns="45720">
            <a:spAutoFit/>
          </a:bodyPr>
          <a:lstStyle/>
          <a:p>
            <a:pPr algn="r"/>
            <a:r>
              <a:rPr lang="fa-IR" sz="24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دوست داری مادرت چه میوه هایی را برای زنگ تفریح مدرسه ات در داخل کیفت قرار دهد؟شکل آن را بکش.</a:t>
            </a:r>
            <a:endParaRPr lang="en-US" sz="2400" b="1"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sp>
        <p:nvSpPr>
          <p:cNvPr id="3" name="Folded Corner 2"/>
          <p:cNvSpPr/>
          <p:nvPr/>
        </p:nvSpPr>
        <p:spPr>
          <a:xfrm>
            <a:off x="1214846" y="1487005"/>
            <a:ext cx="4990011" cy="4783166"/>
          </a:xfrm>
          <a:prstGeom prst="foldedCorner">
            <a:avLst/>
          </a:prstGeom>
          <a:ln>
            <a:solidFill>
              <a:srgbClr val="66006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5381898" y="979714"/>
            <a:ext cx="2050868" cy="461665"/>
          </a:xfrm>
          <a:prstGeom prst="rect">
            <a:avLst/>
          </a:prstGeom>
          <a:noFill/>
        </p:spPr>
        <p:txBody>
          <a:bodyPr wrap="square" rtlCol="0">
            <a:spAutoFit/>
          </a:bodyPr>
          <a:lstStyle/>
          <a:p>
            <a:pPr algn="ctr"/>
            <a:r>
              <a:rPr lang="fa-IR" sz="2400" b="1" dirty="0" smtClean="0">
                <a:solidFill>
                  <a:srgbClr val="FF0000"/>
                </a:solidFill>
                <a:cs typeface="B Titr" pitchFamily="2" charset="-78"/>
              </a:rPr>
              <a:t>تکلیف خلاق</a:t>
            </a:r>
            <a:endParaRPr lang="en-US" sz="2400" b="1" dirty="0">
              <a:solidFill>
                <a:srgbClr val="FF0000"/>
              </a:solidFill>
              <a:cs typeface="B Titr" pitchFamily="2" charset="-78"/>
            </a:endParaRPr>
          </a:p>
        </p:txBody>
      </p:sp>
    </p:spTree>
    <p:extLst>
      <p:ext uri="{BB962C8B-B14F-4D97-AF65-F5344CB8AC3E}">
        <p14:creationId xmlns="" xmlns:p14="http://schemas.microsoft.com/office/powerpoint/2010/main" val="2914610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7" name="Rectangle 6"/>
          <p:cNvSpPr/>
          <p:nvPr/>
        </p:nvSpPr>
        <p:spPr>
          <a:xfrm>
            <a:off x="1524209" y="1153902"/>
            <a:ext cx="8515473" cy="707886"/>
          </a:xfrm>
          <a:prstGeom prst="rect">
            <a:avLst/>
          </a:prstGeom>
          <a:noFill/>
        </p:spPr>
        <p:txBody>
          <a:bodyPr wrap="none" lIns="91440" tIns="45720" rIns="91440" bIns="45720">
            <a:spAutoFit/>
          </a:bodyPr>
          <a:lstStyle/>
          <a:p>
            <a:pPr algn="ctr"/>
            <a:r>
              <a:rPr lang="fa-IR" sz="4000" b="1" dirty="0" smtClean="0">
                <a:ln w="0"/>
                <a:solidFill>
                  <a:srgbClr val="CC3300"/>
                </a:solidFill>
                <a:effectLst>
                  <a:outerShdw blurRad="38100" dist="19050" dir="2700000" algn="tl" rotWithShape="0">
                    <a:schemeClr val="dk1">
                      <a:alpha val="40000"/>
                    </a:schemeClr>
                  </a:outerShdw>
                </a:effectLst>
                <a:cs typeface="B Titr" pitchFamily="2" charset="-78"/>
              </a:rPr>
              <a:t>آزمون عملکردی درس پنجم </a:t>
            </a:r>
            <a:r>
              <a:rPr lang="fa-IR" sz="4000" b="1" dirty="0" smtClean="0">
                <a:ln w="0"/>
                <a:solidFill>
                  <a:srgbClr val="CC3300"/>
                </a:solidFill>
                <a:effectLst>
                  <a:outerShdw blurRad="38100" dist="19050" dir="2700000" algn="tl" rotWithShape="0">
                    <a:schemeClr val="dk1">
                      <a:alpha val="40000"/>
                    </a:schemeClr>
                  </a:outerShdw>
                </a:effectLst>
                <a:cs typeface="B Titr" pitchFamily="2" charset="-78"/>
                <a:sym typeface="Wingdings" panose="05000000000000000000" pitchFamily="2" charset="2"/>
              </a:rPr>
              <a:t>((دنیای گیاهان))</a:t>
            </a:r>
            <a:endParaRPr lang="en-US" sz="4000" b="1" dirty="0">
              <a:ln w="0"/>
              <a:solidFill>
                <a:srgbClr val="CC3300"/>
              </a:solidFill>
              <a:effectLst>
                <a:outerShdw blurRad="38100" dist="19050" dir="2700000" algn="tl" rotWithShape="0">
                  <a:schemeClr val="dk1">
                    <a:alpha val="40000"/>
                  </a:schemeClr>
                </a:outerShdw>
              </a:effectLst>
              <a:cs typeface="B Titr" pitchFamily="2" charset="-78"/>
            </a:endParaRPr>
          </a:p>
        </p:txBody>
      </p:sp>
      <p:sp>
        <p:nvSpPr>
          <p:cNvPr id="8" name="Rectangle 7"/>
          <p:cNvSpPr/>
          <p:nvPr/>
        </p:nvSpPr>
        <p:spPr>
          <a:xfrm>
            <a:off x="268943" y="2207623"/>
            <a:ext cx="11456895" cy="1384995"/>
          </a:xfrm>
          <a:prstGeom prst="rect">
            <a:avLst/>
          </a:prstGeom>
        </p:spPr>
        <p:txBody>
          <a:bodyPr wrap="square">
            <a:spAutoFit/>
          </a:bodyPr>
          <a:lstStyle/>
          <a:p>
            <a:pPr algn="r"/>
            <a:r>
              <a:rPr lang="fa-IR" sz="2800" dirty="0" smtClean="0">
                <a:ln w="0"/>
                <a:solidFill>
                  <a:srgbClr val="FFC000"/>
                </a:solidFill>
                <a:effectLst>
                  <a:outerShdw blurRad="38100" dist="19050" dir="2700000" algn="tl" rotWithShape="0">
                    <a:schemeClr val="dk1">
                      <a:alpha val="40000"/>
                    </a:schemeClr>
                  </a:outerShdw>
                </a:effectLst>
                <a:cs typeface="B Titr" pitchFamily="2" charset="-78"/>
              </a:rPr>
              <a:t>اهداف: </a:t>
            </a:r>
            <a:r>
              <a:rPr lang="fa-IR" sz="2800" b="1" dirty="0" smtClean="0">
                <a:ln w="0"/>
                <a:effectLst>
                  <a:outerShdw blurRad="38100" dist="19050" dir="2700000" algn="tl" rotWithShape="0">
                    <a:schemeClr val="dk1">
                      <a:alpha val="40000"/>
                    </a:schemeClr>
                  </a:outerShdw>
                </a:effectLst>
                <a:cs typeface="B Nazanin" pitchFamily="2" charset="-78"/>
              </a:rPr>
              <a:t>سنجش مهارت مشاهده و برقراری ارتباط</a:t>
            </a:r>
          </a:p>
          <a:p>
            <a:pPr algn="r"/>
            <a:r>
              <a:rPr lang="fa-IR" sz="2800" b="1" dirty="0" smtClean="0">
                <a:ln w="0"/>
                <a:effectLst>
                  <a:outerShdw blurRad="38100" dist="19050" dir="2700000" algn="tl" rotWithShape="0">
                    <a:schemeClr val="dk1">
                      <a:alpha val="40000"/>
                    </a:schemeClr>
                  </a:outerShdw>
                </a:effectLst>
                <a:cs typeface="B Nazanin" pitchFamily="2" charset="-78"/>
              </a:rPr>
              <a:t>وسایل مورد نیاز: چند دانه لوبیا یا نخود وعدس .آب.پارچه یا دستمال کاغذی ظرف یا یک لیوان یک بار مصرف</a:t>
            </a:r>
          </a:p>
        </p:txBody>
      </p:sp>
      <p:sp>
        <p:nvSpPr>
          <p:cNvPr id="2" name="Rectangle 1"/>
          <p:cNvSpPr/>
          <p:nvPr/>
        </p:nvSpPr>
        <p:spPr>
          <a:xfrm>
            <a:off x="791695" y="5054088"/>
            <a:ext cx="11147612" cy="1631216"/>
          </a:xfrm>
          <a:prstGeom prst="rect">
            <a:avLst/>
          </a:prstGeom>
          <a:noFill/>
        </p:spPr>
        <p:txBody>
          <a:bodyPr wrap="square" lIns="91440" tIns="45720" rIns="91440" bIns="45720">
            <a:spAutoFit/>
          </a:bodyPr>
          <a:lstStyle/>
          <a:p>
            <a:pPr algn="r" rtl="1"/>
            <a:r>
              <a:rPr lang="fa-IR" sz="25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دستور کار : چند عدد از دانه هارا ابتدا دو روز در آب خیس نموده سپس دانه ها را در پارچه ی نم دار بگذارید یا در بین دستال کاغذی با جداره ی لیوان قرار بده دقت کن پارچه یا دستمال باید مرتب مرطوب باشد </a:t>
            </a:r>
            <a:r>
              <a:rPr lang="fa-IR" sz="2500" b="1" cap="none" spc="0" dirty="0" smtClean="0">
                <a:ln w="0"/>
                <a:solidFill>
                  <a:schemeClr val="tx1"/>
                </a:solidFill>
                <a:effectLst>
                  <a:outerShdw blurRad="38100" dist="19050" dir="2700000" algn="tl" rotWithShape="0">
                    <a:schemeClr val="dk1">
                      <a:alpha val="40000"/>
                    </a:schemeClr>
                  </a:outerShdw>
                </a:effectLst>
                <a:cs typeface="B Nazanin" pitchFamily="2" charset="-78"/>
              </a:rPr>
              <a:t>.</a:t>
            </a:r>
          </a:p>
          <a:p>
            <a:pPr algn="r" rtl="1"/>
            <a:r>
              <a:rPr lang="fa-IR" sz="2500" b="1" cap="none" spc="0" dirty="0" smtClean="0">
                <a:ln w="0"/>
                <a:solidFill>
                  <a:schemeClr val="tx1"/>
                </a:solidFill>
                <a:effectLst>
                  <a:outerShdw blurRad="38100" dist="19050" dir="2700000" algn="tl" rotWithShape="0">
                    <a:schemeClr val="dk1">
                      <a:alpha val="40000"/>
                    </a:schemeClr>
                  </a:outerShdw>
                </a:effectLst>
                <a:cs typeface="B Nazanin" pitchFamily="2" charset="-78"/>
              </a:rPr>
              <a:t>نتیجه </a:t>
            </a:r>
            <a:r>
              <a:rPr lang="fa-IR" sz="2500" b="1" cap="none" spc="0" dirty="0" smtClean="0">
                <a:ln w="0"/>
                <a:solidFill>
                  <a:schemeClr val="tx1"/>
                </a:solidFill>
                <a:effectLst>
                  <a:outerShdw blurRad="38100" dist="19050" dir="2700000" algn="tl" rotWithShape="0">
                    <a:schemeClr val="dk1">
                      <a:alpha val="40000"/>
                    </a:schemeClr>
                  </a:outerShdw>
                </a:effectLst>
                <a:cs typeface="B Nazanin" pitchFamily="2" charset="-78"/>
              </a:rPr>
              <a:t>ی مشاهدات خود را طی دو هفته نقاشی کن یا عکس </a:t>
            </a:r>
            <a:r>
              <a:rPr lang="fa-IR" sz="25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بگیر.</a:t>
            </a:r>
            <a:endParaRPr lang="en-US" sz="2500" b="1"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5400000">
            <a:off x="2826781" y="1315536"/>
            <a:ext cx="1480936" cy="5980611"/>
          </a:xfrm>
          <a:prstGeom prst="rect">
            <a:avLst/>
          </a:prstGeom>
        </p:spPr>
      </p:pic>
    </p:spTree>
    <p:extLst>
      <p:ext uri="{BB962C8B-B14F-4D97-AF65-F5344CB8AC3E}">
        <p14:creationId xmlns="" xmlns:p14="http://schemas.microsoft.com/office/powerpoint/2010/main" val="38859086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000"/>
                                        <p:tgtEl>
                                          <p:spTgt spid="3"/>
                                        </p:tgtEl>
                                      </p:cBhvr>
                                    </p:animEffect>
                                    <p:anim calcmode="lin" valueType="num">
                                      <p:cBhvr>
                                        <p:cTn id="32" dur="2000" fill="hold"/>
                                        <p:tgtEl>
                                          <p:spTgt spid="3"/>
                                        </p:tgtEl>
                                        <p:attrNameLst>
                                          <p:attrName>ppt_w</p:attrName>
                                        </p:attrNameLst>
                                      </p:cBhvr>
                                      <p:tavLst>
                                        <p:tav tm="0" fmla="#ppt_w*sin(2.5*pi*$)">
                                          <p:val>
                                            <p:fltVal val="0"/>
                                          </p:val>
                                        </p:tav>
                                        <p:tav tm="100000">
                                          <p:val>
                                            <p:fltVal val="1"/>
                                          </p:val>
                                        </p:tav>
                                      </p:tavLst>
                                    </p:anim>
                                    <p:anim calcmode="lin" valueType="num">
                                      <p:cBhvr>
                                        <p:cTn id="33"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circle(in)">
                                      <p:cBhvr>
                                        <p:cTn id="3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7" name="Rectangle 6"/>
          <p:cNvSpPr/>
          <p:nvPr/>
        </p:nvSpPr>
        <p:spPr>
          <a:xfrm>
            <a:off x="543502" y="547403"/>
            <a:ext cx="11147612" cy="1815882"/>
          </a:xfrm>
          <a:prstGeom prst="rect">
            <a:avLst/>
          </a:prstGeom>
          <a:noFill/>
        </p:spPr>
        <p:txBody>
          <a:bodyPr wrap="square" lIns="91440" tIns="45720" rIns="91440" bIns="45720">
            <a:spAutoFit/>
          </a:bodyPr>
          <a:lstStyle/>
          <a:p>
            <a:pPr algn="r" rtl="1"/>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دستور کار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a:t>
            </a:r>
          </a:p>
          <a:p>
            <a:pPr algn="r" rtl="1"/>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چند عدد از دانه هارا ابتدا دو روز در آب خیس نموده سپس دانه ها را در پارچه ی نم دار بگذارید یا در بین دستال کاغذی با جداره ی لیوان قرار بده دقت کن پارچه یا دستمال باید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مرتب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مرطوب باشد نتیجه ی مشاهدات خود را طی دو هفته نقاشی کن یا عکس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بگیر.</a:t>
            </a:r>
            <a:endParaRPr lang="en-US" sz="2800" b="1"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graphicFrame>
        <p:nvGraphicFramePr>
          <p:cNvPr id="14" name="Table 13"/>
          <p:cNvGraphicFramePr>
            <a:graphicFrameLocks noGrp="1"/>
          </p:cNvGraphicFramePr>
          <p:nvPr/>
        </p:nvGraphicFramePr>
        <p:xfrm>
          <a:off x="2097315" y="2599508"/>
          <a:ext cx="7974148" cy="3840480"/>
        </p:xfrm>
        <a:graphic>
          <a:graphicData uri="http://schemas.openxmlformats.org/drawingml/2006/table">
            <a:tbl>
              <a:tblPr firstRow="1" bandRow="1">
                <a:tableStyleId>{5940675A-B579-460E-94D1-54222C63F5DA}</a:tableStyleId>
              </a:tblPr>
              <a:tblGrid>
                <a:gridCol w="3987074"/>
                <a:gridCol w="3987074"/>
              </a:tblGrid>
              <a:tr h="1920240">
                <a:tc>
                  <a:txBody>
                    <a:bodyPr/>
                    <a:lstStyle/>
                    <a:p>
                      <a:pPr algn="r" rtl="1"/>
                      <a:endParaRPr lang="en-US" dirty="0"/>
                    </a:p>
                  </a:txBody>
                  <a:tcPr/>
                </a:tc>
                <a:tc>
                  <a:txBody>
                    <a:bodyPr/>
                    <a:lstStyle/>
                    <a:p>
                      <a:pPr algn="r" rtl="1"/>
                      <a:endParaRPr lang="en-US" dirty="0"/>
                    </a:p>
                  </a:txBody>
                  <a:tcPr/>
                </a:tc>
              </a:tr>
              <a:tr h="1920240">
                <a:tc>
                  <a:txBody>
                    <a:bodyPr/>
                    <a:lstStyle/>
                    <a:p>
                      <a:pPr algn="r" rtl="1"/>
                      <a:endParaRPr lang="en-US"/>
                    </a:p>
                  </a:txBody>
                  <a:tcPr/>
                </a:tc>
                <a:tc>
                  <a:txBody>
                    <a:bodyPr/>
                    <a:lstStyle/>
                    <a:p>
                      <a:pPr algn="r" rtl="1"/>
                      <a:endParaRPr lang="en-US" dirty="0"/>
                    </a:p>
                  </a:txBody>
                  <a:tcPr/>
                </a:tc>
              </a:tr>
            </a:tbl>
          </a:graphicData>
        </a:graphic>
      </p:graphicFrame>
    </p:spTree>
    <p:extLst>
      <p:ext uri="{BB962C8B-B14F-4D97-AF65-F5344CB8AC3E}">
        <p14:creationId xmlns="" xmlns:p14="http://schemas.microsoft.com/office/powerpoint/2010/main" val="27147989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2" name="Rectangle 1"/>
          <p:cNvSpPr/>
          <p:nvPr/>
        </p:nvSpPr>
        <p:spPr>
          <a:xfrm>
            <a:off x="3915961" y="589895"/>
            <a:ext cx="3680815"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معیارها (سنجه)</a:t>
            </a: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19" name="Table 18"/>
          <p:cNvGraphicFramePr>
            <a:graphicFrameLocks noGrp="1"/>
          </p:cNvGraphicFramePr>
          <p:nvPr/>
        </p:nvGraphicFramePr>
        <p:xfrm>
          <a:off x="604736" y="2338310"/>
          <a:ext cx="10946674" cy="3291840"/>
        </p:xfrm>
        <a:graphic>
          <a:graphicData uri="http://schemas.openxmlformats.org/drawingml/2006/table">
            <a:tbl>
              <a:tblPr firstRow="1" bandRow="1">
                <a:tableStyleId>{ED083AE6-46FA-4A59-8FB0-9F97EB10719F}</a:tableStyleId>
              </a:tblPr>
              <a:tblGrid>
                <a:gridCol w="3148148"/>
                <a:gridCol w="1158750"/>
                <a:gridCol w="679269"/>
                <a:gridCol w="640080"/>
                <a:gridCol w="5320427"/>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cs typeface="B Nazanin" pitchFamily="2" charset="-78"/>
                        </a:rPr>
                        <a:t>بازخورد توصیفی آموزگار</a:t>
                      </a:r>
                      <a:endParaRPr lang="en-US" sz="2400" b="1" cap="none" spc="0" dirty="0" smtClean="0">
                        <a:ln w="0"/>
                        <a:effectLst>
                          <a:outerShdw blurRad="38100" dist="19050" dir="2700000" algn="tl" rotWithShape="0">
                            <a:schemeClr val="dk1">
                              <a:alpha val="40000"/>
                            </a:schemeClr>
                          </a:outerShdw>
                        </a:effectLst>
                        <a:cs typeface="B Nazanin" pitchFamily="2" charset="-78"/>
                      </a:endParaRPr>
                    </a:p>
                    <a:p>
                      <a:pPr algn="r" rtl="1"/>
                      <a:endParaRPr lang="en-US" sz="2400" b="1" dirty="0">
                        <a:cs typeface="B Nazanin" pitchFamily="2" charset="-78"/>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cs typeface="B Nazanin" pitchFamily="2" charset="-78"/>
                        </a:rPr>
                        <a:t>تاحدودی</a:t>
                      </a:r>
                      <a:endParaRPr lang="en-US" sz="2400" b="1" cap="none" spc="0" dirty="0" smtClean="0">
                        <a:ln w="0"/>
                        <a:effectLst>
                          <a:outerShdw blurRad="38100" dist="19050" dir="2700000" algn="tl" rotWithShape="0">
                            <a:schemeClr val="dk1">
                              <a:alpha val="40000"/>
                            </a:schemeClr>
                          </a:outerShdw>
                        </a:effectLst>
                        <a:cs typeface="B Nazanin" pitchFamily="2" charset="-78"/>
                      </a:endParaRPr>
                    </a:p>
                    <a:p>
                      <a:pPr algn="r" rtl="1"/>
                      <a:endParaRPr lang="en-US" sz="2400" b="1" dirty="0">
                        <a:cs typeface="B Nazanin" pitchFamily="2" charset="-78"/>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cs typeface="B Nazanin" pitchFamily="2" charset="-78"/>
                        </a:rPr>
                        <a:t>خیر</a:t>
                      </a:r>
                      <a:endParaRPr lang="en-US" sz="2400" b="1" cap="none" spc="0" dirty="0" smtClean="0">
                        <a:ln w="0"/>
                        <a:effectLst>
                          <a:outerShdw blurRad="38100" dist="19050" dir="2700000" algn="tl" rotWithShape="0">
                            <a:schemeClr val="dk1">
                              <a:alpha val="40000"/>
                            </a:schemeClr>
                          </a:outerShdw>
                        </a:effectLst>
                        <a:cs typeface="B Nazanin" pitchFamily="2" charset="-78"/>
                      </a:endParaRPr>
                    </a:p>
                    <a:p>
                      <a:pPr algn="r" rtl="1"/>
                      <a:endParaRPr lang="en-US" sz="2400" b="1" dirty="0">
                        <a:cs typeface="B Nazanin" pitchFamily="2" charset="-78"/>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cs typeface="B Nazanin" pitchFamily="2" charset="-78"/>
                        </a:rPr>
                        <a:t>بلی</a:t>
                      </a:r>
                      <a:endParaRPr lang="en-US" sz="2400" b="1" cap="none" spc="0" dirty="0" smtClean="0">
                        <a:ln w="0"/>
                        <a:effectLst>
                          <a:outerShdw blurRad="38100" dist="19050" dir="2700000" algn="tl" rotWithShape="0">
                            <a:schemeClr val="dk1">
                              <a:alpha val="40000"/>
                            </a:schemeClr>
                          </a:outerShdw>
                        </a:effectLst>
                        <a:cs typeface="B Nazanin" pitchFamily="2" charset="-78"/>
                      </a:endParaRPr>
                    </a:p>
                    <a:p>
                      <a:pPr algn="r" rtl="1"/>
                      <a:endParaRPr lang="en-US" sz="2400" b="1" dirty="0">
                        <a:cs typeface="B Nazanin" pitchFamily="2" charset="-78"/>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cs typeface="B Nazanin" pitchFamily="2" charset="-78"/>
                        </a:rPr>
                        <a:t>اهداف آموزشی</a:t>
                      </a:r>
                      <a:endParaRPr lang="en-US" sz="2400" b="1" cap="none" spc="0" dirty="0" smtClean="0">
                        <a:ln w="0"/>
                        <a:effectLst>
                          <a:outerShdw blurRad="38100" dist="19050" dir="2700000" algn="tl" rotWithShape="0">
                            <a:schemeClr val="dk1">
                              <a:alpha val="40000"/>
                            </a:schemeClr>
                          </a:outerShdw>
                        </a:effectLst>
                        <a:cs typeface="B Nazanin" pitchFamily="2" charset="-78"/>
                      </a:endParaRPr>
                    </a:p>
                    <a:p>
                      <a:pPr algn="r" rtl="1"/>
                      <a:endParaRPr lang="en-US" sz="2400" b="1" dirty="0">
                        <a:cs typeface="B Nazanin" pitchFamily="2" charset="-78"/>
                      </a:endParaRPr>
                    </a:p>
                  </a:txBody>
                  <a:tcPr anchor="ctr"/>
                </a:tc>
              </a:tr>
              <a:tr h="772266">
                <a:tc>
                  <a:txBody>
                    <a:bodyPr/>
                    <a:lstStyle/>
                    <a:p>
                      <a:pPr algn="r" rtl="1"/>
                      <a:endParaRPr lang="en-US" sz="2400" b="1" dirty="0">
                        <a:cs typeface="B Nazanin" pitchFamily="2" charset="-78"/>
                      </a:endParaRPr>
                    </a:p>
                  </a:txBody>
                  <a:tcPr anchor="ctr"/>
                </a:tc>
                <a:tc>
                  <a:txBody>
                    <a:bodyPr/>
                    <a:lstStyle/>
                    <a:p>
                      <a:pPr algn="r" rtl="1"/>
                      <a:endParaRPr lang="en-US" sz="2400" b="1" dirty="0">
                        <a:cs typeface="B Nazanin" pitchFamily="2" charset="-78"/>
                      </a:endParaRPr>
                    </a:p>
                  </a:txBody>
                  <a:tcPr anchor="ctr"/>
                </a:tc>
                <a:tc>
                  <a:txBody>
                    <a:bodyPr/>
                    <a:lstStyle/>
                    <a:p>
                      <a:pPr algn="r" rtl="1"/>
                      <a:endParaRPr lang="en-US" sz="2400" b="1" dirty="0">
                        <a:cs typeface="B Nazanin" pitchFamily="2" charset="-78"/>
                      </a:endParaRPr>
                    </a:p>
                  </a:txBody>
                  <a:tcPr anchor="ctr"/>
                </a:tc>
                <a:tc>
                  <a:txBody>
                    <a:bodyPr/>
                    <a:lstStyle/>
                    <a:p>
                      <a:pPr algn="r" rtl="1"/>
                      <a:endParaRPr lang="en-US" sz="2400" b="1" dirty="0">
                        <a:cs typeface="B Nazanin" pitchFamily="2" charset="-78"/>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38100" dir="2700000" algn="tl">
                              <a:srgbClr val="000000">
                                <a:alpha val="43137"/>
                              </a:srgbClr>
                            </a:outerShdw>
                          </a:effectLst>
                          <a:cs typeface="B Nazanin" pitchFamily="2" charset="-78"/>
                        </a:rPr>
                        <a:t>هدف فعالیت را به خوبی فهمیده است.</a:t>
                      </a:r>
                      <a:endParaRPr lang="en-US" sz="2400" b="1" cap="none" spc="0" dirty="0" smtClean="0">
                        <a:ln w="0"/>
                        <a:effectLst>
                          <a:outerShdw blurRad="38100" dist="38100" dir="2700000" algn="tl">
                            <a:srgbClr val="000000">
                              <a:alpha val="43137"/>
                            </a:srgbClr>
                          </a:outerShdw>
                        </a:effectLst>
                        <a:cs typeface="B Nazanin" pitchFamily="2" charset="-78"/>
                      </a:endParaRPr>
                    </a:p>
                    <a:p>
                      <a:pPr algn="r" rtl="1"/>
                      <a:endParaRPr lang="en-US" sz="2400" b="1" dirty="0">
                        <a:effectLst>
                          <a:outerShdw blurRad="38100" dist="38100" dir="2700000" algn="tl">
                            <a:srgbClr val="000000">
                              <a:alpha val="43137"/>
                            </a:srgbClr>
                          </a:outerShdw>
                        </a:effectLst>
                        <a:cs typeface="B Nazanin" pitchFamily="2" charset="-78"/>
                      </a:endParaRPr>
                    </a:p>
                  </a:txBody>
                  <a:tcPr anchor="ctr"/>
                </a:tc>
              </a:tr>
              <a:tr h="772266">
                <a:tc>
                  <a:txBody>
                    <a:bodyPr/>
                    <a:lstStyle/>
                    <a:p>
                      <a:pPr algn="r" rtl="1"/>
                      <a:endParaRPr lang="en-US" sz="2400" b="1" dirty="0">
                        <a:cs typeface="B Nazanin" pitchFamily="2" charset="-78"/>
                      </a:endParaRPr>
                    </a:p>
                  </a:txBody>
                  <a:tcPr anchor="ctr"/>
                </a:tc>
                <a:tc>
                  <a:txBody>
                    <a:bodyPr/>
                    <a:lstStyle/>
                    <a:p>
                      <a:pPr algn="r" rtl="1"/>
                      <a:endParaRPr lang="en-US" sz="2400" b="1" dirty="0">
                        <a:cs typeface="B Nazanin" pitchFamily="2" charset="-78"/>
                      </a:endParaRPr>
                    </a:p>
                  </a:txBody>
                  <a:tcPr anchor="ctr"/>
                </a:tc>
                <a:tc>
                  <a:txBody>
                    <a:bodyPr/>
                    <a:lstStyle/>
                    <a:p>
                      <a:pPr algn="r" rtl="1"/>
                      <a:endParaRPr lang="en-US" sz="2400" b="1" dirty="0">
                        <a:cs typeface="B Nazanin" pitchFamily="2" charset="-78"/>
                      </a:endParaRPr>
                    </a:p>
                  </a:txBody>
                  <a:tcPr anchor="ctr"/>
                </a:tc>
                <a:tc>
                  <a:txBody>
                    <a:bodyPr/>
                    <a:lstStyle/>
                    <a:p>
                      <a:pPr algn="r" rtl="1"/>
                      <a:endParaRPr lang="en-US" sz="2400" b="1" dirty="0">
                        <a:cs typeface="B Nazanin" pitchFamily="2" charset="-78"/>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38100" dir="2700000" algn="tl">
                              <a:srgbClr val="000000">
                                <a:alpha val="43137"/>
                              </a:srgbClr>
                            </a:outerShdw>
                          </a:effectLst>
                          <a:cs typeface="B Nazanin" pitchFamily="2" charset="-78"/>
                        </a:rPr>
                        <a:t>در مشاهده ی خود دقت کافی داشته است.</a:t>
                      </a:r>
                      <a:endParaRPr lang="en-US" sz="2400" b="1" cap="none" spc="0" dirty="0" smtClean="0">
                        <a:ln w="0"/>
                        <a:effectLst>
                          <a:outerShdw blurRad="38100" dist="38100" dir="2700000" algn="tl">
                            <a:srgbClr val="000000">
                              <a:alpha val="43137"/>
                            </a:srgbClr>
                          </a:outerShdw>
                        </a:effectLst>
                        <a:cs typeface="B Nazanin" pitchFamily="2" charset="-78"/>
                      </a:endParaRPr>
                    </a:p>
                    <a:p>
                      <a:pPr algn="r" rtl="1"/>
                      <a:endParaRPr lang="en-US" sz="2400" b="1" dirty="0">
                        <a:effectLst>
                          <a:outerShdw blurRad="38100" dist="38100" dir="2700000" algn="tl">
                            <a:srgbClr val="000000">
                              <a:alpha val="43137"/>
                            </a:srgbClr>
                          </a:outerShdw>
                        </a:effectLst>
                        <a:cs typeface="B Nazanin" pitchFamily="2" charset="-78"/>
                      </a:endParaRPr>
                    </a:p>
                  </a:txBody>
                  <a:tcPr anchor="ctr"/>
                </a:tc>
              </a:tr>
              <a:tr h="772266">
                <a:tc>
                  <a:txBody>
                    <a:bodyPr/>
                    <a:lstStyle/>
                    <a:p>
                      <a:pPr algn="r" rtl="1"/>
                      <a:endParaRPr lang="en-US" sz="2400" b="1" dirty="0">
                        <a:cs typeface="B Nazanin" pitchFamily="2" charset="-78"/>
                      </a:endParaRPr>
                    </a:p>
                  </a:txBody>
                  <a:tcPr anchor="ctr"/>
                </a:tc>
                <a:tc>
                  <a:txBody>
                    <a:bodyPr/>
                    <a:lstStyle/>
                    <a:p>
                      <a:pPr algn="r" rtl="1"/>
                      <a:endParaRPr lang="en-US" sz="2400" b="1" dirty="0">
                        <a:cs typeface="B Nazanin" pitchFamily="2" charset="-78"/>
                      </a:endParaRPr>
                    </a:p>
                  </a:txBody>
                  <a:tcPr anchor="ctr"/>
                </a:tc>
                <a:tc>
                  <a:txBody>
                    <a:bodyPr/>
                    <a:lstStyle/>
                    <a:p>
                      <a:pPr algn="r" rtl="1"/>
                      <a:endParaRPr lang="en-US" sz="2400" b="1" dirty="0">
                        <a:cs typeface="B Nazanin" pitchFamily="2" charset="-78"/>
                      </a:endParaRPr>
                    </a:p>
                  </a:txBody>
                  <a:tcPr anchor="ctr"/>
                </a:tc>
                <a:tc>
                  <a:txBody>
                    <a:bodyPr/>
                    <a:lstStyle/>
                    <a:p>
                      <a:pPr algn="r" rtl="1"/>
                      <a:endParaRPr lang="en-US" sz="2400" b="1" dirty="0">
                        <a:cs typeface="B Nazanin" pitchFamily="2" charset="-78"/>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38100" dir="2700000" algn="tl">
                              <a:srgbClr val="000000">
                                <a:alpha val="43137"/>
                              </a:srgbClr>
                            </a:outerShdw>
                          </a:effectLst>
                          <a:cs typeface="B Nazanin" pitchFamily="2" charset="-78"/>
                        </a:rPr>
                        <a:t>فعالیت ها را در زمان مناسب ارائه داده است.</a:t>
                      </a:r>
                      <a:endParaRPr lang="en-US" sz="2400" b="1" cap="none" spc="0" dirty="0" smtClean="0">
                        <a:ln w="0"/>
                        <a:effectLst>
                          <a:outerShdw blurRad="38100" dist="38100" dir="2700000" algn="tl">
                            <a:srgbClr val="000000">
                              <a:alpha val="43137"/>
                            </a:srgbClr>
                          </a:outerShdw>
                        </a:effectLst>
                        <a:cs typeface="B Nazanin" pitchFamily="2" charset="-78"/>
                      </a:endParaRPr>
                    </a:p>
                    <a:p>
                      <a:pPr algn="r" rtl="1"/>
                      <a:endParaRPr lang="en-US" sz="2400" b="1" dirty="0">
                        <a:effectLst>
                          <a:outerShdw blurRad="38100" dist="38100" dir="2700000" algn="tl">
                            <a:srgbClr val="000000">
                              <a:alpha val="43137"/>
                            </a:srgbClr>
                          </a:outerShdw>
                        </a:effectLst>
                        <a:cs typeface="B Nazanin" pitchFamily="2" charset="-78"/>
                      </a:endParaRPr>
                    </a:p>
                  </a:txBody>
                  <a:tcPr anchor="ctr"/>
                </a:tc>
              </a:tr>
            </a:tbl>
          </a:graphicData>
        </a:graphic>
      </p:graphicFrame>
    </p:spTree>
    <p:extLst>
      <p:ext uri="{BB962C8B-B14F-4D97-AF65-F5344CB8AC3E}">
        <p14:creationId xmlns="" xmlns:p14="http://schemas.microsoft.com/office/powerpoint/2010/main" val="2972455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a:t>
            </a:r>
            <a:r>
              <a:rPr lang="fa-IR" sz="2000" b="0" cap="none" spc="0" dirty="0" smtClean="0">
                <a:ln w="0"/>
                <a:solidFill>
                  <a:schemeClr val="tx1"/>
                </a:solidFill>
                <a:effectLst>
                  <a:outerShdw blurRad="38100" dist="19050" dir="2700000" algn="tl" rotWithShape="0">
                    <a:schemeClr val="dk1">
                      <a:alpha val="40000"/>
                    </a:schemeClr>
                  </a:outerShdw>
                </a:effectLst>
              </a:rPr>
              <a:t>ستاره </a:t>
            </a:r>
            <a:r>
              <a:rPr lang="fa-IR" sz="2000" b="0" cap="none" spc="0" dirty="0" smtClean="0">
                <a:ln w="0"/>
                <a:solidFill>
                  <a:schemeClr val="tx1"/>
                </a:solidFill>
                <a:effectLst>
                  <a:outerShdw blurRad="38100" dist="19050" dir="2700000" algn="tl" rotWithShape="0">
                    <a:schemeClr val="dk1">
                      <a:alpha val="40000"/>
                    </a:schemeClr>
                  </a:outerShdw>
                </a:effectLst>
              </a:rPr>
              <a:t>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9" name="Rectangle 8"/>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10" name="Rectangle 9"/>
          <p:cNvSpPr/>
          <p:nvPr/>
        </p:nvSpPr>
        <p:spPr>
          <a:xfrm>
            <a:off x="744350" y="1153902"/>
            <a:ext cx="10075195" cy="707886"/>
          </a:xfrm>
          <a:prstGeom prst="rect">
            <a:avLst/>
          </a:prstGeom>
          <a:noFill/>
        </p:spPr>
        <p:txBody>
          <a:bodyPr wrap="none" lIns="91440" tIns="45720" rIns="91440" bIns="45720">
            <a:spAutoFit/>
          </a:bodyPr>
          <a:lstStyle/>
          <a:p>
            <a:pPr algn="ctr"/>
            <a:r>
              <a:rPr lang="fa-IR" sz="4000" dirty="0" smtClean="0">
                <a:ln w="0"/>
                <a:solidFill>
                  <a:srgbClr val="CC0099"/>
                </a:solidFill>
                <a:effectLst>
                  <a:outerShdw blurRad="38100" dist="19050" dir="2700000" algn="tl" rotWithShape="0">
                    <a:schemeClr val="dk1">
                      <a:alpha val="40000"/>
                    </a:schemeClr>
                  </a:outerShdw>
                </a:effectLst>
                <a:cs typeface="B Titr" pitchFamily="2" charset="-78"/>
              </a:rPr>
              <a:t>آزمون عملکردی درس ششم </a:t>
            </a:r>
            <a:r>
              <a:rPr lang="fa-IR" sz="4000" dirty="0" smtClean="0">
                <a:ln w="0"/>
                <a:solidFill>
                  <a:srgbClr val="CC0099"/>
                </a:solidFill>
                <a:effectLst>
                  <a:outerShdw blurRad="38100" dist="19050" dir="2700000" algn="tl" rotWithShape="0">
                    <a:schemeClr val="dk1">
                      <a:alpha val="40000"/>
                    </a:schemeClr>
                  </a:outerShdw>
                </a:effectLst>
                <a:cs typeface="B Titr" pitchFamily="2" charset="-78"/>
                <a:sym typeface="Wingdings" panose="05000000000000000000" pitchFamily="2" charset="2"/>
              </a:rPr>
              <a:t>((زمین خانه ی پر آب ما))</a:t>
            </a:r>
            <a:endParaRPr lang="en-US" sz="4000" dirty="0">
              <a:ln w="0"/>
              <a:solidFill>
                <a:srgbClr val="CC0099"/>
              </a:solidFill>
              <a:effectLst>
                <a:outerShdw blurRad="38100" dist="19050" dir="2700000" algn="tl" rotWithShape="0">
                  <a:schemeClr val="dk1">
                    <a:alpha val="40000"/>
                  </a:schemeClr>
                </a:outerShdw>
              </a:effectLst>
              <a:cs typeface="B Titr" pitchFamily="2" charset="-78"/>
            </a:endParaRPr>
          </a:p>
        </p:txBody>
      </p:sp>
      <p:sp>
        <p:nvSpPr>
          <p:cNvPr id="11" name="Rectangle 10"/>
          <p:cNvSpPr/>
          <p:nvPr/>
        </p:nvSpPr>
        <p:spPr>
          <a:xfrm>
            <a:off x="268943" y="2607469"/>
            <a:ext cx="11456895" cy="1815882"/>
          </a:xfrm>
          <a:prstGeom prst="rect">
            <a:avLst/>
          </a:prstGeom>
        </p:spPr>
        <p:txBody>
          <a:bodyPr wrap="square">
            <a:spAutoFit/>
          </a:bodyPr>
          <a:lstStyle/>
          <a:p>
            <a:pPr algn="r"/>
            <a:r>
              <a:rPr lang="fa-IR" sz="2800" b="1" dirty="0" smtClean="0">
                <a:ln w="0"/>
                <a:solidFill>
                  <a:srgbClr val="FF3399"/>
                </a:solidFill>
                <a:effectLst>
                  <a:outerShdw blurRad="38100" dist="19050" dir="2700000" algn="tl" rotWithShape="0">
                    <a:schemeClr val="dk1">
                      <a:alpha val="40000"/>
                    </a:schemeClr>
                  </a:outerShdw>
                </a:effectLst>
                <a:cs typeface="B Titr" pitchFamily="2" charset="-78"/>
              </a:rPr>
              <a:t>اهداف: </a:t>
            </a:r>
            <a:r>
              <a:rPr lang="fa-IR" sz="2800" b="1" dirty="0" smtClean="0">
                <a:ln w="0"/>
                <a:effectLst>
                  <a:outerShdw blurRad="38100" dist="19050" dir="2700000" algn="tl" rotWithShape="0">
                    <a:schemeClr val="dk1">
                      <a:alpha val="40000"/>
                    </a:schemeClr>
                  </a:outerShdw>
                </a:effectLst>
                <a:cs typeface="B Nazanin" pitchFamily="2" charset="-78"/>
              </a:rPr>
              <a:t>پرورش نگرش صرفه جویی در مصرف آب از طریق طبقه بندی کردن اتفاقات </a:t>
            </a:r>
          </a:p>
          <a:p>
            <a:pPr algn="r"/>
            <a:r>
              <a:rPr lang="fa-IR" sz="2800" b="1" dirty="0" smtClean="0">
                <a:ln w="0"/>
                <a:effectLst>
                  <a:outerShdw blurRad="38100" dist="19050" dir="2700000" algn="tl" rotWithShape="0">
                    <a:schemeClr val="dk1">
                      <a:alpha val="40000"/>
                    </a:schemeClr>
                  </a:outerShdw>
                </a:effectLst>
                <a:cs typeface="B Nazanin" pitchFamily="2" charset="-78"/>
              </a:rPr>
              <a:t>-سنجش مهارت برقراری ارتباط</a:t>
            </a:r>
          </a:p>
          <a:p>
            <a:pPr algn="r"/>
            <a:r>
              <a:rPr lang="fa-IR" sz="2800" b="1" dirty="0" smtClean="0">
                <a:ln w="0"/>
                <a:effectLst>
                  <a:outerShdw blurRad="38100" dist="19050" dir="2700000" algn="tl" rotWithShape="0">
                    <a:schemeClr val="dk1">
                      <a:alpha val="40000"/>
                    </a:schemeClr>
                  </a:outerShdw>
                </a:effectLst>
                <a:cs typeface="B Nazanin" pitchFamily="2" charset="-78"/>
              </a:rPr>
              <a:t>وسایل مورد نیاز: تصاویر مختلف درباره ی استفاده از آب مانند : شستن ماشین، شستن حیاط، مسواک زدن با شیر آب بسته، آب دادن به گل ها با آب پاش و حمام کردن با آب خیلی زیاد.</a:t>
            </a:r>
          </a:p>
        </p:txBody>
      </p:sp>
    </p:spTree>
    <p:extLst>
      <p:ext uri="{BB962C8B-B14F-4D97-AF65-F5344CB8AC3E}">
        <p14:creationId xmlns="" xmlns:p14="http://schemas.microsoft.com/office/powerpoint/2010/main" val="339241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pic>
        <p:nvPicPr>
          <p:cNvPr id="7" name="Picture 6" descr="IMG_20151224_152610.jpg"/>
          <p:cNvPicPr>
            <a:picLocks noChangeAspect="1"/>
          </p:cNvPicPr>
          <p:nvPr/>
        </p:nvPicPr>
        <p:blipFill>
          <a:blip r:embed="rId2" cstate="print"/>
          <a:srcRect l="24222" t="8794" r="10254" b="32159"/>
          <a:stretch>
            <a:fillRect/>
          </a:stretch>
        </p:blipFill>
        <p:spPr>
          <a:xfrm rot="5400000">
            <a:off x="4491903" y="586109"/>
            <a:ext cx="3905797" cy="4693011"/>
          </a:xfrm>
          <a:prstGeom prst="rect">
            <a:avLst/>
          </a:prstGeom>
        </p:spPr>
      </p:pic>
      <p:sp>
        <p:nvSpPr>
          <p:cNvPr id="8" name="Rectangle 7"/>
          <p:cNvSpPr/>
          <p:nvPr/>
        </p:nvSpPr>
        <p:spPr>
          <a:xfrm>
            <a:off x="431074" y="5054090"/>
            <a:ext cx="11508233" cy="1384995"/>
          </a:xfrm>
          <a:prstGeom prst="rect">
            <a:avLst/>
          </a:prstGeom>
          <a:noFill/>
        </p:spPr>
        <p:txBody>
          <a:bodyPr wrap="square" lIns="91440" tIns="45720" rIns="91440" bIns="45720">
            <a:spAutoFit/>
          </a:bodyPr>
          <a:lstStyle/>
          <a:p>
            <a:pPr algn="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دستور کار : </a:t>
            </a:r>
            <a:endPar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endParaRPr>
          </a:p>
          <a:p>
            <a:pPr algn="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فرزندم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 تصاویر بالا را به دو روش تقسیم کن. برای هر طبقه نامی انتخاب کن. سپس خودت هم یک تصویر به دسته ها اضافه کن و از شماره ی هر تصویر برای طبقه بندی استفاده کن.</a:t>
            </a:r>
            <a:endParaRPr lang="en-US" sz="2800" b="1"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spTree>
    <p:extLst>
      <p:ext uri="{BB962C8B-B14F-4D97-AF65-F5344CB8AC3E}">
        <p14:creationId xmlns="" xmlns:p14="http://schemas.microsoft.com/office/powerpoint/2010/main" val="124469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15961" y="589895"/>
            <a:ext cx="3680815"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معیارها (سنجه)</a:t>
            </a: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24" name="Table 23"/>
          <p:cNvGraphicFramePr>
            <a:graphicFrameLocks noGrp="1"/>
          </p:cNvGraphicFramePr>
          <p:nvPr/>
        </p:nvGraphicFramePr>
        <p:xfrm>
          <a:off x="666209" y="1947577"/>
          <a:ext cx="10946674" cy="3352800"/>
        </p:xfrm>
        <a:graphic>
          <a:graphicData uri="http://schemas.openxmlformats.org/drawingml/2006/table">
            <a:tbl>
              <a:tblPr firstRow="1" bandRow="1">
                <a:tableStyleId>{ED083AE6-46FA-4A59-8FB0-9F97EB10719F}</a:tableStyleId>
              </a:tblPr>
              <a:tblGrid>
                <a:gridCol w="3148148"/>
                <a:gridCol w="1110343"/>
                <a:gridCol w="653143"/>
                <a:gridCol w="627017"/>
                <a:gridCol w="5408023"/>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بازخورد توصیفی آموزگار</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تاحدودی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خیر</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بلی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اهداف آموزشی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tc>
              </a:tr>
              <a:tr h="772266">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baseline="0" dirty="0" smtClean="0">
                          <a:cs typeface="B Nazanin" pitchFamily="2" charset="-78"/>
                        </a:rPr>
                        <a:t>تصاویر را به دو دسته تقسیم کرده است.</a:t>
                      </a:r>
                    </a:p>
                    <a:p>
                      <a:pPr algn="r" rtl="1"/>
                      <a:endParaRPr lang="en-US" sz="2400" b="1" dirty="0">
                        <a:cs typeface="B Nazanin" pitchFamily="2" charset="-78"/>
                      </a:endParaRPr>
                    </a:p>
                  </a:txBody>
                  <a:tcPr anchor="ctr"/>
                </a:tc>
              </a:tr>
              <a:tr h="772266">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baseline="0" dirty="0" smtClean="0">
                          <a:cs typeface="B Nazanin" pitchFamily="2" charset="-78"/>
                        </a:rPr>
                        <a:t>برای تقسیم بندی خود دلیل می آورند.</a:t>
                      </a:r>
                    </a:p>
                    <a:p>
                      <a:pPr algn="r" rtl="1"/>
                      <a:endParaRPr lang="en-US" sz="2400" b="1" dirty="0">
                        <a:cs typeface="B Nazanin" pitchFamily="2" charset="-78"/>
                      </a:endParaRPr>
                    </a:p>
                  </a:txBody>
                  <a:tcPr anchor="ctr"/>
                </a:tc>
              </a:tr>
              <a:tr h="772266">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baseline="0" dirty="0" smtClean="0">
                          <a:cs typeface="B Nazanin" pitchFamily="2" charset="-78"/>
                        </a:rPr>
                        <a:t>تصاویر مناسب به هر طبقه اضافه کرده است.</a:t>
                      </a:r>
                      <a:endParaRPr lang="en-US" sz="2400" b="1" dirty="0" smtClean="0">
                        <a:cs typeface="B Nazanin" pitchFamily="2" charset="-78"/>
                      </a:endParaRPr>
                    </a:p>
                    <a:p>
                      <a:pPr algn="r" rtl="1"/>
                      <a:endParaRPr lang="en-US" sz="2400" b="1" dirty="0">
                        <a:cs typeface="B Nazanin" pitchFamily="2" charset="-78"/>
                      </a:endParaRPr>
                    </a:p>
                  </a:txBody>
                  <a:tcPr anchor="ctr"/>
                </a:tc>
              </a:tr>
            </a:tbl>
          </a:graphicData>
        </a:graphic>
      </p:graphicFrame>
    </p:spTree>
    <p:extLst>
      <p:ext uri="{BB962C8B-B14F-4D97-AF65-F5344CB8AC3E}">
        <p14:creationId xmlns="" xmlns:p14="http://schemas.microsoft.com/office/powerpoint/2010/main" val="2171561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0707" y="6254415"/>
            <a:ext cx="821059" cy="369332"/>
          </a:xfrm>
          <a:prstGeom prst="rect">
            <a:avLst/>
          </a:prstGeom>
        </p:spPr>
        <p:txBody>
          <a:bodyPr wrap="none">
            <a:spAutoFit/>
          </a:bodyPr>
          <a:lstStyle/>
          <a:p>
            <a:pPr algn="ctr"/>
            <a:r>
              <a:rPr lang="fa-IR" dirty="0" smtClean="0">
                <a:ln w="0"/>
                <a:effectLst>
                  <a:outerShdw blurRad="38100" dist="19050" dir="2700000" algn="tl" rotWithShape="0">
                    <a:schemeClr val="dk1">
                      <a:alpha val="40000"/>
                    </a:schemeClr>
                  </a:outerShdw>
                </a:effectLst>
                <a:cs typeface="B Titr" panose="00000700000000000000" pitchFamily="2" charset="-78"/>
              </a:rPr>
              <a:t>سوهانی</a:t>
            </a:r>
            <a:endParaRPr lang="en-US" dirty="0">
              <a:ln w="0"/>
              <a:effectLst>
                <a:outerShdw blurRad="38100" dist="19050" dir="2700000" algn="tl" rotWithShape="0">
                  <a:schemeClr val="dk1">
                    <a:alpha val="40000"/>
                  </a:schemeClr>
                </a:outerShdw>
              </a:effectLst>
              <a:cs typeface="B Titr" panose="00000700000000000000" pitchFamily="2" charset="-78"/>
            </a:endParaRPr>
          </a:p>
        </p:txBody>
      </p:sp>
      <p:sp>
        <p:nvSpPr>
          <p:cNvPr id="7" name="Rectangle 6"/>
          <p:cNvSpPr/>
          <p:nvPr/>
        </p:nvSpPr>
        <p:spPr>
          <a:xfrm>
            <a:off x="4164037" y="1511702"/>
            <a:ext cx="7737232" cy="830997"/>
          </a:xfrm>
          <a:prstGeom prst="rect">
            <a:avLst/>
          </a:prstGeom>
          <a:noFill/>
        </p:spPr>
        <p:txBody>
          <a:bodyPr wrap="square" lIns="91440" tIns="45720" rIns="91440" bIns="45720">
            <a:spAutoFit/>
          </a:bodyPr>
          <a:lstStyle/>
          <a:p>
            <a:pPr algn="r"/>
            <a:r>
              <a:rPr lang="fa-IR" sz="24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حالا انگشت خود را در آبرنگ بزن و در کادرروبرو فشار بده چه تفاوتی دیدی؟</a:t>
            </a:r>
            <a:endParaRPr lang="en-US" sz="24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9" name="Rectangle 8"/>
          <p:cNvSpPr/>
          <p:nvPr/>
        </p:nvSpPr>
        <p:spPr>
          <a:xfrm>
            <a:off x="4614202" y="2950513"/>
            <a:ext cx="7407411" cy="3046988"/>
          </a:xfrm>
          <a:prstGeom prst="rect">
            <a:avLst/>
          </a:prstGeom>
        </p:spPr>
        <p:txBody>
          <a:bodyPr wrap="square">
            <a:spAutoFit/>
          </a:bodyPr>
          <a:lstStyle/>
          <a:p>
            <a:pPr algn="r"/>
            <a:r>
              <a:rPr lang="fa-IR" sz="2400" dirty="0" smtClean="0">
                <a:ln w="0"/>
                <a:effectLst>
                  <a:outerShdw blurRad="38100" dist="19050" dir="2700000" algn="tl" rotWithShape="0">
                    <a:schemeClr val="dk1">
                      <a:alpha val="40000"/>
                    </a:schemeClr>
                  </a:outerShdw>
                </a:effectLst>
                <a:cs typeface="B Titr" panose="00000700000000000000" pitchFamily="2" charset="-78"/>
              </a:rPr>
              <a:t>به یکی از دوستان بگو تا او هم اثر انگشت خود را در کادر روبرو بزند</a:t>
            </a:r>
          </a:p>
          <a:p>
            <a:pPr algn="r"/>
            <a:endParaRPr lang="fa-IR" sz="2400" dirty="0" smtClean="0">
              <a:ln w="0"/>
              <a:effectLst>
                <a:outerShdw blurRad="38100" dist="19050" dir="2700000" algn="tl" rotWithShape="0">
                  <a:schemeClr val="dk1">
                    <a:alpha val="40000"/>
                  </a:schemeClr>
                </a:outerShdw>
              </a:effectLst>
              <a:cs typeface="B Titr" panose="00000700000000000000" pitchFamily="2" charset="-78"/>
            </a:endParaRPr>
          </a:p>
          <a:p>
            <a:pPr algn="r"/>
            <a:r>
              <a:rPr lang="fa-IR" sz="2400" dirty="0" smtClean="0">
                <a:ln w="0"/>
                <a:effectLst>
                  <a:outerShdw blurRad="38100" dist="19050" dir="2700000" algn="tl" rotWithShape="0">
                    <a:schemeClr val="dk1">
                      <a:alpha val="40000"/>
                    </a:schemeClr>
                  </a:outerShdw>
                </a:effectLst>
                <a:cs typeface="B Titr" panose="00000700000000000000" pitchFamily="2" charset="-78"/>
              </a:rPr>
              <a:t>حال یک ذره بین و به اثر انگشت خودت ودوستانت نگاه کن . آیا تفاوتی می بینی؟</a:t>
            </a:r>
          </a:p>
          <a:p>
            <a:pPr algn="r"/>
            <a:endParaRPr lang="fa-IR" sz="2400" dirty="0" smtClean="0">
              <a:ln w="0"/>
              <a:effectLst>
                <a:outerShdw blurRad="38100" dist="19050" dir="2700000" algn="tl" rotWithShape="0">
                  <a:schemeClr val="dk1">
                    <a:alpha val="40000"/>
                  </a:schemeClr>
                </a:outerShdw>
              </a:effectLst>
              <a:cs typeface="B Titr" panose="00000700000000000000" pitchFamily="2" charset="-78"/>
            </a:endParaRPr>
          </a:p>
          <a:p>
            <a:pPr algn="r"/>
            <a:r>
              <a:rPr lang="fa-IR" sz="2400" dirty="0" smtClean="0">
                <a:ln w="0"/>
                <a:effectLst>
                  <a:outerShdw blurRad="38100" dist="19050" dir="2700000" algn="tl" rotWithShape="0">
                    <a:schemeClr val="dk1">
                      <a:alpha val="40000"/>
                    </a:schemeClr>
                  </a:outerShdw>
                </a:effectLst>
                <a:cs typeface="B Titr" panose="00000700000000000000" pitchFamily="2" charset="-78"/>
              </a:rPr>
              <a:t>اگر سوالی در این زمینه داری می توانی از معلم بپرسی</a:t>
            </a:r>
          </a:p>
          <a:p>
            <a:pPr algn="r"/>
            <a:r>
              <a:rPr lang="fa-IR" sz="2400" dirty="0" smtClean="0">
                <a:ln w="0"/>
                <a:effectLst>
                  <a:outerShdw blurRad="38100" dist="19050" dir="2700000" algn="tl" rotWithShape="0">
                    <a:schemeClr val="dk1">
                      <a:alpha val="40000"/>
                    </a:schemeClr>
                  </a:outerShdw>
                </a:effectLst>
                <a:cs typeface="B Titr" panose="00000700000000000000" pitchFamily="2" charset="-78"/>
              </a:rPr>
              <a:t>دوست خوبم برای اثر انگشت خودت ودوستت دوست دهان دست وپا بگذار.تو حالا یک آدمک انگشتی ساخته ای </a:t>
            </a:r>
            <a:endParaRPr lang="en-US" sz="2400" dirty="0">
              <a:ln w="0"/>
              <a:effectLst>
                <a:outerShdw blurRad="38100" dist="19050" dir="2700000" algn="tl" rotWithShape="0">
                  <a:schemeClr val="dk1">
                    <a:alpha val="40000"/>
                  </a:schemeClr>
                </a:outerShdw>
              </a:effectLst>
              <a:cs typeface="B Titr" panose="00000700000000000000" pitchFamily="2" charset="-78"/>
            </a:endParaRPr>
          </a:p>
        </p:txBody>
      </p:sp>
      <p:sp>
        <p:nvSpPr>
          <p:cNvPr id="10" name="Rectangle 9"/>
          <p:cNvSpPr/>
          <p:nvPr/>
        </p:nvSpPr>
        <p:spPr>
          <a:xfrm>
            <a:off x="373567" y="1619795"/>
            <a:ext cx="3467687" cy="3944982"/>
          </a:xfrm>
          <a:prstGeom prst="rect">
            <a:avLst/>
          </a:prstGeom>
          <a:ln>
            <a:solidFill>
              <a:srgbClr val="FB21E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cs typeface="B Titr" panose="00000700000000000000" pitchFamily="2" charset="-78"/>
            </a:endParaRPr>
          </a:p>
        </p:txBody>
      </p:sp>
    </p:spTree>
    <p:extLst>
      <p:ext uri="{BB962C8B-B14F-4D97-AF65-F5344CB8AC3E}">
        <p14:creationId xmlns="" xmlns:p14="http://schemas.microsoft.com/office/powerpoint/2010/main" val="314211728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a:t>
            </a:r>
            <a:r>
              <a:rPr lang="fa-IR" sz="2000" b="0" cap="none" spc="0" dirty="0" smtClean="0">
                <a:ln w="0"/>
                <a:solidFill>
                  <a:schemeClr val="tx1"/>
                </a:solidFill>
                <a:effectLst>
                  <a:outerShdw blurRad="38100" dist="19050" dir="2700000" algn="tl" rotWithShape="0">
                    <a:schemeClr val="dk1">
                      <a:alpha val="40000"/>
                    </a:schemeClr>
                  </a:outerShdw>
                </a:effectLst>
              </a:rPr>
              <a:t>ابرها                                        </a:t>
            </a:r>
            <a:endParaRPr lang="fa-IR" sz="2000" b="0" cap="none" spc="0" dirty="0" smtClean="0">
              <a:ln w="0"/>
              <a:solidFill>
                <a:schemeClr val="tx1"/>
              </a:solidFill>
              <a:effectLst>
                <a:outerShdw blurRad="38100" dist="19050" dir="2700000" algn="tl" rotWithShape="0">
                  <a:schemeClr val="dk1">
                    <a:alpha val="40000"/>
                  </a:schemeClr>
                </a:outerShdw>
              </a:effectLst>
            </a:endParaRP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7" name="Rectangle 6"/>
          <p:cNvSpPr/>
          <p:nvPr/>
        </p:nvSpPr>
        <p:spPr>
          <a:xfrm>
            <a:off x="977459" y="718755"/>
            <a:ext cx="10237097" cy="707886"/>
          </a:xfrm>
          <a:prstGeom prst="rect">
            <a:avLst/>
          </a:prstGeom>
          <a:noFill/>
        </p:spPr>
        <p:txBody>
          <a:bodyPr wrap="none" lIns="91440" tIns="45720" rIns="91440" bIns="45720">
            <a:spAutoFit/>
          </a:bodyPr>
          <a:lstStyle/>
          <a:p>
            <a:pPr algn="ctr"/>
            <a:r>
              <a:rPr lang="fa-IR" sz="4000" b="0" cap="none" spc="0" dirty="0" smtClean="0">
                <a:ln w="0"/>
                <a:solidFill>
                  <a:srgbClr val="0033CC"/>
                </a:solidFill>
                <a:effectLst>
                  <a:outerShdw blurRad="38100" dist="19050" dir="2700000" algn="tl" rotWithShape="0">
                    <a:schemeClr val="dk1">
                      <a:alpha val="40000"/>
                    </a:schemeClr>
                  </a:outerShdw>
                </a:effectLst>
                <a:cs typeface="B Titr" panose="00000700000000000000" pitchFamily="2" charset="-78"/>
              </a:rPr>
              <a:t>آزمون عملکردی درس هفتم (( زمین خانه ی سنگی ما)) </a:t>
            </a:r>
            <a:endParaRPr lang="en-US" sz="4000" b="0" cap="none" spc="0" dirty="0">
              <a:ln w="0"/>
              <a:solidFill>
                <a:srgbClr val="0033CC"/>
              </a:solidFill>
              <a:effectLst>
                <a:outerShdw blurRad="38100" dist="19050" dir="2700000" algn="tl" rotWithShape="0">
                  <a:schemeClr val="dk1">
                    <a:alpha val="40000"/>
                  </a:schemeClr>
                </a:outerShdw>
              </a:effectLst>
              <a:cs typeface="B Titr" panose="00000700000000000000" pitchFamily="2" charset="-78"/>
            </a:endParaRPr>
          </a:p>
        </p:txBody>
      </p:sp>
      <p:sp>
        <p:nvSpPr>
          <p:cNvPr id="8" name="Rectangle 7"/>
          <p:cNvSpPr/>
          <p:nvPr/>
        </p:nvSpPr>
        <p:spPr>
          <a:xfrm>
            <a:off x="5643156" y="1741098"/>
            <a:ext cx="6287867" cy="954107"/>
          </a:xfrm>
          <a:prstGeom prst="rect">
            <a:avLst/>
          </a:prstGeom>
          <a:noFill/>
        </p:spPr>
        <p:txBody>
          <a:bodyPr wrap="square" lIns="91440" tIns="45720" rIns="91440" bIns="45720">
            <a:spAutoFit/>
          </a:bodyPr>
          <a:lstStyle/>
          <a:p>
            <a:pPr algn="r"/>
            <a:r>
              <a:rPr lang="fa-IR" sz="2800" b="0" cap="none" spc="0" dirty="0" smtClean="0">
                <a:ln w="0"/>
                <a:solidFill>
                  <a:srgbClr val="0070C0"/>
                </a:solidFill>
                <a:effectLst>
                  <a:outerShdw blurRad="38100" dist="19050" dir="2700000" algn="tl" rotWithShape="0">
                    <a:schemeClr val="dk1">
                      <a:alpha val="40000"/>
                    </a:schemeClr>
                  </a:outerShdw>
                </a:effectLst>
                <a:cs typeface="B Titr" panose="00000700000000000000" pitchFamily="2" charset="-78"/>
              </a:rPr>
              <a:t>هدف: </a:t>
            </a: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سنجش مهارت مشاهده از طریق طبقه بندی</a:t>
            </a:r>
          </a:p>
          <a:p>
            <a:pPr algn="r"/>
            <a:r>
              <a:rPr lang="fa-IR" sz="2800" dirty="0" smtClean="0">
                <a:ln w="0"/>
                <a:effectLst>
                  <a:outerShdw blurRad="38100" dist="19050" dir="2700000" algn="tl" rotWithShape="0">
                    <a:schemeClr val="dk1">
                      <a:alpha val="40000"/>
                    </a:schemeClr>
                  </a:outerShdw>
                </a:effectLst>
                <a:cs typeface="B Titr" panose="00000700000000000000" pitchFamily="2" charset="-78"/>
              </a:rPr>
              <a:t>وسایل :تعدادی سنگ صاف و ناصاف و ماژیک</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10" name="Rectangle 9"/>
          <p:cNvSpPr/>
          <p:nvPr/>
        </p:nvSpPr>
        <p:spPr>
          <a:xfrm>
            <a:off x="7694026" y="3017520"/>
            <a:ext cx="4160121" cy="2308324"/>
          </a:xfrm>
          <a:prstGeom prst="rect">
            <a:avLst/>
          </a:prstGeom>
        </p:spPr>
        <p:txBody>
          <a:bodyPr wrap="square">
            <a:spAutoFit/>
          </a:bodyPr>
          <a:lstStyle/>
          <a:p>
            <a:pPr algn="r" rtl="1"/>
            <a:r>
              <a:rPr lang="fa-IR" sz="2400" b="1" dirty="0" smtClean="0">
                <a:ln w="0"/>
                <a:effectLst>
                  <a:outerShdw blurRad="38100" dist="19050" dir="2700000" algn="tl" rotWithShape="0">
                    <a:schemeClr val="dk1">
                      <a:alpha val="40000"/>
                    </a:schemeClr>
                  </a:outerShdw>
                </a:effectLst>
                <a:cs typeface="B Nazanin" pitchFamily="2" charset="-78"/>
              </a:rPr>
              <a:t>دستور کار:</a:t>
            </a:r>
          </a:p>
          <a:p>
            <a:pPr algn="r" rtl="1"/>
            <a:r>
              <a:rPr lang="fa-IR" sz="2400" b="1" dirty="0" smtClean="0">
                <a:ln w="0"/>
                <a:effectLst>
                  <a:outerShdw blurRad="38100" dist="19050" dir="2700000" algn="tl" rotWithShape="0">
                    <a:schemeClr val="dk1">
                      <a:alpha val="40000"/>
                    </a:schemeClr>
                  </a:outerShdw>
                </a:effectLst>
                <a:cs typeface="B Nazanin" pitchFamily="2" charset="-78"/>
              </a:rPr>
              <a:t>تعداد 10 سنگ را انتخاب کرده و با ماژیک آن ها را شماره گذاری کن و سپس آن ها را به دو گروه تقسیم کن و برای آن ها نامی انتخاب کن.در نهایت به سوالات مقابل پاسخ بده.</a:t>
            </a:r>
          </a:p>
        </p:txBody>
      </p:sp>
      <p:cxnSp>
        <p:nvCxnSpPr>
          <p:cNvPr id="11" name="Straight Connector 10"/>
          <p:cNvCxnSpPr/>
          <p:nvPr/>
        </p:nvCxnSpPr>
        <p:spPr>
          <a:xfrm>
            <a:off x="0" y="1426641"/>
            <a:ext cx="12192000" cy="0"/>
          </a:xfrm>
          <a:prstGeom prst="line">
            <a:avLst/>
          </a:prstGeom>
        </p:spPr>
        <p:style>
          <a:lnRef idx="1">
            <a:schemeClr val="dk1"/>
          </a:lnRef>
          <a:fillRef idx="0">
            <a:schemeClr val="dk1"/>
          </a:fillRef>
          <a:effectRef idx="0">
            <a:schemeClr val="dk1"/>
          </a:effectRef>
          <a:fontRef idx="minor">
            <a:schemeClr val="tx1"/>
          </a:fontRef>
        </p:style>
      </p:cxnSp>
      <p:pic>
        <p:nvPicPr>
          <p:cNvPr id="13" name="Picture 12" descr="index.jpg"/>
          <p:cNvPicPr>
            <a:picLocks noChangeAspect="1"/>
          </p:cNvPicPr>
          <p:nvPr/>
        </p:nvPicPr>
        <p:blipFill>
          <a:blip r:embed="rId2" cstate="print"/>
          <a:stretch>
            <a:fillRect/>
          </a:stretch>
        </p:blipFill>
        <p:spPr>
          <a:xfrm>
            <a:off x="1593669" y="1666197"/>
            <a:ext cx="3130731" cy="2233907"/>
          </a:xfrm>
          <a:prstGeom prst="rect">
            <a:avLst/>
          </a:prstGeom>
        </p:spPr>
      </p:pic>
      <p:sp>
        <p:nvSpPr>
          <p:cNvPr id="16" name="Cloud Callout 15"/>
          <p:cNvSpPr/>
          <p:nvPr/>
        </p:nvSpPr>
        <p:spPr>
          <a:xfrm>
            <a:off x="1175659" y="4362998"/>
            <a:ext cx="6387736" cy="2090059"/>
          </a:xfrm>
          <a:prstGeom prst="cloudCallout">
            <a:avLst>
              <a:gd name="adj1" fmla="val -28818"/>
              <a:gd name="adj2" fmla="val -6750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7" name="TextBox 16"/>
          <p:cNvSpPr txBox="1"/>
          <p:nvPr/>
        </p:nvSpPr>
        <p:spPr>
          <a:xfrm>
            <a:off x="1306287" y="4663443"/>
            <a:ext cx="5525589" cy="1200329"/>
          </a:xfrm>
          <a:prstGeom prst="rect">
            <a:avLst/>
          </a:prstGeom>
          <a:noFill/>
        </p:spPr>
        <p:txBody>
          <a:bodyPr wrap="square" rtlCol="0">
            <a:spAutoFit/>
          </a:bodyPr>
          <a:lstStyle/>
          <a:p>
            <a:pPr algn="r"/>
            <a:r>
              <a:rPr lang="fa-IR" b="1" dirty="0" smtClean="0">
                <a:cs typeface="B Nazanin" pitchFamily="2" charset="-78"/>
              </a:rPr>
              <a:t>- سنگ های هر گروه چه شباهت هایی با هم دارند؟</a:t>
            </a:r>
          </a:p>
          <a:p>
            <a:pPr algn="r"/>
            <a:r>
              <a:rPr lang="fa-IR" b="1" dirty="0" smtClean="0">
                <a:cs typeface="B Nazanin" pitchFamily="2" charset="-78"/>
              </a:rPr>
              <a:t>- سنگ های هر گروه چه تفاوت هایی با هم دارند؟</a:t>
            </a:r>
          </a:p>
          <a:p>
            <a:pPr algn="r"/>
            <a:r>
              <a:rPr lang="fa-IR" b="1" dirty="0" smtClean="0">
                <a:cs typeface="B Nazanin" pitchFamily="2" charset="-78"/>
              </a:rPr>
              <a:t>- اگر بخواهیم همه ی سنگ ها را در یک گروه قرار دهی برای آن ها چه اسمی را پیشنهاد می کنی؟</a:t>
            </a:r>
            <a:endParaRPr lang="en-US" b="1" dirty="0">
              <a:cs typeface="B Nazanin" pitchFamily="2" charset="-78"/>
            </a:endParaRPr>
          </a:p>
        </p:txBody>
      </p:sp>
    </p:spTree>
    <p:extLst>
      <p:ext uri="{BB962C8B-B14F-4D97-AF65-F5344CB8AC3E}">
        <p14:creationId xmlns="" xmlns:p14="http://schemas.microsoft.com/office/powerpoint/2010/main" val="211942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down)">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7" name="Rectangle 6"/>
          <p:cNvSpPr/>
          <p:nvPr/>
        </p:nvSpPr>
        <p:spPr>
          <a:xfrm>
            <a:off x="3915961" y="589895"/>
            <a:ext cx="3680815"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معیارها (سنجه)</a:t>
            </a: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9" name="Table 8"/>
          <p:cNvGraphicFramePr>
            <a:graphicFrameLocks noGrp="1"/>
          </p:cNvGraphicFramePr>
          <p:nvPr/>
        </p:nvGraphicFramePr>
        <p:xfrm>
          <a:off x="666209" y="1947577"/>
          <a:ext cx="10946674" cy="4196292"/>
        </p:xfrm>
        <a:graphic>
          <a:graphicData uri="http://schemas.openxmlformats.org/drawingml/2006/table">
            <a:tbl>
              <a:tblPr firstRow="1" bandRow="1">
                <a:tableStyleId>{ED083AE6-46FA-4A59-8FB0-9F97EB10719F}</a:tableStyleId>
              </a:tblPr>
              <a:tblGrid>
                <a:gridCol w="3148148"/>
                <a:gridCol w="1110343"/>
                <a:gridCol w="653143"/>
                <a:gridCol w="627017"/>
                <a:gridCol w="5408023"/>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بازخورد توصیفی آموزگار</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تاحدودی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خیر</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بلی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اهداف آموزشی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tc>
              </a:tr>
              <a:tr h="772266">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buFontTx/>
                        <a:buChar char="-"/>
                      </a:pPr>
                      <a:r>
                        <a:rPr lang="fa-IR" sz="2600" b="1" dirty="0" smtClean="0">
                          <a:cs typeface="B Nazanin" pitchFamily="2" charset="-78"/>
                        </a:rPr>
                        <a:t>سنگ ها را به دو گروه دسته بندی کرده</a:t>
                      </a:r>
                      <a:r>
                        <a:rPr lang="fa-IR" sz="2600" b="1" baseline="0" dirty="0" smtClean="0">
                          <a:cs typeface="B Nazanin" pitchFamily="2" charset="-78"/>
                        </a:rPr>
                        <a:t> است.</a:t>
                      </a:r>
                    </a:p>
                  </a:txBody>
                  <a:tcPr anchor="ctr"/>
                </a:tc>
              </a:tr>
              <a:tr h="772266">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buFontTx/>
                        <a:buChar char="-"/>
                      </a:pPr>
                      <a:r>
                        <a:rPr lang="fa-IR" sz="2600" b="1" baseline="0" dirty="0" smtClean="0">
                          <a:cs typeface="B Nazanin" pitchFamily="2" charset="-78"/>
                        </a:rPr>
                        <a:t>برای گروه بندی خود دلیل می آورد.</a:t>
                      </a:r>
                      <a:endParaRPr lang="en-US" sz="2600" b="1" dirty="0">
                        <a:cs typeface="B Nazanin" pitchFamily="2" charset="-78"/>
                      </a:endParaRPr>
                    </a:p>
                  </a:txBody>
                  <a:tcPr anchor="ctr"/>
                </a:tc>
              </a:tr>
              <a:tr h="772266">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Char char="-"/>
                        <a:tabLst/>
                        <a:defRPr/>
                      </a:pPr>
                      <a:r>
                        <a:rPr lang="fa-IR" sz="2600" b="1" baseline="0" dirty="0" smtClean="0">
                          <a:cs typeface="B Nazanin" pitchFamily="2" charset="-78"/>
                        </a:rPr>
                        <a:t> شباهت ها وتفاوت ها را تشخیص می دهد.</a:t>
                      </a:r>
                    </a:p>
                    <a:p>
                      <a:pPr algn="r" rtl="1">
                        <a:buFontTx/>
                        <a:buChar char="-"/>
                      </a:pPr>
                      <a:endParaRPr lang="en-US" sz="2600" b="1" dirty="0">
                        <a:cs typeface="B Nazanin" pitchFamily="2" charset="-78"/>
                      </a:endParaRPr>
                    </a:p>
                  </a:txBody>
                  <a:tcPr anchor="ctr"/>
                </a:tc>
              </a:tr>
              <a:tr h="772266">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buFontTx/>
                        <a:buChar char="-"/>
                      </a:pPr>
                      <a:r>
                        <a:rPr lang="fa-IR" sz="2600" b="1" baseline="0" dirty="0" smtClean="0">
                          <a:cs typeface="B Nazanin" pitchFamily="2" charset="-78"/>
                        </a:rPr>
                        <a:t>نسبت به انجام فعالیت از خود کنجکاوی نشان داده است.</a:t>
                      </a:r>
                      <a:endParaRPr lang="en-US" sz="2600" b="1" dirty="0">
                        <a:cs typeface="B Nazanin" pitchFamily="2" charset="-78"/>
                      </a:endParaRPr>
                    </a:p>
                  </a:txBody>
                  <a:tcPr anchor="ctr"/>
                </a:tc>
              </a:tr>
            </a:tbl>
          </a:graphicData>
        </a:graphic>
      </p:graphicFrame>
    </p:spTree>
    <p:extLst>
      <p:ext uri="{BB962C8B-B14F-4D97-AF65-F5344CB8AC3E}">
        <p14:creationId xmlns="" xmlns:p14="http://schemas.microsoft.com/office/powerpoint/2010/main" val="3306003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a:t>
            </a:r>
            <a:r>
              <a:rPr lang="fa-IR" sz="2000" b="0" cap="none" spc="0" dirty="0" smtClean="0">
                <a:ln w="0"/>
                <a:solidFill>
                  <a:schemeClr val="tx1"/>
                </a:solidFill>
                <a:effectLst>
                  <a:outerShdw blurRad="38100" dist="19050" dir="2700000" algn="tl" rotWithShape="0">
                    <a:schemeClr val="dk1">
                      <a:alpha val="40000"/>
                    </a:schemeClr>
                  </a:outerShdw>
                </a:effectLst>
              </a:rPr>
              <a:t>خورشید                                        </a:t>
            </a:r>
            <a:endParaRPr lang="fa-IR" sz="2000" b="0" cap="none" spc="0" dirty="0" smtClean="0">
              <a:ln w="0"/>
              <a:solidFill>
                <a:schemeClr val="tx1"/>
              </a:solidFill>
              <a:effectLst>
                <a:outerShdw blurRad="38100" dist="19050" dir="2700000" algn="tl" rotWithShape="0">
                  <a:schemeClr val="dk1">
                    <a:alpha val="40000"/>
                  </a:schemeClr>
                </a:outerShdw>
              </a:effectLst>
            </a:endParaRP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8" name="Rectangle 17"/>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19" name="Rectangle 18"/>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20" name="Rectangle 19"/>
          <p:cNvSpPr/>
          <p:nvPr/>
        </p:nvSpPr>
        <p:spPr>
          <a:xfrm>
            <a:off x="930975" y="718755"/>
            <a:ext cx="10330071" cy="707886"/>
          </a:xfrm>
          <a:prstGeom prst="rect">
            <a:avLst/>
          </a:prstGeom>
          <a:noFill/>
        </p:spPr>
        <p:txBody>
          <a:bodyPr wrap="none" lIns="91440" tIns="45720" rIns="91440" bIns="45720">
            <a:spAutoFit/>
          </a:bodyPr>
          <a:lstStyle/>
          <a:p>
            <a:pPr algn="ctr"/>
            <a:r>
              <a:rPr lang="fa-IR" sz="4000" b="0" cap="none" spc="0" dirty="0" smtClean="0">
                <a:ln w="0"/>
                <a:solidFill>
                  <a:srgbClr val="A50021"/>
                </a:solidFill>
                <a:effectLst>
                  <a:outerShdw blurRad="38100" dist="19050" dir="2700000" algn="tl" rotWithShape="0">
                    <a:schemeClr val="dk1">
                      <a:alpha val="40000"/>
                    </a:schemeClr>
                  </a:outerShdw>
                </a:effectLst>
                <a:cs typeface="B Titr" panose="00000700000000000000" pitchFamily="2" charset="-78"/>
              </a:rPr>
              <a:t>آزمون عملکردی درس هشتم (( چه می خواهم بسازم؟)) </a:t>
            </a:r>
            <a:endParaRPr lang="en-US" sz="4000" b="0" cap="none" spc="0" dirty="0">
              <a:ln w="0"/>
              <a:solidFill>
                <a:srgbClr val="A50021"/>
              </a:solidFill>
              <a:effectLst>
                <a:outerShdw blurRad="38100" dist="19050" dir="2700000" algn="tl" rotWithShape="0">
                  <a:schemeClr val="dk1">
                    <a:alpha val="40000"/>
                  </a:schemeClr>
                </a:outerShdw>
              </a:effectLst>
              <a:cs typeface="B Titr" panose="00000700000000000000" pitchFamily="2" charset="-78"/>
            </a:endParaRPr>
          </a:p>
        </p:txBody>
      </p:sp>
      <p:sp>
        <p:nvSpPr>
          <p:cNvPr id="21" name="Rectangle 20"/>
          <p:cNvSpPr/>
          <p:nvPr/>
        </p:nvSpPr>
        <p:spPr>
          <a:xfrm>
            <a:off x="5643156" y="1741098"/>
            <a:ext cx="6287867" cy="954107"/>
          </a:xfrm>
          <a:prstGeom prst="rect">
            <a:avLst/>
          </a:prstGeom>
          <a:noFill/>
        </p:spPr>
        <p:txBody>
          <a:bodyPr wrap="square" lIns="91440" tIns="45720" rIns="91440" bIns="45720">
            <a:spAutoFit/>
          </a:bodyPr>
          <a:lstStyle/>
          <a:p>
            <a:pPr algn="r"/>
            <a:r>
              <a:rPr lang="fa-IR" sz="2800" b="0" cap="none" spc="0" dirty="0" smtClean="0">
                <a:ln w="0"/>
                <a:solidFill>
                  <a:srgbClr val="C00000"/>
                </a:solidFill>
                <a:effectLst>
                  <a:outerShdw blurRad="38100" dist="19050" dir="2700000" algn="tl" rotWithShape="0">
                    <a:schemeClr val="dk1">
                      <a:alpha val="40000"/>
                    </a:schemeClr>
                  </a:outerShdw>
                </a:effectLst>
                <a:cs typeface="B Titr" panose="00000700000000000000" pitchFamily="2" charset="-78"/>
              </a:rPr>
              <a:t>هدف: </a:t>
            </a: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سنجش قدرت خلاقیت و نوآوری</a:t>
            </a:r>
          </a:p>
          <a:p>
            <a:pPr algn="r"/>
            <a:r>
              <a:rPr lang="fa-IR" sz="2800" dirty="0" smtClean="0">
                <a:ln w="0"/>
                <a:effectLst>
                  <a:outerShdw blurRad="38100" dist="19050" dir="2700000" algn="tl" rotWithShape="0">
                    <a:schemeClr val="dk1">
                      <a:alpha val="40000"/>
                    </a:schemeClr>
                  </a:outerShdw>
                </a:effectLst>
                <a:cs typeface="B Titr" panose="00000700000000000000" pitchFamily="2" charset="-78"/>
              </a:rPr>
              <a:t>وسایل : جعبه ی دستمال کاغذی،مداد و چسب</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cxnSp>
        <p:nvCxnSpPr>
          <p:cNvPr id="23" name="Straight Connector 22"/>
          <p:cNvCxnSpPr/>
          <p:nvPr/>
        </p:nvCxnSpPr>
        <p:spPr>
          <a:xfrm>
            <a:off x="0" y="142664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25" name="Horizontal Scroll 24"/>
          <p:cNvSpPr/>
          <p:nvPr/>
        </p:nvSpPr>
        <p:spPr>
          <a:xfrm flipH="1">
            <a:off x="1175657" y="4127864"/>
            <a:ext cx="10189027" cy="2325190"/>
          </a:xfrm>
          <a:prstGeom prst="horizontalScroll">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7" name="Picture 26" descr="images.jpg"/>
          <p:cNvPicPr>
            <a:picLocks noChangeAspect="1"/>
          </p:cNvPicPr>
          <p:nvPr/>
        </p:nvPicPr>
        <p:blipFill>
          <a:blip r:embed="rId2" cstate="print"/>
          <a:stretch>
            <a:fillRect/>
          </a:stretch>
        </p:blipFill>
        <p:spPr>
          <a:xfrm rot="1267759">
            <a:off x="449765" y="1707061"/>
            <a:ext cx="1898747" cy="1617450"/>
          </a:xfrm>
          <a:prstGeom prst="rect">
            <a:avLst/>
          </a:prstGeom>
          <a:noFill/>
          <a:ln>
            <a:noFill/>
          </a:ln>
        </p:spPr>
      </p:pic>
      <p:pic>
        <p:nvPicPr>
          <p:cNvPr id="28" name="Picture 27" descr="0.jpg"/>
          <p:cNvPicPr>
            <a:picLocks noChangeAspect="1"/>
          </p:cNvPicPr>
          <p:nvPr/>
        </p:nvPicPr>
        <p:blipFill>
          <a:blip r:embed="rId3" cstate="print"/>
          <a:stretch>
            <a:fillRect/>
          </a:stretch>
        </p:blipFill>
        <p:spPr>
          <a:xfrm rot="1267759">
            <a:off x="3885399" y="2030730"/>
            <a:ext cx="2162175" cy="1333500"/>
          </a:xfrm>
          <a:prstGeom prst="rect">
            <a:avLst/>
          </a:prstGeom>
          <a:noFill/>
          <a:ln>
            <a:noFill/>
          </a:ln>
        </p:spPr>
      </p:pic>
      <p:pic>
        <p:nvPicPr>
          <p:cNvPr id="29" name="Picture 28" descr="index.jpg"/>
          <p:cNvPicPr>
            <a:picLocks noChangeAspect="1"/>
          </p:cNvPicPr>
          <p:nvPr/>
        </p:nvPicPr>
        <p:blipFill>
          <a:blip r:embed="rId4" cstate="print"/>
          <a:stretch>
            <a:fillRect/>
          </a:stretch>
        </p:blipFill>
        <p:spPr>
          <a:xfrm rot="1267759">
            <a:off x="2426727" y="2005949"/>
            <a:ext cx="1332052" cy="1424129"/>
          </a:xfrm>
          <a:prstGeom prst="rect">
            <a:avLst/>
          </a:prstGeom>
          <a:noFill/>
          <a:ln>
            <a:noFill/>
          </a:ln>
        </p:spPr>
      </p:pic>
      <p:sp>
        <p:nvSpPr>
          <p:cNvPr id="30" name="Rectangle 29"/>
          <p:cNvSpPr/>
          <p:nvPr/>
        </p:nvSpPr>
        <p:spPr>
          <a:xfrm>
            <a:off x="0" y="3161212"/>
            <a:ext cx="11965576" cy="1200329"/>
          </a:xfrm>
          <a:prstGeom prst="rect">
            <a:avLst/>
          </a:prstGeom>
        </p:spPr>
        <p:txBody>
          <a:bodyPr wrap="square">
            <a:spAutoFit/>
          </a:bodyPr>
          <a:lstStyle/>
          <a:p>
            <a:pPr algn="r" rtl="1"/>
            <a:r>
              <a:rPr lang="fa-IR" sz="2400" b="1" dirty="0" smtClean="0">
                <a:ln w="0"/>
                <a:effectLst>
                  <a:outerShdw blurRad="38100" dist="19050" dir="2700000" algn="tl" rotWithShape="0">
                    <a:schemeClr val="dk1">
                      <a:alpha val="40000"/>
                    </a:schemeClr>
                  </a:outerShdw>
                </a:effectLst>
                <a:cs typeface="B Nazanin" pitchFamily="2" charset="-78"/>
              </a:rPr>
              <a:t>دستور کار</a:t>
            </a:r>
            <a:r>
              <a:rPr lang="fa-IR" sz="2400" b="1" dirty="0" smtClean="0">
                <a:ln w="0"/>
                <a:effectLst>
                  <a:outerShdw blurRad="38100" dist="19050" dir="2700000" algn="tl" rotWithShape="0">
                    <a:schemeClr val="dk1">
                      <a:alpha val="40000"/>
                    </a:schemeClr>
                  </a:outerShdw>
                </a:effectLst>
                <a:cs typeface="B Nazanin" pitchFamily="2" charset="-78"/>
              </a:rPr>
              <a:t>:</a:t>
            </a:r>
          </a:p>
          <a:p>
            <a:pPr algn="r" rtl="1"/>
            <a:r>
              <a:rPr lang="fa-IR" sz="2400" b="1" dirty="0" smtClean="0">
                <a:ln w="0"/>
                <a:effectLst>
                  <a:outerShdw blurRad="38100" dist="19050" dir="2700000" algn="tl" rotWithShape="0">
                    <a:schemeClr val="dk1">
                      <a:alpha val="40000"/>
                    </a:schemeClr>
                  </a:outerShdw>
                </a:effectLst>
                <a:cs typeface="B Nazanin" pitchFamily="2" charset="-78"/>
              </a:rPr>
              <a:t>با </a:t>
            </a:r>
            <a:r>
              <a:rPr lang="fa-IR" sz="2400" b="1" dirty="0" smtClean="0">
                <a:ln w="0"/>
                <a:effectLst>
                  <a:outerShdw blurRad="38100" dist="19050" dir="2700000" algn="tl" rotWithShape="0">
                    <a:schemeClr val="dk1">
                      <a:alpha val="40000"/>
                    </a:schemeClr>
                  </a:outerShdw>
                </a:effectLst>
                <a:cs typeface="B Nazanin" pitchFamily="2" charset="-78"/>
              </a:rPr>
              <a:t>استفاده از یک جعبه ی خالی دستمال کاغذی و دو عدد مداد یک ماشین بساز .</a:t>
            </a:r>
          </a:p>
          <a:p>
            <a:pPr algn="r" rtl="1"/>
            <a:r>
              <a:rPr lang="fa-IR" sz="2400" b="1" dirty="0" smtClean="0">
                <a:ln w="0"/>
                <a:effectLst>
                  <a:outerShdw blurRad="38100" dist="19050" dir="2700000" algn="tl" rotWithShape="0">
                    <a:schemeClr val="dk1">
                      <a:alpha val="40000"/>
                    </a:schemeClr>
                  </a:outerShdw>
                </a:effectLst>
                <a:cs typeface="B Nazanin" pitchFamily="2" charset="-78"/>
              </a:rPr>
              <a:t>شکل وسیله ای که ساختی را در کادر زیر بکش.</a:t>
            </a:r>
          </a:p>
        </p:txBody>
      </p:sp>
    </p:spTree>
    <p:extLst>
      <p:ext uri="{BB962C8B-B14F-4D97-AF65-F5344CB8AC3E}">
        <p14:creationId xmlns="" xmlns:p14="http://schemas.microsoft.com/office/powerpoint/2010/main" val="242070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8" name="Rectangle 7"/>
          <p:cNvSpPr/>
          <p:nvPr/>
        </p:nvSpPr>
        <p:spPr>
          <a:xfrm>
            <a:off x="3915961" y="589895"/>
            <a:ext cx="3680815"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معیارها (سنجه)</a:t>
            </a: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9" name="Table 8"/>
          <p:cNvGraphicFramePr>
            <a:graphicFrameLocks noGrp="1"/>
          </p:cNvGraphicFramePr>
          <p:nvPr/>
        </p:nvGraphicFramePr>
        <p:xfrm>
          <a:off x="666209" y="1947577"/>
          <a:ext cx="10946674" cy="3302106"/>
        </p:xfrm>
        <a:graphic>
          <a:graphicData uri="http://schemas.openxmlformats.org/drawingml/2006/table">
            <a:tbl>
              <a:tblPr firstRow="1" bandRow="1">
                <a:tableStyleId>{5DA37D80-6434-44D0-A028-1B22A696006F}</a:tableStyleId>
              </a:tblPr>
              <a:tblGrid>
                <a:gridCol w="3148148"/>
                <a:gridCol w="1110343"/>
                <a:gridCol w="653143"/>
                <a:gridCol w="627017"/>
                <a:gridCol w="5408023"/>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بازخورد توصیفی آموزگار</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تاحدودی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خیر</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بلی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اهداف آموزشی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tc>
              </a:tr>
              <a:tr h="772266">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r>
                        <a:rPr lang="fa-IR" sz="2400" b="1" dirty="0" smtClean="0">
                          <a:cs typeface="B Nazanin" pitchFamily="2" charset="-78"/>
                        </a:rPr>
                        <a:t>در انجام فعالیت، اعتماد به نفس داشته است.</a:t>
                      </a:r>
                      <a:endParaRPr lang="en-US" sz="2400" b="1" dirty="0">
                        <a:cs typeface="B Nazanin" pitchFamily="2" charset="-78"/>
                      </a:endParaRPr>
                    </a:p>
                  </a:txBody>
                  <a:tcPr anchor="ctr"/>
                </a:tc>
              </a:tr>
              <a:tr h="772266">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r>
                        <a:rPr lang="fa-IR" sz="2400" b="1" dirty="0" smtClean="0">
                          <a:cs typeface="B Nazanin" pitchFamily="2" charset="-78"/>
                        </a:rPr>
                        <a:t>از استعداد</a:t>
                      </a:r>
                      <a:r>
                        <a:rPr lang="fa-IR" sz="2400" b="1" baseline="0" dirty="0" smtClean="0">
                          <a:cs typeface="B Nazanin" pitchFamily="2" charset="-78"/>
                        </a:rPr>
                        <a:t> و توانایی خود به درستی استفاده کرده است.</a:t>
                      </a:r>
                      <a:endParaRPr lang="en-US" sz="2400" b="1" dirty="0">
                        <a:cs typeface="B Nazanin" pitchFamily="2" charset="-78"/>
                      </a:endParaRPr>
                    </a:p>
                  </a:txBody>
                  <a:tcPr anchor="ctr"/>
                </a:tc>
              </a:tr>
              <a:tr h="772266">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r>
                        <a:rPr lang="fa-IR" sz="2400" b="1" dirty="0" smtClean="0">
                          <a:cs typeface="B Nazanin" pitchFamily="2" charset="-78"/>
                        </a:rPr>
                        <a:t>در انجام فعالیت از</a:t>
                      </a:r>
                      <a:r>
                        <a:rPr lang="fa-IR" sz="2400" b="1" baseline="0" dirty="0" smtClean="0">
                          <a:cs typeface="B Nazanin" pitchFamily="2" charset="-78"/>
                        </a:rPr>
                        <a:t> خود علاقه و پشتکار نشان داده است.</a:t>
                      </a:r>
                      <a:endParaRPr lang="en-US" sz="2400" b="1" dirty="0">
                        <a:cs typeface="B Nazanin" pitchFamily="2" charset="-78"/>
                      </a:endParaRPr>
                    </a:p>
                  </a:txBody>
                  <a:tcPr anchor="ctr"/>
                </a:tc>
              </a:tr>
            </a:tbl>
          </a:graphicData>
        </a:graphic>
      </p:graphicFrame>
    </p:spTree>
    <p:extLst>
      <p:ext uri="{BB962C8B-B14F-4D97-AF65-F5344CB8AC3E}">
        <p14:creationId xmlns="" xmlns:p14="http://schemas.microsoft.com/office/powerpoint/2010/main" val="1880980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a:t>
            </a:r>
            <a:r>
              <a:rPr lang="fa-IR" sz="2000" b="0" cap="none" spc="0" dirty="0" smtClean="0">
                <a:ln w="0"/>
                <a:solidFill>
                  <a:schemeClr val="tx1"/>
                </a:solidFill>
                <a:effectLst>
                  <a:outerShdw blurRad="38100" dist="19050" dir="2700000" algn="tl" rotWithShape="0">
                    <a:schemeClr val="dk1">
                      <a:alpha val="40000"/>
                    </a:schemeClr>
                  </a:outerShdw>
                </a:effectLst>
              </a:rPr>
              <a:t>کوه ها                                        </a:t>
            </a:r>
            <a:endParaRPr lang="fa-IR" sz="2000" b="0" cap="none" spc="0" dirty="0" smtClean="0">
              <a:ln w="0"/>
              <a:solidFill>
                <a:schemeClr val="tx1"/>
              </a:solidFill>
              <a:effectLst>
                <a:outerShdw blurRad="38100" dist="19050" dir="2700000" algn="tl" rotWithShape="0">
                  <a:schemeClr val="dk1">
                    <a:alpha val="40000"/>
                  </a:schemeClr>
                </a:outerShdw>
              </a:effectLst>
            </a:endParaRP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9" name="Rectangle 8"/>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10" name="Rectangle 9"/>
          <p:cNvSpPr/>
          <p:nvPr/>
        </p:nvSpPr>
        <p:spPr>
          <a:xfrm>
            <a:off x="1367798" y="718755"/>
            <a:ext cx="9456435" cy="707886"/>
          </a:xfrm>
          <a:prstGeom prst="rect">
            <a:avLst/>
          </a:prstGeom>
          <a:noFill/>
        </p:spPr>
        <p:txBody>
          <a:bodyPr wrap="none" lIns="91440" tIns="45720" rIns="91440" bIns="45720">
            <a:spAutoFit/>
          </a:bodyPr>
          <a:lstStyle/>
          <a:p>
            <a:pPr algn="ctr"/>
            <a:r>
              <a:rPr lang="fa-IR" sz="4000" b="0" cap="none" spc="0" dirty="0" smtClean="0">
                <a:ln w="0"/>
                <a:solidFill>
                  <a:srgbClr val="660066"/>
                </a:solidFill>
                <a:effectLst>
                  <a:outerShdw blurRad="38100" dist="19050" dir="2700000" algn="tl" rotWithShape="0">
                    <a:schemeClr val="dk1">
                      <a:alpha val="40000"/>
                    </a:schemeClr>
                  </a:outerShdw>
                </a:effectLst>
                <a:cs typeface="B Titr" panose="00000700000000000000" pitchFamily="2" charset="-78"/>
              </a:rPr>
              <a:t>آزمون عملکردی درس نهم ((زمین خانه خاکی ما)) </a:t>
            </a:r>
            <a:endParaRPr lang="en-US" sz="4000" b="0" cap="none" spc="0" dirty="0">
              <a:ln w="0"/>
              <a:solidFill>
                <a:srgbClr val="660066"/>
              </a:solidFill>
              <a:effectLst>
                <a:outerShdw blurRad="38100" dist="19050" dir="2700000" algn="tl" rotWithShape="0">
                  <a:schemeClr val="dk1">
                    <a:alpha val="40000"/>
                  </a:schemeClr>
                </a:outerShdw>
              </a:effectLst>
              <a:cs typeface="B Titr" panose="00000700000000000000" pitchFamily="2" charset="-78"/>
            </a:endParaRPr>
          </a:p>
        </p:txBody>
      </p:sp>
      <p:sp>
        <p:nvSpPr>
          <p:cNvPr id="11" name="Rectangle 10"/>
          <p:cNvSpPr/>
          <p:nvPr/>
        </p:nvSpPr>
        <p:spPr>
          <a:xfrm>
            <a:off x="992779" y="1741098"/>
            <a:ext cx="10938244" cy="954107"/>
          </a:xfrm>
          <a:prstGeom prst="rect">
            <a:avLst/>
          </a:prstGeom>
          <a:noFill/>
        </p:spPr>
        <p:txBody>
          <a:bodyPr wrap="square" lIns="91440" tIns="45720" rIns="91440" bIns="45720">
            <a:spAutoFit/>
          </a:bodyPr>
          <a:lstStyle/>
          <a:p>
            <a:pPr algn="r"/>
            <a:r>
              <a:rPr lang="fa-IR" sz="2800" b="0" cap="none" spc="0" dirty="0" smtClean="0">
                <a:ln w="0"/>
                <a:solidFill>
                  <a:srgbClr val="C00000"/>
                </a:solidFill>
                <a:effectLst>
                  <a:outerShdw blurRad="38100" dist="19050" dir="2700000" algn="tl" rotWithShape="0">
                    <a:schemeClr val="dk1">
                      <a:alpha val="40000"/>
                    </a:schemeClr>
                  </a:outerShdw>
                </a:effectLst>
                <a:cs typeface="B Titr" panose="00000700000000000000" pitchFamily="2" charset="-78"/>
              </a:rPr>
              <a:t>هدف: </a:t>
            </a: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سنجش میزان علاقه و توانایی به کارگیری تجارب از طریق بازی با خاک</a:t>
            </a:r>
          </a:p>
          <a:p>
            <a:pPr algn="r"/>
            <a:r>
              <a:rPr lang="fa-IR" sz="2800" dirty="0" smtClean="0">
                <a:ln w="0"/>
                <a:effectLst>
                  <a:outerShdw blurRad="38100" dist="19050" dir="2700000" algn="tl" rotWithShape="0">
                    <a:schemeClr val="dk1">
                      <a:alpha val="40000"/>
                    </a:schemeClr>
                  </a:outerShdw>
                </a:effectLst>
                <a:cs typeface="B Titr" panose="00000700000000000000" pitchFamily="2" charset="-78"/>
              </a:rPr>
              <a:t>وسایل : مقداری خاک رس، قوطی کبریت، جعبه شیرینی و چسب مایع</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cxnSp>
        <p:nvCxnSpPr>
          <p:cNvPr id="12" name="Straight Connector 11"/>
          <p:cNvCxnSpPr/>
          <p:nvPr/>
        </p:nvCxnSpPr>
        <p:spPr>
          <a:xfrm>
            <a:off x="0" y="142664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p:cNvSpPr/>
          <p:nvPr/>
        </p:nvSpPr>
        <p:spPr>
          <a:xfrm>
            <a:off x="0" y="2808514"/>
            <a:ext cx="11965576" cy="1569660"/>
          </a:xfrm>
          <a:prstGeom prst="rect">
            <a:avLst/>
          </a:prstGeom>
        </p:spPr>
        <p:txBody>
          <a:bodyPr wrap="square">
            <a:spAutoFit/>
          </a:bodyPr>
          <a:lstStyle/>
          <a:p>
            <a:pPr algn="r" rtl="1"/>
            <a:r>
              <a:rPr lang="fa-IR" sz="2400" dirty="0" smtClean="0">
                <a:ln w="0"/>
                <a:effectLst>
                  <a:outerShdw blurRad="38100" dist="19050" dir="2700000" algn="tl" rotWithShape="0">
                    <a:schemeClr val="dk1">
                      <a:alpha val="40000"/>
                    </a:schemeClr>
                  </a:outerShdw>
                </a:effectLst>
                <a:cs typeface="B Titr" panose="00000700000000000000" pitchFamily="2" charset="-78"/>
              </a:rPr>
              <a:t>دستور کار: </a:t>
            </a:r>
            <a:r>
              <a:rPr lang="fa-IR" sz="2400" b="1" dirty="0" smtClean="0">
                <a:ln w="0"/>
                <a:effectLst>
                  <a:outerShdw blurRad="38100" dist="19050" dir="2700000" algn="tl" rotWithShape="0">
                    <a:schemeClr val="dk1">
                      <a:alpha val="40000"/>
                    </a:schemeClr>
                  </a:outerShdw>
                </a:effectLst>
                <a:cs typeface="B Nazanin" pitchFamily="2" charset="-78"/>
              </a:rPr>
              <a:t>مقداری خاک رس را با آب مخلوط کن و گل بساز . یک قوطی کبریت خالی را بردار و ته آن را در بیاور و با گل قالب بزن و خشت آجری درست کن.سپس خشت ها را در آفتاب بگذار تا خوب خشک شود. یک جعبه شیرینی را بردار و خشت ها را به وسیله ی چسب مایع یا آب گل به هم وصل کن و یک خانه ی گلی بساز.</a:t>
            </a:r>
          </a:p>
          <a:p>
            <a:pPr algn="r" rtl="1"/>
            <a:r>
              <a:rPr lang="fa-IR" sz="2400" b="1" dirty="0" smtClean="0">
                <a:ln w="0"/>
                <a:effectLst>
                  <a:outerShdw blurRad="38100" dist="19050" dir="2700000" algn="tl" rotWithShape="0">
                    <a:schemeClr val="dk1">
                      <a:alpha val="40000"/>
                    </a:schemeClr>
                  </a:outerShdw>
                </a:effectLst>
                <a:cs typeface="B Nazanin" pitchFamily="2" charset="-78"/>
              </a:rPr>
              <a:t>شکل خانه ی گلی خود را در کادر زیر بکش.</a:t>
            </a:r>
          </a:p>
        </p:txBody>
      </p:sp>
      <p:sp>
        <p:nvSpPr>
          <p:cNvPr id="18" name="Flowchart: Document 17"/>
          <p:cNvSpPr/>
          <p:nvPr/>
        </p:nvSpPr>
        <p:spPr>
          <a:xfrm>
            <a:off x="888277" y="4140930"/>
            <a:ext cx="5682343" cy="2076995"/>
          </a:xfrm>
          <a:prstGeom prst="flowChartDocument">
            <a:avLst/>
          </a:prstGeom>
          <a:solidFill>
            <a:schemeClr val="bg1"/>
          </a:solidFill>
          <a:ln w="28575">
            <a:solidFill>
              <a:srgbClr val="FB2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00.jpg"/>
          <p:cNvPicPr>
            <a:picLocks noChangeAspect="1"/>
          </p:cNvPicPr>
          <p:nvPr/>
        </p:nvPicPr>
        <p:blipFill>
          <a:blip r:embed="rId2" cstate="print"/>
          <a:stretch>
            <a:fillRect/>
          </a:stretch>
        </p:blipFill>
        <p:spPr>
          <a:xfrm>
            <a:off x="8145137" y="5207593"/>
            <a:ext cx="1541243" cy="1467531"/>
          </a:xfrm>
          <a:prstGeom prst="rect">
            <a:avLst/>
          </a:prstGeom>
        </p:spPr>
      </p:pic>
      <p:pic>
        <p:nvPicPr>
          <p:cNvPr id="20" name="Picture 19" descr="0.jpg"/>
          <p:cNvPicPr>
            <a:picLocks noChangeAspect="1"/>
          </p:cNvPicPr>
          <p:nvPr/>
        </p:nvPicPr>
        <p:blipFill>
          <a:blip r:embed="rId3" cstate="print"/>
          <a:stretch>
            <a:fillRect/>
          </a:stretch>
        </p:blipFill>
        <p:spPr>
          <a:xfrm>
            <a:off x="6831875" y="4588378"/>
            <a:ext cx="1605964" cy="1198296"/>
          </a:xfrm>
          <a:prstGeom prst="rect">
            <a:avLst/>
          </a:prstGeom>
        </p:spPr>
      </p:pic>
      <p:pic>
        <p:nvPicPr>
          <p:cNvPr id="21" name="Picture 20" descr="index.jpg"/>
          <p:cNvPicPr>
            <a:picLocks noChangeAspect="1"/>
          </p:cNvPicPr>
          <p:nvPr/>
        </p:nvPicPr>
        <p:blipFill>
          <a:blip r:embed="rId4" cstate="print"/>
          <a:stretch>
            <a:fillRect/>
          </a:stretch>
        </p:blipFill>
        <p:spPr>
          <a:xfrm>
            <a:off x="9420501" y="4545877"/>
            <a:ext cx="1430345" cy="1430345"/>
          </a:xfrm>
          <a:prstGeom prst="rect">
            <a:avLst/>
          </a:prstGeom>
        </p:spPr>
      </p:pic>
      <p:pic>
        <p:nvPicPr>
          <p:cNvPr id="22" name="Picture 21" descr="index0.jpg"/>
          <p:cNvPicPr>
            <a:picLocks noChangeAspect="1"/>
          </p:cNvPicPr>
          <p:nvPr/>
        </p:nvPicPr>
        <p:blipFill>
          <a:blip r:embed="rId5" cstate="print"/>
          <a:stretch>
            <a:fillRect/>
          </a:stretch>
        </p:blipFill>
        <p:spPr>
          <a:xfrm>
            <a:off x="10528664" y="5480686"/>
            <a:ext cx="1500467" cy="998492"/>
          </a:xfrm>
          <a:prstGeom prst="rect">
            <a:avLst/>
          </a:prstGeom>
        </p:spPr>
      </p:pic>
    </p:spTree>
    <p:extLst>
      <p:ext uri="{BB962C8B-B14F-4D97-AF65-F5344CB8AC3E}">
        <p14:creationId xmlns="" xmlns:p14="http://schemas.microsoft.com/office/powerpoint/2010/main" val="203726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8" name="Rectangle 7"/>
          <p:cNvSpPr/>
          <p:nvPr/>
        </p:nvSpPr>
        <p:spPr>
          <a:xfrm>
            <a:off x="3915961" y="589895"/>
            <a:ext cx="3680815"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معیارها (سنجه)</a:t>
            </a: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9" name="Table 8"/>
          <p:cNvGraphicFramePr>
            <a:graphicFrameLocks noGrp="1"/>
          </p:cNvGraphicFramePr>
          <p:nvPr/>
        </p:nvGraphicFramePr>
        <p:xfrm>
          <a:off x="666209" y="1947577"/>
          <a:ext cx="10946674" cy="3190452"/>
        </p:xfrm>
        <a:graphic>
          <a:graphicData uri="http://schemas.openxmlformats.org/drawingml/2006/table">
            <a:tbl>
              <a:tblPr firstRow="1" bandRow="1">
                <a:tableStyleId>{ED083AE6-46FA-4A59-8FB0-9F97EB10719F}</a:tableStyleId>
              </a:tblPr>
              <a:tblGrid>
                <a:gridCol w="3148148"/>
                <a:gridCol w="1110343"/>
                <a:gridCol w="653143"/>
                <a:gridCol w="627017"/>
                <a:gridCol w="5408023"/>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بازخورد توصیفی آموزگار</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تاحدودی</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خیر</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بلی</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اهداف آموزشی</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r>
                        <a:rPr lang="fa-IR" sz="2400" b="1" dirty="0" smtClean="0">
                          <a:cs typeface="B Nazanin" pitchFamily="2" charset="-78"/>
                        </a:rPr>
                        <a:t>با علاقه به</a:t>
                      </a:r>
                      <a:r>
                        <a:rPr lang="fa-IR" sz="2400" b="1" baseline="0" dirty="0" smtClean="0">
                          <a:cs typeface="B Nazanin" pitchFamily="2" charset="-78"/>
                        </a:rPr>
                        <a:t> انجام فعالیت پرداخته است.</a:t>
                      </a:r>
                      <a:endParaRPr lang="en-US" sz="2400" b="1" dirty="0">
                        <a:cs typeface="B Nazanin" pitchFamily="2" charset="-78"/>
                      </a:endParaRPr>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r>
                        <a:rPr lang="fa-IR" sz="2400" b="1" dirty="0" smtClean="0">
                          <a:cs typeface="B Nazanin" pitchFamily="2" charset="-78"/>
                        </a:rPr>
                        <a:t>موارد ایمنی و بهداشتی را رعایت کرده است.</a:t>
                      </a:r>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r>
                        <a:rPr lang="fa-IR" sz="2400" b="1" dirty="0" smtClean="0">
                          <a:cs typeface="B Nazanin" pitchFamily="2" charset="-78"/>
                        </a:rPr>
                        <a:t>شکل خانه ی گلی خود را به زیبایی در کادر نقاشی کرده است.</a:t>
                      </a:r>
                      <a:endParaRPr lang="en-US" sz="2400" b="1" dirty="0">
                        <a:cs typeface="B Nazanin" pitchFamily="2" charset="-78"/>
                      </a:endParaRPr>
                    </a:p>
                  </a:txBody>
                  <a:tcPr anchor="ctr"/>
                </a:tc>
              </a:tr>
            </a:tbl>
          </a:graphicData>
        </a:graphic>
      </p:graphicFrame>
    </p:spTree>
    <p:extLst>
      <p:ext uri="{BB962C8B-B14F-4D97-AF65-F5344CB8AC3E}">
        <p14:creationId xmlns="" xmlns:p14="http://schemas.microsoft.com/office/powerpoint/2010/main" val="21285518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9" name="Rectangle 8"/>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10" name="Rectangle 9"/>
          <p:cNvSpPr/>
          <p:nvPr/>
        </p:nvSpPr>
        <p:spPr>
          <a:xfrm>
            <a:off x="527830" y="718755"/>
            <a:ext cx="11136382" cy="707886"/>
          </a:xfrm>
          <a:prstGeom prst="rect">
            <a:avLst/>
          </a:prstGeom>
          <a:noFill/>
        </p:spPr>
        <p:txBody>
          <a:bodyPr wrap="none" lIns="91440" tIns="45720" rIns="91440" bIns="45720">
            <a:spAutoFit/>
          </a:bodyPr>
          <a:lstStyle/>
          <a:p>
            <a:pPr algn="ctr"/>
            <a:r>
              <a:rPr lang="fa-IR" sz="4000" b="0" cap="none" spc="0" dirty="0" smtClean="0">
                <a:ln w="0"/>
                <a:solidFill>
                  <a:srgbClr val="008000"/>
                </a:solidFill>
                <a:effectLst>
                  <a:outerShdw blurRad="38100" dist="19050" dir="2700000" algn="tl" rotWithShape="0">
                    <a:schemeClr val="dk1">
                      <a:alpha val="40000"/>
                    </a:schemeClr>
                  </a:outerShdw>
                </a:effectLst>
                <a:cs typeface="B Titr" panose="00000700000000000000" pitchFamily="2" charset="-78"/>
              </a:rPr>
              <a:t>آزمون عملکردی درس دهم ((در اطراف ما هوا وجود دارد)) </a:t>
            </a:r>
            <a:endParaRPr lang="en-US" sz="4000" b="0" cap="none" spc="0" dirty="0">
              <a:ln w="0"/>
              <a:solidFill>
                <a:srgbClr val="008000"/>
              </a:solidFill>
              <a:effectLst>
                <a:outerShdw blurRad="38100" dist="19050" dir="2700000" algn="tl" rotWithShape="0">
                  <a:schemeClr val="dk1">
                    <a:alpha val="40000"/>
                  </a:schemeClr>
                </a:outerShdw>
              </a:effectLst>
              <a:cs typeface="B Titr" panose="00000700000000000000" pitchFamily="2" charset="-78"/>
            </a:endParaRPr>
          </a:p>
        </p:txBody>
      </p:sp>
      <p:sp>
        <p:nvSpPr>
          <p:cNvPr id="11" name="Rectangle 10"/>
          <p:cNvSpPr/>
          <p:nvPr/>
        </p:nvSpPr>
        <p:spPr>
          <a:xfrm>
            <a:off x="992779" y="1741100"/>
            <a:ext cx="10938244" cy="954107"/>
          </a:xfrm>
          <a:prstGeom prst="rect">
            <a:avLst/>
          </a:prstGeom>
          <a:noFill/>
        </p:spPr>
        <p:txBody>
          <a:bodyPr wrap="square" lIns="91440" tIns="45720" rIns="91440" bIns="45720">
            <a:spAutoFit/>
          </a:bodyPr>
          <a:lstStyle/>
          <a:p>
            <a:pPr algn="r"/>
            <a:r>
              <a:rPr lang="fa-IR" sz="2800" b="0" cap="none" spc="0" dirty="0" smtClean="0">
                <a:ln w="0"/>
                <a:solidFill>
                  <a:srgbClr val="FFC000"/>
                </a:solidFill>
                <a:effectLst>
                  <a:outerShdw blurRad="38100" dist="19050" dir="2700000" algn="tl" rotWithShape="0">
                    <a:schemeClr val="dk1">
                      <a:alpha val="40000"/>
                    </a:schemeClr>
                  </a:outerShdw>
                </a:effectLst>
                <a:cs typeface="B Titr" panose="00000700000000000000" pitchFamily="2" charset="-78"/>
              </a:rPr>
              <a:t>هدف: </a:t>
            </a: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سنجش میزان کاربرد آموخته ها در موقعیت جدید</a:t>
            </a:r>
          </a:p>
          <a:p>
            <a:pPr algn="r"/>
            <a:r>
              <a:rPr lang="fa-IR" sz="2800" dirty="0" smtClean="0">
                <a:ln w="0"/>
                <a:effectLst>
                  <a:outerShdw blurRad="38100" dist="19050" dir="2700000" algn="tl" rotWithShape="0">
                    <a:schemeClr val="dk1">
                      <a:alpha val="40000"/>
                    </a:schemeClr>
                  </a:outerShdw>
                </a:effectLst>
                <a:cs typeface="B Titr" panose="00000700000000000000" pitchFamily="2" charset="-78"/>
              </a:rPr>
              <a:t>وسایل : کاغذ مچاله شده، لیوان و ظرف پر از آب</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cxnSp>
        <p:nvCxnSpPr>
          <p:cNvPr id="12" name="Straight Connector 11"/>
          <p:cNvCxnSpPr/>
          <p:nvPr/>
        </p:nvCxnSpPr>
        <p:spPr>
          <a:xfrm>
            <a:off x="0" y="142664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p:cNvSpPr/>
          <p:nvPr/>
        </p:nvSpPr>
        <p:spPr>
          <a:xfrm>
            <a:off x="0" y="2808516"/>
            <a:ext cx="11965576" cy="1200329"/>
          </a:xfrm>
          <a:prstGeom prst="rect">
            <a:avLst/>
          </a:prstGeom>
        </p:spPr>
        <p:txBody>
          <a:bodyPr wrap="square">
            <a:spAutoFit/>
          </a:bodyPr>
          <a:lstStyle/>
          <a:p>
            <a:pPr algn="r" rtl="1"/>
            <a:r>
              <a:rPr lang="fa-IR" sz="2400" dirty="0" smtClean="0">
                <a:ln w="0"/>
                <a:effectLst>
                  <a:outerShdw blurRad="38100" dist="19050" dir="2700000" algn="tl" rotWithShape="0">
                    <a:schemeClr val="dk1">
                      <a:alpha val="40000"/>
                    </a:schemeClr>
                  </a:outerShdw>
                </a:effectLst>
                <a:cs typeface="B Titr" panose="00000700000000000000" pitchFamily="2" charset="-78"/>
              </a:rPr>
              <a:t>دستور کار: </a:t>
            </a:r>
            <a:r>
              <a:rPr lang="fa-IR" sz="2400" b="1" dirty="0" smtClean="0">
                <a:ln w="0"/>
                <a:effectLst>
                  <a:outerShdw blurRad="38100" dist="19050" dir="2700000" algn="tl" rotWithShape="0">
                    <a:schemeClr val="dk1">
                      <a:alpha val="40000"/>
                    </a:schemeClr>
                  </a:outerShdw>
                </a:effectLst>
                <a:cs typeface="B Nazanin" pitchFamily="2" charset="-78"/>
              </a:rPr>
              <a:t>یک کاغذ را مچاله کن و در ته لیوان قرار بده سپس لیوان را وارونه در یک ظرف پر از آب وارد کن و مدتی بعد بدون کج کردن به همان شکل لیوان را از آب بیرون بیاور. سپس بر اساس مشاهدات نتایج این آزمایش را در کادر زیر بنویس .</a:t>
            </a:r>
          </a:p>
        </p:txBody>
      </p:sp>
      <p:pic>
        <p:nvPicPr>
          <p:cNvPr id="19" name="Picture 18" descr="00.jpg"/>
          <p:cNvPicPr>
            <a:picLocks noChangeAspect="1"/>
          </p:cNvPicPr>
          <p:nvPr/>
        </p:nvPicPr>
        <p:blipFill>
          <a:blip r:embed="rId2" cstate="print"/>
          <a:srcRect l="16319"/>
          <a:stretch>
            <a:fillRect/>
          </a:stretch>
        </p:blipFill>
        <p:spPr>
          <a:xfrm>
            <a:off x="3252653" y="1634085"/>
            <a:ext cx="1546995" cy="1148307"/>
          </a:xfrm>
          <a:prstGeom prst="rect">
            <a:avLst/>
          </a:prstGeom>
        </p:spPr>
      </p:pic>
      <p:pic>
        <p:nvPicPr>
          <p:cNvPr id="20" name="Picture 19" descr="0.jpg"/>
          <p:cNvPicPr>
            <a:picLocks noChangeAspect="1"/>
          </p:cNvPicPr>
          <p:nvPr/>
        </p:nvPicPr>
        <p:blipFill>
          <a:blip r:embed="rId3" cstate="print"/>
          <a:stretch>
            <a:fillRect/>
          </a:stretch>
        </p:blipFill>
        <p:spPr>
          <a:xfrm>
            <a:off x="156756" y="1632230"/>
            <a:ext cx="1124037" cy="1124037"/>
          </a:xfrm>
          <a:prstGeom prst="rect">
            <a:avLst/>
          </a:prstGeom>
        </p:spPr>
      </p:pic>
      <p:pic>
        <p:nvPicPr>
          <p:cNvPr id="21" name="Picture 20" descr="images.jpg"/>
          <p:cNvPicPr>
            <a:picLocks noChangeAspect="1"/>
          </p:cNvPicPr>
          <p:nvPr/>
        </p:nvPicPr>
        <p:blipFill>
          <a:blip r:embed="rId4" cstate="print"/>
          <a:stretch>
            <a:fillRect/>
          </a:stretch>
        </p:blipFill>
        <p:spPr>
          <a:xfrm>
            <a:off x="1371602" y="1616496"/>
            <a:ext cx="1762087" cy="1172589"/>
          </a:xfrm>
          <a:prstGeom prst="rect">
            <a:avLst/>
          </a:prstGeom>
        </p:spPr>
      </p:pic>
      <p:sp>
        <p:nvSpPr>
          <p:cNvPr id="23" name="Rounded Rectangle 22"/>
          <p:cNvSpPr/>
          <p:nvPr/>
        </p:nvSpPr>
        <p:spPr>
          <a:xfrm>
            <a:off x="365762" y="4036428"/>
            <a:ext cx="11508377" cy="2207623"/>
          </a:xfrm>
          <a:prstGeom prst="roundRect">
            <a:avLst/>
          </a:prstGeom>
          <a:solidFill>
            <a:schemeClr val="bg1"/>
          </a:solidFill>
          <a:ln w="57150">
            <a:solidFill>
              <a:srgbClr val="33CC3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00890" y="4075613"/>
            <a:ext cx="11051179" cy="2031325"/>
          </a:xfrm>
          <a:prstGeom prst="rect">
            <a:avLst/>
          </a:prstGeom>
          <a:noFill/>
        </p:spPr>
        <p:txBody>
          <a:bodyPr wrap="square" rtlCol="0">
            <a:spAutoFit/>
          </a:bodyPr>
          <a:lstStyle/>
          <a:p>
            <a:pPr algn="r" rtl="1"/>
            <a:r>
              <a:rPr lang="fa-IR" dirty="0" smtClean="0">
                <a:solidFill>
                  <a:srgbClr val="EE7E22"/>
                </a:solidFill>
              </a:rPr>
              <a:t>نتایج آزمایش: ..................................................................................................................................................................................................................................................................................................................................................................................................................................................................................................................................................................................................................................................................................................................................................................................................................................................................................................................................................................................................................................................................</a:t>
            </a:r>
            <a:endParaRPr lang="en-US" dirty="0">
              <a:solidFill>
                <a:srgbClr val="EE7E22"/>
              </a:solidFill>
            </a:endParaRPr>
          </a:p>
        </p:txBody>
      </p:sp>
    </p:spTree>
    <p:extLst>
      <p:ext uri="{BB962C8B-B14F-4D97-AF65-F5344CB8AC3E}">
        <p14:creationId xmlns="" xmlns:p14="http://schemas.microsoft.com/office/powerpoint/2010/main" val="316935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8" name="Rectangle 7"/>
          <p:cNvSpPr/>
          <p:nvPr/>
        </p:nvSpPr>
        <p:spPr>
          <a:xfrm>
            <a:off x="3915961" y="589895"/>
            <a:ext cx="3680815"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معیارها (سنجه)</a:t>
            </a: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9" name="Table 8"/>
          <p:cNvGraphicFramePr>
            <a:graphicFrameLocks noGrp="1"/>
          </p:cNvGraphicFramePr>
          <p:nvPr/>
        </p:nvGraphicFramePr>
        <p:xfrm>
          <a:off x="666209" y="1947577"/>
          <a:ext cx="10946674" cy="3190452"/>
        </p:xfrm>
        <a:graphic>
          <a:graphicData uri="http://schemas.openxmlformats.org/drawingml/2006/table">
            <a:tbl>
              <a:tblPr firstRow="1" bandRow="1">
                <a:tableStyleId>{ED083AE6-46FA-4A59-8FB0-9F97EB10719F}</a:tableStyleId>
              </a:tblPr>
              <a:tblGrid>
                <a:gridCol w="3148148"/>
                <a:gridCol w="1110343"/>
                <a:gridCol w="653143"/>
                <a:gridCol w="627017"/>
                <a:gridCol w="5408023"/>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بازخورد توصیفی آموزگار</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تاحدودی</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خیر</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بلی</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اهداف آموزشی</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r>
                        <a:rPr lang="fa-IR" sz="2400" dirty="0" smtClean="0"/>
                        <a:t>آزمایش را به درستی انجام داده است.</a:t>
                      </a:r>
                      <a:endParaRPr lang="en-US" sz="2400" b="1" dirty="0">
                        <a:cs typeface="B Nazanin" pitchFamily="2" charset="-78"/>
                      </a:endParaRPr>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r>
                        <a:rPr lang="fa-IR" sz="2400" dirty="0" smtClean="0"/>
                        <a:t>نتایج آزمایش مو مشاهدات خود را به درستی ثبت نموده است.</a:t>
                      </a:r>
                      <a:endParaRPr lang="en-US" sz="2400" b="1" dirty="0">
                        <a:cs typeface="B Nazanin" pitchFamily="2" charset="-78"/>
                      </a:endParaRPr>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r>
                        <a:rPr lang="fa-IR" sz="2400" dirty="0" smtClean="0"/>
                        <a:t>از</a:t>
                      </a:r>
                      <a:r>
                        <a:rPr lang="fa-IR" sz="2400" baseline="0" dirty="0" smtClean="0"/>
                        <a:t> آموخته های خود به درستی استفاده نموده است.</a:t>
                      </a:r>
                      <a:endParaRPr lang="en-US" sz="2400" b="1" dirty="0">
                        <a:cs typeface="B Nazanin" pitchFamily="2" charset="-78"/>
                      </a:endParaRPr>
                    </a:p>
                  </a:txBody>
                  <a:tcPr anchor="ctr"/>
                </a:tc>
              </a:tr>
            </a:tbl>
          </a:graphicData>
        </a:graphic>
      </p:graphicFrame>
    </p:spTree>
    <p:extLst>
      <p:ext uri="{BB962C8B-B14F-4D97-AF65-F5344CB8AC3E}">
        <p14:creationId xmlns="" xmlns:p14="http://schemas.microsoft.com/office/powerpoint/2010/main" val="22405687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a:t>
            </a:r>
            <a:r>
              <a:rPr lang="fa-IR" sz="2000" b="0" cap="none" spc="0" dirty="0" smtClean="0">
                <a:ln w="0"/>
                <a:solidFill>
                  <a:schemeClr val="tx1"/>
                </a:solidFill>
                <a:effectLst>
                  <a:outerShdw blurRad="38100" dist="19050" dir="2700000" algn="tl" rotWithShape="0">
                    <a:schemeClr val="dk1">
                      <a:alpha val="40000"/>
                    </a:schemeClr>
                  </a:outerShdw>
                </a:effectLst>
              </a:rPr>
              <a:t>پرستوها                                        </a:t>
            </a:r>
            <a:endParaRPr lang="fa-IR" sz="2000" b="0" cap="none" spc="0" dirty="0" smtClean="0">
              <a:ln w="0"/>
              <a:solidFill>
                <a:schemeClr val="tx1"/>
              </a:solidFill>
              <a:effectLst>
                <a:outerShdw blurRad="38100" dist="19050" dir="2700000" algn="tl" rotWithShape="0">
                  <a:schemeClr val="dk1">
                    <a:alpha val="40000"/>
                  </a:schemeClr>
                </a:outerShdw>
              </a:effectLst>
            </a:endParaRP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9" name="Rectangle 8"/>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10" name="Rectangle 9"/>
          <p:cNvSpPr/>
          <p:nvPr/>
        </p:nvSpPr>
        <p:spPr>
          <a:xfrm>
            <a:off x="1250786" y="718755"/>
            <a:ext cx="9690473" cy="707886"/>
          </a:xfrm>
          <a:prstGeom prst="rect">
            <a:avLst/>
          </a:prstGeom>
          <a:noFill/>
        </p:spPr>
        <p:txBody>
          <a:bodyPr wrap="none" lIns="91440" tIns="45720" rIns="91440" bIns="45720">
            <a:spAutoFit/>
          </a:bodyPr>
          <a:lstStyle/>
          <a:p>
            <a:pPr algn="ctr"/>
            <a:r>
              <a:rPr lang="fa-IR" sz="4000" b="0" cap="none" spc="0" dirty="0" smtClean="0">
                <a:ln w="0"/>
                <a:solidFill>
                  <a:srgbClr val="008000"/>
                </a:solidFill>
                <a:effectLst>
                  <a:outerShdw blurRad="38100" dist="19050" dir="2700000" algn="tl" rotWithShape="0">
                    <a:schemeClr val="dk1">
                      <a:alpha val="40000"/>
                    </a:schemeClr>
                  </a:outerShdw>
                </a:effectLst>
                <a:cs typeface="B Titr" panose="00000700000000000000" pitchFamily="2" charset="-78"/>
              </a:rPr>
              <a:t>آزمون عملکردی درس یازدهم ((دنیای سرد و گرم)) </a:t>
            </a:r>
            <a:endParaRPr lang="en-US" sz="4000" b="0" cap="none" spc="0" dirty="0">
              <a:ln w="0"/>
              <a:solidFill>
                <a:srgbClr val="008000"/>
              </a:solidFill>
              <a:effectLst>
                <a:outerShdw blurRad="38100" dist="19050" dir="2700000" algn="tl" rotWithShape="0">
                  <a:schemeClr val="dk1">
                    <a:alpha val="40000"/>
                  </a:schemeClr>
                </a:outerShdw>
              </a:effectLst>
              <a:cs typeface="B Titr" panose="00000700000000000000" pitchFamily="2" charset="-78"/>
            </a:endParaRPr>
          </a:p>
        </p:txBody>
      </p:sp>
      <p:sp>
        <p:nvSpPr>
          <p:cNvPr id="11" name="Rectangle 10"/>
          <p:cNvSpPr/>
          <p:nvPr/>
        </p:nvSpPr>
        <p:spPr>
          <a:xfrm>
            <a:off x="992779" y="1741100"/>
            <a:ext cx="10938244" cy="954107"/>
          </a:xfrm>
          <a:prstGeom prst="rect">
            <a:avLst/>
          </a:prstGeom>
          <a:noFill/>
        </p:spPr>
        <p:txBody>
          <a:bodyPr wrap="square" lIns="91440" tIns="45720" rIns="91440" bIns="45720">
            <a:spAutoFit/>
          </a:bodyPr>
          <a:lstStyle/>
          <a:p>
            <a:pPr algn="r"/>
            <a:r>
              <a:rPr lang="fa-IR" sz="2800" b="0" cap="none" spc="0" dirty="0" smtClean="0">
                <a:ln w="0"/>
                <a:solidFill>
                  <a:srgbClr val="FF0000"/>
                </a:solidFill>
                <a:effectLst>
                  <a:outerShdw blurRad="38100" dist="19050" dir="2700000" algn="tl" rotWithShape="0">
                    <a:schemeClr val="dk1">
                      <a:alpha val="40000"/>
                    </a:schemeClr>
                  </a:outerShdw>
                </a:effectLst>
                <a:cs typeface="B Titr" panose="00000700000000000000" pitchFamily="2" charset="-78"/>
              </a:rPr>
              <a:t>هدف: </a:t>
            </a: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سنجش مهارت مشاهده ومهارت برقراری ارتباط و نتیجه گیری</a:t>
            </a:r>
          </a:p>
          <a:p>
            <a:pPr algn="r"/>
            <a:r>
              <a:rPr lang="fa-IR" sz="2800" dirty="0" smtClean="0">
                <a:ln w="0"/>
                <a:effectLst>
                  <a:outerShdw blurRad="38100" dist="19050" dir="2700000" algn="tl" rotWithShape="0">
                    <a:schemeClr val="dk1">
                      <a:alpha val="40000"/>
                    </a:schemeClr>
                  </a:outerShdw>
                </a:effectLst>
                <a:cs typeface="B Titr" panose="00000700000000000000" pitchFamily="2" charset="-78"/>
              </a:rPr>
              <a:t>وسایل : کاغذ یا پارچه و یا نایلون سیاه و سفید رنگ</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cxnSp>
        <p:nvCxnSpPr>
          <p:cNvPr id="12" name="Straight Connector 11"/>
          <p:cNvCxnSpPr/>
          <p:nvPr/>
        </p:nvCxnSpPr>
        <p:spPr>
          <a:xfrm>
            <a:off x="0" y="142664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p:cNvSpPr/>
          <p:nvPr/>
        </p:nvSpPr>
        <p:spPr>
          <a:xfrm>
            <a:off x="0" y="2808516"/>
            <a:ext cx="11965576" cy="1200329"/>
          </a:xfrm>
          <a:prstGeom prst="rect">
            <a:avLst/>
          </a:prstGeom>
        </p:spPr>
        <p:txBody>
          <a:bodyPr wrap="square">
            <a:spAutoFit/>
          </a:bodyPr>
          <a:lstStyle/>
          <a:p>
            <a:pPr algn="r" rtl="1"/>
            <a:r>
              <a:rPr lang="fa-IR" sz="2400" dirty="0" smtClean="0">
                <a:ln w="0"/>
                <a:effectLst>
                  <a:outerShdw blurRad="38100" dist="19050" dir="2700000" algn="tl" rotWithShape="0">
                    <a:schemeClr val="dk1">
                      <a:alpha val="40000"/>
                    </a:schemeClr>
                  </a:outerShdw>
                </a:effectLst>
                <a:cs typeface="B Titr" panose="00000700000000000000" pitchFamily="2" charset="-78"/>
              </a:rPr>
              <a:t>دستور کار: </a:t>
            </a:r>
            <a:r>
              <a:rPr lang="fa-IR" sz="2400" b="1" dirty="0" smtClean="0">
                <a:ln w="0"/>
                <a:effectLst>
                  <a:outerShdw blurRad="38100" dist="19050" dir="2700000" algn="tl" rotWithShape="0">
                    <a:schemeClr val="dk1">
                      <a:alpha val="40000"/>
                    </a:schemeClr>
                  </a:outerShdw>
                </a:effectLst>
                <a:cs typeface="B Nazanin" pitchFamily="2" charset="-78"/>
              </a:rPr>
              <a:t>در یک روز آفتابی به حیاط خانه و یا مدرسه برو . کاغذ یا پارچه ویا نایلون سیاه و سفید را کنار هم در یک محل |آفتابی قرار بده. بعد از حدود حداکثر 10 دقیقه با یک دست نایلون سیاه و با دست دیگر نایلون سفید را لمس کن. نتایج خود را در همین صفحه در قسمت نتیجه گیری یادداشت و به کلاس ارائه کن.</a:t>
            </a:r>
          </a:p>
        </p:txBody>
      </p:sp>
      <p:sp>
        <p:nvSpPr>
          <p:cNvPr id="17" name="Rounded Rectangle 16"/>
          <p:cNvSpPr/>
          <p:nvPr/>
        </p:nvSpPr>
        <p:spPr>
          <a:xfrm>
            <a:off x="365762" y="4036428"/>
            <a:ext cx="11508377" cy="2207623"/>
          </a:xfrm>
          <a:prstGeom prst="roundRect">
            <a:avLst/>
          </a:prstGeom>
          <a:solidFill>
            <a:schemeClr val="bg1"/>
          </a:solidFill>
          <a:ln w="57150">
            <a:solidFill>
              <a:srgbClr val="5D18B8"/>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00890" y="4075613"/>
            <a:ext cx="11051179" cy="2031325"/>
          </a:xfrm>
          <a:prstGeom prst="rect">
            <a:avLst/>
          </a:prstGeom>
          <a:noFill/>
        </p:spPr>
        <p:txBody>
          <a:bodyPr wrap="square" rtlCol="0">
            <a:spAutoFit/>
          </a:bodyPr>
          <a:lstStyle/>
          <a:p>
            <a:pPr algn="r" rtl="1"/>
            <a:r>
              <a:rPr lang="fa-IR" dirty="0" smtClean="0">
                <a:solidFill>
                  <a:srgbClr val="00B050"/>
                </a:solidFill>
              </a:rPr>
              <a:t>نتایج آزمایش: ..................................................................................................................................................................................................................................................................................................................................................................................................................................................................................................................................................................................................................................................................................................................................................................................................................................................................................................................................................................................................................................................................</a:t>
            </a:r>
            <a:endParaRPr lang="en-US" dirty="0">
              <a:solidFill>
                <a:srgbClr val="00B050"/>
              </a:solidFill>
            </a:endParaRPr>
          </a:p>
        </p:txBody>
      </p:sp>
      <p:pic>
        <p:nvPicPr>
          <p:cNvPr id="19" name="Picture 18" descr="index.jpg"/>
          <p:cNvPicPr>
            <a:picLocks noChangeAspect="1"/>
          </p:cNvPicPr>
          <p:nvPr/>
        </p:nvPicPr>
        <p:blipFill>
          <a:blip r:embed="rId2" cstate="print"/>
          <a:stretch>
            <a:fillRect/>
          </a:stretch>
        </p:blipFill>
        <p:spPr>
          <a:xfrm>
            <a:off x="1685111" y="1541418"/>
            <a:ext cx="1171711" cy="1166502"/>
          </a:xfrm>
          <a:prstGeom prst="rect">
            <a:avLst/>
          </a:prstGeom>
        </p:spPr>
      </p:pic>
      <p:pic>
        <p:nvPicPr>
          <p:cNvPr id="20" name="Picture 19" descr="index.png"/>
          <p:cNvPicPr>
            <a:picLocks noChangeAspect="1"/>
          </p:cNvPicPr>
          <p:nvPr/>
        </p:nvPicPr>
        <p:blipFill>
          <a:blip r:embed="rId3" cstate="print"/>
          <a:stretch>
            <a:fillRect/>
          </a:stretch>
        </p:blipFill>
        <p:spPr>
          <a:xfrm>
            <a:off x="433251" y="1554480"/>
            <a:ext cx="1149716" cy="1149716"/>
          </a:xfrm>
          <a:prstGeom prst="rect">
            <a:avLst/>
          </a:prstGeom>
        </p:spPr>
      </p:pic>
    </p:spTree>
    <p:extLst>
      <p:ext uri="{BB962C8B-B14F-4D97-AF65-F5344CB8AC3E}">
        <p14:creationId xmlns="" xmlns:p14="http://schemas.microsoft.com/office/powerpoint/2010/main" val="130981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11" name="Rectangle 10"/>
          <p:cNvSpPr/>
          <p:nvPr/>
        </p:nvSpPr>
        <p:spPr>
          <a:xfrm>
            <a:off x="3915961" y="589895"/>
            <a:ext cx="3680815"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معیارها (سنجه)</a:t>
            </a: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12" name="Table 11"/>
          <p:cNvGraphicFramePr>
            <a:graphicFrameLocks noGrp="1"/>
          </p:cNvGraphicFramePr>
          <p:nvPr/>
        </p:nvGraphicFramePr>
        <p:xfrm>
          <a:off x="666209" y="1947577"/>
          <a:ext cx="10946674" cy="3962718"/>
        </p:xfrm>
        <a:graphic>
          <a:graphicData uri="http://schemas.openxmlformats.org/drawingml/2006/table">
            <a:tbl>
              <a:tblPr firstRow="1" bandRow="1">
                <a:tableStyleId>{E8B1032C-EA38-4F05-BA0D-38AFFFC7BED3}</a:tableStyleId>
              </a:tblPr>
              <a:tblGrid>
                <a:gridCol w="3148148"/>
                <a:gridCol w="1110343"/>
                <a:gridCol w="653143"/>
                <a:gridCol w="627017"/>
                <a:gridCol w="5408023"/>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بازخورد توصیفی آموزگار</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chemeClr val="accent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تاحدودی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chemeClr val="accent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خیر</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chemeClr val="accent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بلی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chemeClr val="accent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اهداف آموزشی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chemeClr val="accent6"/>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r>
                        <a:rPr lang="fa-IR" sz="2400" b="1" dirty="0" smtClean="0"/>
                        <a:t>اتفاقات را با دقت مشاهده کرده است.</a:t>
                      </a:r>
                      <a:endParaRPr lang="en-US" sz="2400" b="1" dirty="0"/>
                    </a:p>
                  </a:txBody>
                  <a:tcPr anchor="ctr">
                    <a:solidFill>
                      <a:schemeClr val="bg1"/>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r>
                        <a:rPr lang="fa-IR" sz="2400" b="1" dirty="0" smtClean="0"/>
                        <a:t>هدف این آزمایش را متوجه شده است.</a:t>
                      </a:r>
                      <a:endParaRPr lang="en-US" sz="2400" b="1" dirty="0"/>
                    </a:p>
                  </a:txBody>
                  <a:tcPr anchor="ctr">
                    <a:solidFill>
                      <a:schemeClr val="bg1"/>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r>
                        <a:rPr lang="fa-IR" sz="2400" b="1" dirty="0" smtClean="0"/>
                        <a:t>نسبت به انجام فعالیت از خود علاقه مندی نشان داده است.</a:t>
                      </a:r>
                      <a:endParaRPr lang="en-US" sz="2400" b="1" dirty="0"/>
                    </a:p>
                  </a:txBody>
                  <a:tcPr anchor="ctr">
                    <a:solidFill>
                      <a:schemeClr val="bg1"/>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r>
                        <a:rPr lang="fa-IR" sz="2400" b="1" dirty="0" smtClean="0"/>
                        <a:t>نتیجه</a:t>
                      </a:r>
                      <a:r>
                        <a:rPr lang="fa-IR" sz="2400" b="1" baseline="0" dirty="0" smtClean="0"/>
                        <a:t> گیری مناسبی داشته است.</a:t>
                      </a:r>
                      <a:endParaRPr lang="en-US" sz="2400" b="1" dirty="0"/>
                    </a:p>
                  </a:txBody>
                  <a:tcPr anchor="ctr">
                    <a:solidFill>
                      <a:schemeClr val="bg1"/>
                    </a:solidFill>
                  </a:tcPr>
                </a:tc>
              </a:tr>
            </a:tbl>
          </a:graphicData>
        </a:graphic>
      </p:graphicFrame>
    </p:spTree>
    <p:extLst>
      <p:ext uri="{BB962C8B-B14F-4D97-AF65-F5344CB8AC3E}">
        <p14:creationId xmlns="" xmlns:p14="http://schemas.microsoft.com/office/powerpoint/2010/main" val="848334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3307" y="1593726"/>
            <a:ext cx="6921305" cy="1384995"/>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دانشمند کوچک می دانی که برای محافظت از چشم در مقابل نور شدید از وسیله استفاده می شود .در جای خالی شکل آن را بکش.</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5" name="Rectangle 4"/>
          <p:cNvSpPr/>
          <p:nvPr/>
        </p:nvSpPr>
        <p:spPr>
          <a:xfrm>
            <a:off x="956605" y="1110398"/>
            <a:ext cx="3756073" cy="2011680"/>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Titr" panose="00000700000000000000" pitchFamily="2" charset="-78"/>
            </a:endParaRPr>
          </a:p>
        </p:txBody>
      </p:sp>
      <p:sp>
        <p:nvSpPr>
          <p:cNvPr id="7" name="Rectangle 6"/>
          <p:cNvSpPr/>
          <p:nvPr/>
        </p:nvSpPr>
        <p:spPr>
          <a:xfrm>
            <a:off x="5233185" y="3643372"/>
            <a:ext cx="6400799" cy="954107"/>
          </a:xfrm>
          <a:prstGeom prst="rect">
            <a:avLst/>
          </a:prstGeom>
        </p:spPr>
        <p:txBody>
          <a:bodyPr wrap="square">
            <a:spAutoFit/>
          </a:bodyPr>
          <a:lstStyle/>
          <a:p>
            <a:pPr algn="r"/>
            <a:r>
              <a:rPr lang="fa-IR" sz="2800" dirty="0" smtClean="0">
                <a:ln w="0"/>
                <a:effectLst>
                  <a:outerShdw blurRad="38100" dist="19050" dir="2700000" algn="tl" rotWithShape="0">
                    <a:schemeClr val="dk1">
                      <a:alpha val="40000"/>
                    </a:schemeClr>
                  </a:outerShdw>
                </a:effectLst>
                <a:cs typeface="B Titr" panose="00000700000000000000" pitchFamily="2" charset="-78"/>
              </a:rPr>
              <a:t>شکل وسیله ای را بکش که برای محافظت از گوش دربرابر صدا های بلند از آن استفاده می شود.</a:t>
            </a:r>
            <a:endParaRPr lang="en-US" sz="2800" dirty="0">
              <a:ln w="0"/>
              <a:effectLst>
                <a:outerShdw blurRad="38100" dist="19050" dir="2700000" algn="tl" rotWithShape="0">
                  <a:schemeClr val="dk1">
                    <a:alpha val="40000"/>
                  </a:schemeClr>
                </a:outerShdw>
              </a:effectLst>
              <a:cs typeface="B Titr" panose="00000700000000000000" pitchFamily="2" charset="-78"/>
            </a:endParaRPr>
          </a:p>
        </p:txBody>
      </p:sp>
      <p:sp>
        <p:nvSpPr>
          <p:cNvPr id="8" name="Rounded Rectangle 7"/>
          <p:cNvSpPr/>
          <p:nvPr/>
        </p:nvSpPr>
        <p:spPr>
          <a:xfrm>
            <a:off x="1204800" y="3263276"/>
            <a:ext cx="3376247" cy="1749846"/>
          </a:xfrm>
          <a:prstGeom prst="round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cs typeface="B Titr" panose="00000700000000000000" pitchFamily="2" charset="-78"/>
            </a:endParaRPr>
          </a:p>
        </p:txBody>
      </p:sp>
      <p:sp>
        <p:nvSpPr>
          <p:cNvPr id="10" name="Rectangle 9"/>
          <p:cNvSpPr/>
          <p:nvPr/>
        </p:nvSpPr>
        <p:spPr>
          <a:xfrm>
            <a:off x="340707" y="6254415"/>
            <a:ext cx="821059" cy="369332"/>
          </a:xfrm>
          <a:prstGeom prst="rect">
            <a:avLst/>
          </a:prstGeom>
        </p:spPr>
        <p:txBody>
          <a:bodyPr wrap="none">
            <a:spAutoFit/>
          </a:bodyPr>
          <a:lstStyle/>
          <a:p>
            <a:pPr algn="ctr"/>
            <a:r>
              <a:rPr lang="fa-IR" dirty="0" smtClean="0">
                <a:ln w="0"/>
                <a:effectLst>
                  <a:outerShdw blurRad="38100" dist="19050" dir="2700000" algn="tl" rotWithShape="0">
                    <a:schemeClr val="dk1">
                      <a:alpha val="40000"/>
                    </a:schemeClr>
                  </a:outerShdw>
                </a:effectLst>
                <a:cs typeface="B Titr" panose="00000700000000000000" pitchFamily="2" charset="-78"/>
              </a:rPr>
              <a:t>سوهانی</a:t>
            </a:r>
            <a:endParaRPr lang="en-US" dirty="0">
              <a:ln w="0"/>
              <a:effectLst>
                <a:outerShdw blurRad="38100" dist="19050" dir="2700000" algn="tl" rotWithShape="0">
                  <a:schemeClr val="dk1">
                    <a:alpha val="40000"/>
                  </a:schemeClr>
                </a:outerShdw>
              </a:effectLst>
              <a:cs typeface="B Titr" panose="00000700000000000000" pitchFamily="2" charset="-78"/>
            </a:endParaRPr>
          </a:p>
        </p:txBody>
      </p:sp>
      <p:sp>
        <p:nvSpPr>
          <p:cNvPr id="11" name="Rectangle 10"/>
          <p:cNvSpPr/>
          <p:nvPr/>
        </p:nvSpPr>
        <p:spPr>
          <a:xfrm>
            <a:off x="5548326" y="5370760"/>
            <a:ext cx="6418744" cy="523220"/>
          </a:xfrm>
          <a:prstGeom prst="rect">
            <a:avLst/>
          </a:prstGeom>
          <a:noFill/>
        </p:spPr>
        <p:txBody>
          <a:bodyPr wrap="none" lIns="91440" tIns="45720" rIns="91440" bIns="45720">
            <a:spAutoFit/>
          </a:bodyPr>
          <a:lstStyle/>
          <a:p>
            <a:pPr algn="ct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حالا شکل چیزی را بکش که از بوی آن لذت ببری.</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12" name="Oval 11"/>
          <p:cNvSpPr/>
          <p:nvPr/>
        </p:nvSpPr>
        <p:spPr>
          <a:xfrm>
            <a:off x="1398733" y="5185955"/>
            <a:ext cx="3277772" cy="1371520"/>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Titr" panose="00000700000000000000" pitchFamily="2" charset="-78"/>
            </a:endParaRPr>
          </a:p>
        </p:txBody>
      </p:sp>
      <p:sp>
        <p:nvSpPr>
          <p:cNvPr id="13" name="Rectangle 12"/>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15" name="TextBox 14"/>
          <p:cNvSpPr txBox="1"/>
          <p:nvPr/>
        </p:nvSpPr>
        <p:spPr>
          <a:xfrm>
            <a:off x="5381898" y="979714"/>
            <a:ext cx="2050868" cy="461665"/>
          </a:xfrm>
          <a:prstGeom prst="rect">
            <a:avLst/>
          </a:prstGeom>
          <a:noFill/>
        </p:spPr>
        <p:txBody>
          <a:bodyPr wrap="square" rtlCol="0">
            <a:spAutoFit/>
          </a:bodyPr>
          <a:lstStyle/>
          <a:p>
            <a:pPr algn="ctr"/>
            <a:r>
              <a:rPr lang="fa-IR" sz="2400" b="1" dirty="0" smtClean="0">
                <a:solidFill>
                  <a:srgbClr val="FF0000"/>
                </a:solidFill>
                <a:cs typeface="B Titr" pitchFamily="2" charset="-78"/>
              </a:rPr>
              <a:t>تکلیف خلاق</a:t>
            </a:r>
            <a:endParaRPr lang="en-US" sz="2400" b="1" dirty="0">
              <a:solidFill>
                <a:srgbClr val="FF0000"/>
              </a:solidFill>
              <a:cs typeface="B Titr" pitchFamily="2" charset="-78"/>
            </a:endParaRPr>
          </a:p>
        </p:txBody>
      </p:sp>
    </p:spTree>
    <p:extLst>
      <p:ext uri="{BB962C8B-B14F-4D97-AF65-F5344CB8AC3E}">
        <p14:creationId xmlns="" xmlns:p14="http://schemas.microsoft.com/office/powerpoint/2010/main" val="2213773259"/>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000"/>
                                        <p:tgtEl>
                                          <p:spTgt spid="11"/>
                                        </p:tgtEl>
                                      </p:cBhvr>
                                    </p:animEffect>
                                    <p:anim calcmode="lin" valueType="num">
                                      <p:cBhvr>
                                        <p:cTn id="34" dur="2000" fill="hold"/>
                                        <p:tgtEl>
                                          <p:spTgt spid="11"/>
                                        </p:tgtEl>
                                        <p:attrNameLst>
                                          <p:attrName>ppt_w</p:attrName>
                                        </p:attrNameLst>
                                      </p:cBhvr>
                                      <p:tavLst>
                                        <p:tav tm="0" fmla="#ppt_w*sin(2.5*pi*$)">
                                          <p:val>
                                            <p:fltVal val="0"/>
                                          </p:val>
                                        </p:tav>
                                        <p:tav tm="100000">
                                          <p:val>
                                            <p:fltVal val="1"/>
                                          </p:val>
                                        </p:tav>
                                      </p:tavLst>
                                    </p:anim>
                                    <p:anim calcmode="lin" valueType="num">
                                      <p:cBhvr>
                                        <p:cTn id="3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P spid="11" grpId="0"/>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a:t>
            </a:r>
            <a:r>
              <a:rPr lang="fa-IR" sz="2000" b="0" cap="none" spc="0" dirty="0" smtClean="0">
                <a:ln w="0"/>
                <a:solidFill>
                  <a:schemeClr val="tx1"/>
                </a:solidFill>
                <a:effectLst>
                  <a:outerShdw blurRad="38100" dist="19050" dir="2700000" algn="tl" rotWithShape="0">
                    <a:schemeClr val="dk1">
                      <a:alpha val="40000"/>
                    </a:schemeClr>
                  </a:outerShdw>
                </a:effectLst>
              </a:rPr>
              <a:t>پروانه </a:t>
            </a:r>
            <a:r>
              <a:rPr lang="fa-IR" sz="2000" b="0" cap="none" spc="0" dirty="0" smtClean="0">
                <a:ln w="0"/>
                <a:solidFill>
                  <a:schemeClr val="tx1"/>
                </a:solidFill>
                <a:effectLst>
                  <a:outerShdw blurRad="38100" dist="19050" dir="2700000" algn="tl" rotWithShape="0">
                    <a:schemeClr val="dk1">
                      <a:alpha val="40000"/>
                    </a:schemeClr>
                  </a:outerShdw>
                </a:effectLst>
              </a:rPr>
              <a:t>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9" name="Rectangle 8"/>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10" name="Rectangle 9"/>
          <p:cNvSpPr/>
          <p:nvPr/>
        </p:nvSpPr>
        <p:spPr>
          <a:xfrm>
            <a:off x="1245982" y="718755"/>
            <a:ext cx="9700091" cy="707886"/>
          </a:xfrm>
          <a:prstGeom prst="rect">
            <a:avLst/>
          </a:prstGeom>
          <a:noFill/>
        </p:spPr>
        <p:txBody>
          <a:bodyPr wrap="none" lIns="91440" tIns="45720" rIns="91440" bIns="45720">
            <a:spAutoFit/>
          </a:bodyPr>
          <a:lstStyle/>
          <a:p>
            <a:pPr algn="ctr"/>
            <a:r>
              <a:rPr lang="fa-IR" sz="4000" b="0" cap="none" spc="0" dirty="0" smtClean="0">
                <a:ln w="0"/>
                <a:solidFill>
                  <a:srgbClr val="5D18B8"/>
                </a:solidFill>
                <a:effectLst>
                  <a:outerShdw blurRad="38100" dist="19050" dir="2700000" algn="tl" rotWithShape="0">
                    <a:schemeClr val="dk1">
                      <a:alpha val="40000"/>
                    </a:schemeClr>
                  </a:outerShdw>
                </a:effectLst>
                <a:cs typeface="B Titr" panose="00000700000000000000" pitchFamily="2" charset="-78"/>
              </a:rPr>
              <a:t>آزمون عملکردی درس دوازهم ((از خانه تا مدرسه)) </a:t>
            </a:r>
            <a:endParaRPr lang="en-US" sz="4000" b="0" cap="none" spc="0" dirty="0">
              <a:ln w="0"/>
              <a:solidFill>
                <a:srgbClr val="5D18B8"/>
              </a:solidFill>
              <a:effectLst>
                <a:outerShdw blurRad="38100" dist="19050" dir="2700000" algn="tl" rotWithShape="0">
                  <a:schemeClr val="dk1">
                    <a:alpha val="40000"/>
                  </a:schemeClr>
                </a:outerShdw>
              </a:effectLst>
              <a:cs typeface="B Titr" panose="00000700000000000000" pitchFamily="2" charset="-78"/>
            </a:endParaRPr>
          </a:p>
        </p:txBody>
      </p:sp>
      <p:sp>
        <p:nvSpPr>
          <p:cNvPr id="11" name="Rectangle 10"/>
          <p:cNvSpPr/>
          <p:nvPr/>
        </p:nvSpPr>
        <p:spPr>
          <a:xfrm>
            <a:off x="326570" y="1741100"/>
            <a:ext cx="11604451" cy="1384995"/>
          </a:xfrm>
          <a:prstGeom prst="rect">
            <a:avLst/>
          </a:prstGeom>
          <a:noFill/>
        </p:spPr>
        <p:txBody>
          <a:bodyPr wrap="square" lIns="91440" tIns="45720" rIns="91440" bIns="45720">
            <a:spAutoFit/>
          </a:bodyPr>
          <a:lstStyle/>
          <a:p>
            <a:pPr algn="r"/>
            <a:r>
              <a:rPr lang="fa-IR" sz="2800" b="0" cap="none" spc="0" dirty="0" smtClean="0">
                <a:ln w="0"/>
                <a:solidFill>
                  <a:schemeClr val="accent2">
                    <a:lumMod val="75000"/>
                  </a:schemeClr>
                </a:solidFill>
                <a:effectLst>
                  <a:outerShdw blurRad="38100" dist="19050" dir="2700000" algn="tl" rotWithShape="0">
                    <a:schemeClr val="dk1">
                      <a:alpha val="40000"/>
                    </a:schemeClr>
                  </a:outerShdw>
                </a:effectLst>
                <a:cs typeface="B Titr" panose="00000700000000000000" pitchFamily="2" charset="-78"/>
              </a:rPr>
              <a:t>هدف: </a:t>
            </a: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سنجش مهارت مشاهده و برقراری ارتباط</a:t>
            </a:r>
          </a:p>
          <a:p>
            <a:pPr algn="r"/>
            <a:r>
              <a:rPr lang="fa-IR" sz="2800" dirty="0" smtClean="0">
                <a:ln w="0"/>
                <a:effectLst>
                  <a:outerShdw blurRad="38100" dist="19050" dir="2700000" algn="tl" rotWithShape="0">
                    <a:schemeClr val="dk1">
                      <a:alpha val="40000"/>
                    </a:schemeClr>
                  </a:outerShdw>
                </a:effectLst>
                <a:cs typeface="B Titr" panose="00000700000000000000" pitchFamily="2" charset="-78"/>
              </a:rPr>
              <a:t>وسایل : سطوحی مانند روزنامه،مقوا، موکت نایلون، ماشین کوچک اسباب بازی، نخ، ماژیک و قیچی</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cxnSp>
        <p:nvCxnSpPr>
          <p:cNvPr id="12" name="Straight Connector 11"/>
          <p:cNvCxnSpPr/>
          <p:nvPr/>
        </p:nvCxnSpPr>
        <p:spPr>
          <a:xfrm>
            <a:off x="0" y="1426641"/>
            <a:ext cx="12192000" cy="0"/>
          </a:xfrm>
          <a:prstGeom prst="line">
            <a:avLst/>
          </a:prstGeom>
        </p:spPr>
        <p:style>
          <a:lnRef idx="1">
            <a:schemeClr val="dk1"/>
          </a:lnRef>
          <a:fillRef idx="0">
            <a:schemeClr val="dk1"/>
          </a:fillRef>
          <a:effectRef idx="0">
            <a:schemeClr val="dk1"/>
          </a:effectRef>
          <a:fontRef idx="minor">
            <a:schemeClr val="tx1"/>
          </a:fontRef>
        </p:style>
      </p:cxnSp>
      <p:pic>
        <p:nvPicPr>
          <p:cNvPr id="19" name="Picture 18" descr="00000.jpg"/>
          <p:cNvPicPr>
            <a:picLocks noChangeAspect="1"/>
          </p:cNvPicPr>
          <p:nvPr/>
        </p:nvPicPr>
        <p:blipFill>
          <a:blip r:embed="rId2" cstate="print"/>
          <a:stretch>
            <a:fillRect/>
          </a:stretch>
        </p:blipFill>
        <p:spPr>
          <a:xfrm rot="497527">
            <a:off x="3999143" y="2854234"/>
            <a:ext cx="2495551" cy="1828800"/>
          </a:xfrm>
          <a:prstGeom prst="rect">
            <a:avLst/>
          </a:prstGeom>
        </p:spPr>
      </p:pic>
      <p:pic>
        <p:nvPicPr>
          <p:cNvPr id="20" name="Picture 19" descr="0000.jpg"/>
          <p:cNvPicPr>
            <a:picLocks noChangeAspect="1"/>
          </p:cNvPicPr>
          <p:nvPr/>
        </p:nvPicPr>
        <p:blipFill>
          <a:blip r:embed="rId3" cstate="print"/>
          <a:stretch>
            <a:fillRect/>
          </a:stretch>
        </p:blipFill>
        <p:spPr>
          <a:xfrm rot="21161207">
            <a:off x="6582233" y="3099350"/>
            <a:ext cx="2619375" cy="1743075"/>
          </a:xfrm>
          <a:prstGeom prst="rect">
            <a:avLst/>
          </a:prstGeom>
        </p:spPr>
      </p:pic>
      <p:pic>
        <p:nvPicPr>
          <p:cNvPr id="21" name="Picture 20" descr="000.jpg"/>
          <p:cNvPicPr>
            <a:picLocks noChangeAspect="1"/>
          </p:cNvPicPr>
          <p:nvPr/>
        </p:nvPicPr>
        <p:blipFill>
          <a:blip r:embed="rId4" cstate="print"/>
          <a:stretch>
            <a:fillRect/>
          </a:stretch>
        </p:blipFill>
        <p:spPr>
          <a:xfrm rot="1147399">
            <a:off x="4119665" y="4451138"/>
            <a:ext cx="2619375" cy="1743075"/>
          </a:xfrm>
          <a:prstGeom prst="rect">
            <a:avLst/>
          </a:prstGeom>
        </p:spPr>
      </p:pic>
      <p:pic>
        <p:nvPicPr>
          <p:cNvPr id="22" name="Picture 21" descr="00.jpg"/>
          <p:cNvPicPr>
            <a:picLocks noChangeAspect="1"/>
          </p:cNvPicPr>
          <p:nvPr/>
        </p:nvPicPr>
        <p:blipFill>
          <a:blip r:embed="rId5" cstate="print"/>
          <a:stretch>
            <a:fillRect/>
          </a:stretch>
        </p:blipFill>
        <p:spPr>
          <a:xfrm rot="20888891">
            <a:off x="1707029" y="4518211"/>
            <a:ext cx="2571751" cy="1781175"/>
          </a:xfrm>
          <a:prstGeom prst="rect">
            <a:avLst/>
          </a:prstGeom>
        </p:spPr>
      </p:pic>
      <p:pic>
        <p:nvPicPr>
          <p:cNvPr id="23" name="Picture 22" descr="0.jpg"/>
          <p:cNvPicPr>
            <a:picLocks noChangeAspect="1"/>
          </p:cNvPicPr>
          <p:nvPr/>
        </p:nvPicPr>
        <p:blipFill>
          <a:blip r:embed="rId6" cstate="print"/>
          <a:stretch>
            <a:fillRect/>
          </a:stretch>
        </p:blipFill>
        <p:spPr>
          <a:xfrm>
            <a:off x="6756418" y="4887883"/>
            <a:ext cx="2857500" cy="1600200"/>
          </a:xfrm>
          <a:prstGeom prst="rect">
            <a:avLst/>
          </a:prstGeom>
        </p:spPr>
      </p:pic>
      <p:pic>
        <p:nvPicPr>
          <p:cNvPr id="25" name="Picture 24" descr="index.jpg"/>
          <p:cNvPicPr>
            <a:picLocks noChangeAspect="1"/>
          </p:cNvPicPr>
          <p:nvPr/>
        </p:nvPicPr>
        <p:blipFill>
          <a:blip r:embed="rId7" cstate="print"/>
          <a:stretch>
            <a:fillRect/>
          </a:stretch>
        </p:blipFill>
        <p:spPr>
          <a:xfrm rot="1099922">
            <a:off x="9082655" y="3235392"/>
            <a:ext cx="2619375" cy="1743075"/>
          </a:xfrm>
          <a:prstGeom prst="rect">
            <a:avLst/>
          </a:prstGeom>
        </p:spPr>
      </p:pic>
      <p:pic>
        <p:nvPicPr>
          <p:cNvPr id="26" name="Picture 25" descr="index0.jpg"/>
          <p:cNvPicPr>
            <a:picLocks noChangeAspect="1"/>
          </p:cNvPicPr>
          <p:nvPr/>
        </p:nvPicPr>
        <p:blipFill>
          <a:blip r:embed="rId8" cstate="print"/>
          <a:stretch>
            <a:fillRect/>
          </a:stretch>
        </p:blipFill>
        <p:spPr>
          <a:xfrm rot="20356353">
            <a:off x="415227" y="3124138"/>
            <a:ext cx="2619375" cy="1743075"/>
          </a:xfrm>
          <a:prstGeom prst="rect">
            <a:avLst/>
          </a:prstGeom>
        </p:spPr>
      </p:pic>
    </p:spTree>
    <p:extLst>
      <p:ext uri="{BB962C8B-B14F-4D97-AF65-F5344CB8AC3E}">
        <p14:creationId xmlns="" xmlns:p14="http://schemas.microsoft.com/office/powerpoint/2010/main" val="105162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0" y="209006"/>
            <a:ext cx="11965576" cy="2677656"/>
          </a:xfrm>
          <a:prstGeom prst="rect">
            <a:avLst/>
          </a:prstGeom>
        </p:spPr>
        <p:txBody>
          <a:bodyPr wrap="square">
            <a:spAutoFit/>
          </a:bodyPr>
          <a:lstStyle/>
          <a:p>
            <a:pPr algn="r" rtl="1"/>
            <a:r>
              <a:rPr lang="fa-IR" sz="2400" b="1" dirty="0" smtClean="0">
                <a:ln w="0"/>
                <a:effectLst>
                  <a:outerShdw blurRad="38100" dist="19050" dir="2700000" algn="tl" rotWithShape="0">
                    <a:schemeClr val="dk1">
                      <a:alpha val="40000"/>
                    </a:schemeClr>
                  </a:outerShdw>
                </a:effectLst>
                <a:cs typeface="B Nazanin" pitchFamily="2" charset="-78"/>
              </a:rPr>
              <a:t>دستور کار:</a:t>
            </a:r>
          </a:p>
          <a:p>
            <a:pPr algn="r" rtl="1"/>
            <a:r>
              <a:rPr lang="fa-IR" sz="2400" b="1" dirty="0" smtClean="0">
                <a:ln w="0"/>
                <a:effectLst>
                  <a:outerShdw blurRad="38100" dist="19050" dir="2700000" algn="tl" rotWithShape="0">
                    <a:schemeClr val="dk1">
                      <a:alpha val="40000"/>
                    </a:schemeClr>
                  </a:outerShdw>
                </a:effectLst>
                <a:cs typeface="B Nazanin" pitchFamily="2" charset="-78"/>
              </a:rPr>
              <a:t> 1- ورقه ی روزنامه را روی زمین قرار بده و یک خط به عنوان نقطه ی شروع حرکت ماشین رسم کن.</a:t>
            </a:r>
          </a:p>
          <a:p>
            <a:pPr algn="r" rtl="1"/>
            <a:r>
              <a:rPr lang="fa-IR" sz="2400" b="1" dirty="0" smtClean="0">
                <a:ln w="0"/>
                <a:effectLst>
                  <a:outerShdw blurRad="38100" dist="19050" dir="2700000" algn="tl" rotWithShape="0">
                    <a:schemeClr val="dk1">
                      <a:alpha val="40000"/>
                    </a:schemeClr>
                  </a:outerShdw>
                </a:effectLst>
                <a:cs typeface="B Nazanin" pitchFamily="2" charset="-78"/>
              </a:rPr>
              <a:t>2- یک خط هم به عنوان مسیر حرکت ماشین رسم کن.</a:t>
            </a:r>
          </a:p>
          <a:p>
            <a:pPr algn="r" rtl="1"/>
            <a:r>
              <a:rPr lang="fa-IR" sz="2400" b="1" dirty="0" smtClean="0">
                <a:ln w="0"/>
                <a:effectLst>
                  <a:outerShdw blurRad="38100" dist="19050" dir="2700000" algn="tl" rotWithShape="0">
                    <a:schemeClr val="dk1">
                      <a:alpha val="40000"/>
                    </a:schemeClr>
                  </a:outerShdw>
                </a:effectLst>
                <a:cs typeface="B Nazanin" pitchFamily="2" charset="-78"/>
              </a:rPr>
              <a:t>3- ماشین را با یک ضربه ی آرام روی خط کشیده شده به حرکت در آور و جایی که ایستاده علامت بزن.</a:t>
            </a:r>
          </a:p>
          <a:p>
            <a:pPr algn="r" rtl="1"/>
            <a:r>
              <a:rPr lang="fa-IR" sz="2400" b="1" dirty="0" smtClean="0">
                <a:ln w="0"/>
                <a:effectLst>
                  <a:outerShdw blurRad="38100" dist="19050" dir="2700000" algn="tl" rotWithShape="0">
                    <a:schemeClr val="dk1">
                      <a:alpha val="40000"/>
                    </a:schemeClr>
                  </a:outerShdw>
                </a:effectLst>
                <a:cs typeface="B Nazanin" pitchFamily="2" charset="-78"/>
              </a:rPr>
              <a:t>4-طول مسیری را که ماشین طی کرده با نخ اندازه بگیر.</a:t>
            </a:r>
          </a:p>
          <a:p>
            <a:pPr algn="r" rtl="1"/>
            <a:r>
              <a:rPr lang="fa-IR" sz="2400" b="1" dirty="0" smtClean="0">
                <a:ln w="0"/>
                <a:effectLst>
                  <a:outerShdw blurRad="38100" dist="19050" dir="2700000" algn="tl" rotWithShape="0">
                    <a:schemeClr val="dk1">
                      <a:alpha val="40000"/>
                    </a:schemeClr>
                  </a:outerShdw>
                </a:effectLst>
                <a:cs typeface="B Nazanin" pitchFamily="2" charset="-78"/>
              </a:rPr>
              <a:t>5- آزمایش را روی سطوح دیگر (مقوا، نایلون و موکت) انجام بده.</a:t>
            </a:r>
          </a:p>
          <a:p>
            <a:pPr algn="r" rtl="1"/>
            <a:r>
              <a:rPr lang="fa-IR" sz="2400" b="1" dirty="0" smtClean="0">
                <a:ln w="0"/>
                <a:effectLst>
                  <a:outerShdw blurRad="38100" dist="19050" dir="2700000" algn="tl" rotWithShape="0">
                    <a:schemeClr val="dk1">
                      <a:alpha val="40000"/>
                    </a:schemeClr>
                  </a:outerShdw>
                </a:effectLst>
                <a:cs typeface="B Nazanin" pitchFamily="2" charset="-78"/>
              </a:rPr>
              <a:t>6- نخ ها را در جدول زیر بچسبان و به سوال زیر جدول پاسخ بده.</a:t>
            </a:r>
          </a:p>
        </p:txBody>
      </p:sp>
      <p:sp>
        <p:nvSpPr>
          <p:cNvPr id="8" name="TextBox 7"/>
          <p:cNvSpPr txBox="1"/>
          <p:nvPr/>
        </p:nvSpPr>
        <p:spPr>
          <a:xfrm>
            <a:off x="574765" y="5786850"/>
            <a:ext cx="11051179" cy="461665"/>
          </a:xfrm>
          <a:prstGeom prst="rect">
            <a:avLst/>
          </a:prstGeom>
          <a:noFill/>
        </p:spPr>
        <p:txBody>
          <a:bodyPr wrap="square" rtlCol="0">
            <a:spAutoFit/>
          </a:bodyPr>
          <a:lstStyle/>
          <a:p>
            <a:pPr algn="r" rtl="1"/>
            <a:r>
              <a:rPr lang="fa-IR" sz="2400" b="1" dirty="0" smtClean="0">
                <a:solidFill>
                  <a:srgbClr val="0033CC"/>
                </a:solidFill>
                <a:cs typeface="B Nazanin" pitchFamily="2" charset="-78"/>
              </a:rPr>
              <a:t>کدام سطح از همه هموارتر بوده است؟ چرا؟ ............................................................................</a:t>
            </a:r>
            <a:endParaRPr lang="en-US" sz="2400" b="1" dirty="0">
              <a:solidFill>
                <a:srgbClr val="0033CC"/>
              </a:solidFill>
              <a:cs typeface="B Nazanin" pitchFamily="2" charset="-78"/>
            </a:endParaRPr>
          </a:p>
        </p:txBody>
      </p:sp>
      <p:graphicFrame>
        <p:nvGraphicFramePr>
          <p:cNvPr id="9" name="Table 8"/>
          <p:cNvGraphicFramePr>
            <a:graphicFrameLocks noGrp="1"/>
          </p:cNvGraphicFramePr>
          <p:nvPr/>
        </p:nvGraphicFramePr>
        <p:xfrm>
          <a:off x="2227943" y="3188546"/>
          <a:ext cx="8128000" cy="1828800"/>
        </p:xfrm>
        <a:graphic>
          <a:graphicData uri="http://schemas.openxmlformats.org/drawingml/2006/table">
            <a:tbl>
              <a:tblPr firstRow="1" bandRow="1">
                <a:tableStyleId>{638B1855-1B75-4FBE-930C-398BA8C253C6}</a:tableStyleId>
              </a:tblPr>
              <a:tblGrid>
                <a:gridCol w="6981371"/>
                <a:gridCol w="1146629"/>
              </a:tblGrid>
              <a:tr h="370840">
                <a:tc>
                  <a:txBody>
                    <a:bodyPr/>
                    <a:lstStyle/>
                    <a:p>
                      <a:pPr algn="r" rtl="1"/>
                      <a:endParaRPr lang="en-US" sz="2400" b="1" dirty="0">
                        <a:solidFill>
                          <a:schemeClr val="tx1"/>
                        </a:solidFill>
                        <a:effectLst>
                          <a:outerShdw blurRad="38100" dist="38100" dir="2700000" algn="tl">
                            <a:srgbClr val="000000">
                              <a:alpha val="43137"/>
                            </a:srgbClr>
                          </a:outerShdw>
                        </a:effectLst>
                      </a:endParaRPr>
                    </a:p>
                  </a:txBody>
                  <a:tcPr/>
                </a:tc>
                <a:tc>
                  <a:txBody>
                    <a:bodyPr/>
                    <a:lstStyle/>
                    <a:p>
                      <a:pPr algn="r" rtl="1"/>
                      <a:r>
                        <a:rPr lang="fa-IR" sz="2400" b="1" dirty="0" smtClean="0">
                          <a:solidFill>
                            <a:schemeClr val="tx1"/>
                          </a:solidFill>
                          <a:effectLst>
                            <a:outerShdw blurRad="38100" dist="38100" dir="2700000" algn="tl">
                              <a:srgbClr val="000000">
                                <a:alpha val="43137"/>
                              </a:srgbClr>
                            </a:outerShdw>
                          </a:effectLst>
                        </a:rPr>
                        <a:t>روزنامه</a:t>
                      </a:r>
                      <a:endParaRPr lang="en-US" sz="2400" b="1" dirty="0">
                        <a:solidFill>
                          <a:schemeClr val="tx1"/>
                        </a:solidFill>
                        <a:effectLst>
                          <a:outerShdw blurRad="38100" dist="38100" dir="2700000" algn="tl">
                            <a:srgbClr val="000000">
                              <a:alpha val="43137"/>
                            </a:srgbClr>
                          </a:outerShdw>
                        </a:effectLst>
                      </a:endParaRPr>
                    </a:p>
                  </a:txBody>
                  <a:tcPr/>
                </a:tc>
              </a:tr>
              <a:tr h="370840">
                <a:tc>
                  <a:txBody>
                    <a:bodyPr/>
                    <a:lstStyle/>
                    <a:p>
                      <a:pPr algn="r" rtl="1"/>
                      <a:endParaRPr lang="en-US" sz="2400" b="1">
                        <a:solidFill>
                          <a:schemeClr val="tx1"/>
                        </a:solidFill>
                        <a:effectLst>
                          <a:outerShdw blurRad="38100" dist="38100" dir="2700000" algn="tl">
                            <a:srgbClr val="000000">
                              <a:alpha val="43137"/>
                            </a:srgbClr>
                          </a:outerShdw>
                        </a:effectLst>
                      </a:endParaRPr>
                    </a:p>
                  </a:txBody>
                  <a:tcPr/>
                </a:tc>
                <a:tc>
                  <a:txBody>
                    <a:bodyPr/>
                    <a:lstStyle/>
                    <a:p>
                      <a:pPr algn="r" rtl="1"/>
                      <a:r>
                        <a:rPr lang="fa-IR" sz="2400" b="1" dirty="0" smtClean="0">
                          <a:solidFill>
                            <a:schemeClr val="tx1"/>
                          </a:solidFill>
                          <a:effectLst>
                            <a:outerShdw blurRad="38100" dist="38100" dir="2700000" algn="tl">
                              <a:srgbClr val="000000">
                                <a:alpha val="43137"/>
                              </a:srgbClr>
                            </a:outerShdw>
                          </a:effectLst>
                        </a:rPr>
                        <a:t>مقوا</a:t>
                      </a:r>
                      <a:endParaRPr lang="en-US" sz="2400" b="1" dirty="0">
                        <a:solidFill>
                          <a:schemeClr val="tx1"/>
                        </a:solidFill>
                        <a:effectLst>
                          <a:outerShdw blurRad="38100" dist="38100" dir="2700000" algn="tl">
                            <a:srgbClr val="000000">
                              <a:alpha val="43137"/>
                            </a:srgbClr>
                          </a:outerShdw>
                        </a:effectLst>
                      </a:endParaRPr>
                    </a:p>
                  </a:txBody>
                  <a:tcPr/>
                </a:tc>
              </a:tr>
              <a:tr h="370840">
                <a:tc>
                  <a:txBody>
                    <a:bodyPr/>
                    <a:lstStyle/>
                    <a:p>
                      <a:pPr algn="r" rtl="1"/>
                      <a:endParaRPr lang="en-US" sz="2400" b="1">
                        <a:solidFill>
                          <a:schemeClr val="tx1"/>
                        </a:solidFill>
                        <a:effectLst>
                          <a:outerShdw blurRad="38100" dist="38100" dir="2700000" algn="tl">
                            <a:srgbClr val="000000">
                              <a:alpha val="43137"/>
                            </a:srgbClr>
                          </a:outerShdw>
                        </a:effectLst>
                      </a:endParaRPr>
                    </a:p>
                  </a:txBody>
                  <a:tcPr/>
                </a:tc>
                <a:tc>
                  <a:txBody>
                    <a:bodyPr/>
                    <a:lstStyle/>
                    <a:p>
                      <a:pPr algn="r" rtl="1"/>
                      <a:r>
                        <a:rPr lang="fa-IR" sz="2400" b="1" dirty="0" smtClean="0">
                          <a:solidFill>
                            <a:schemeClr val="tx1"/>
                          </a:solidFill>
                          <a:effectLst>
                            <a:outerShdw blurRad="38100" dist="38100" dir="2700000" algn="tl">
                              <a:srgbClr val="000000">
                                <a:alpha val="43137"/>
                              </a:srgbClr>
                            </a:outerShdw>
                          </a:effectLst>
                        </a:rPr>
                        <a:t>موکت</a:t>
                      </a:r>
                      <a:endParaRPr lang="en-US" sz="2400" b="1" dirty="0">
                        <a:solidFill>
                          <a:schemeClr val="tx1"/>
                        </a:solidFill>
                        <a:effectLst>
                          <a:outerShdw blurRad="38100" dist="38100" dir="2700000" algn="tl">
                            <a:srgbClr val="000000">
                              <a:alpha val="43137"/>
                            </a:srgbClr>
                          </a:outerShdw>
                        </a:effectLst>
                      </a:endParaRPr>
                    </a:p>
                  </a:txBody>
                  <a:tcPr/>
                </a:tc>
              </a:tr>
              <a:tr h="370840">
                <a:tc>
                  <a:txBody>
                    <a:bodyPr/>
                    <a:lstStyle/>
                    <a:p>
                      <a:pPr algn="r" rtl="1"/>
                      <a:endParaRPr lang="en-US" sz="2400" b="1">
                        <a:solidFill>
                          <a:schemeClr val="tx1"/>
                        </a:solidFill>
                        <a:effectLst>
                          <a:outerShdw blurRad="38100" dist="38100" dir="2700000" algn="tl">
                            <a:srgbClr val="000000">
                              <a:alpha val="43137"/>
                            </a:srgbClr>
                          </a:outerShdw>
                        </a:effectLst>
                      </a:endParaRPr>
                    </a:p>
                  </a:txBody>
                  <a:tcPr/>
                </a:tc>
                <a:tc>
                  <a:txBody>
                    <a:bodyPr/>
                    <a:lstStyle/>
                    <a:p>
                      <a:pPr algn="r" rtl="1"/>
                      <a:r>
                        <a:rPr lang="fa-IR" sz="2400" b="1" dirty="0" smtClean="0">
                          <a:solidFill>
                            <a:schemeClr val="tx1"/>
                          </a:solidFill>
                          <a:effectLst>
                            <a:outerShdw blurRad="38100" dist="38100" dir="2700000" algn="tl">
                              <a:srgbClr val="000000">
                                <a:alpha val="43137"/>
                              </a:srgbClr>
                            </a:outerShdw>
                          </a:effectLst>
                        </a:rPr>
                        <a:t>نایلون</a:t>
                      </a:r>
                      <a:endParaRPr lang="en-US" sz="2400" b="1" dirty="0">
                        <a:solidFill>
                          <a:schemeClr val="tx1"/>
                        </a:solidFill>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 xmlns:p14="http://schemas.microsoft.com/office/powerpoint/2010/main" val="1399103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8" name="Rectangle 7"/>
          <p:cNvSpPr/>
          <p:nvPr/>
        </p:nvSpPr>
        <p:spPr>
          <a:xfrm>
            <a:off x="3915961" y="589895"/>
            <a:ext cx="3680815"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معیارها (سنجه)</a:t>
            </a: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9" name="Table 8"/>
          <p:cNvGraphicFramePr>
            <a:graphicFrameLocks noGrp="1"/>
          </p:cNvGraphicFramePr>
          <p:nvPr/>
        </p:nvGraphicFramePr>
        <p:xfrm>
          <a:off x="666209" y="1947577"/>
          <a:ext cx="10946674" cy="4013412"/>
        </p:xfrm>
        <a:graphic>
          <a:graphicData uri="http://schemas.openxmlformats.org/drawingml/2006/table">
            <a:tbl>
              <a:tblPr firstRow="1" bandRow="1">
                <a:tableStyleId>{5DA37D80-6434-44D0-A028-1B22A696006F}</a:tableStyleId>
              </a:tblPr>
              <a:tblGrid>
                <a:gridCol w="3148148"/>
                <a:gridCol w="1110343"/>
                <a:gridCol w="653143"/>
                <a:gridCol w="627017"/>
                <a:gridCol w="5408023"/>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بازخورد توصیفی آموزگار</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تاحدودی</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خیر</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بلی</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اهداف آموزشی</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r>
                        <a:rPr lang="fa-IR" sz="2400" dirty="0" smtClean="0"/>
                        <a:t>حرکت ماشین اسباب بازی را در طول</a:t>
                      </a:r>
                      <a:r>
                        <a:rPr lang="fa-IR" sz="2400" baseline="0" dirty="0" smtClean="0"/>
                        <a:t> مسیر سطوح مختلف به دقت مشاهده کرده است.</a:t>
                      </a:r>
                      <a:endParaRPr lang="en-US" sz="2400" b="1" dirty="0">
                        <a:cs typeface="B Nazanin" pitchFamily="2" charset="-78"/>
                      </a:endParaRPr>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r>
                        <a:rPr lang="fa-IR" sz="2400" dirty="0" smtClean="0"/>
                        <a:t>حرکت ماشین اسباب بازی را در طول</a:t>
                      </a:r>
                      <a:r>
                        <a:rPr lang="fa-IR" sz="2400" baseline="0" dirty="0" smtClean="0"/>
                        <a:t> مسیر سطوح مختلف به دقت مقایسه کرده است.</a:t>
                      </a:r>
                      <a:endParaRPr lang="en-US" sz="2400" b="1" dirty="0">
                        <a:cs typeface="B Nazanin" pitchFamily="2" charset="-78"/>
                      </a:endParaRPr>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r>
                        <a:rPr lang="fa-IR" sz="2400" dirty="0" smtClean="0"/>
                        <a:t>حاصل مشاهدات خود را در</a:t>
                      </a:r>
                      <a:r>
                        <a:rPr lang="fa-IR" sz="2400" baseline="0" dirty="0" smtClean="0"/>
                        <a:t> جدول قرار داده است.</a:t>
                      </a:r>
                      <a:endParaRPr lang="en-US" sz="2400" b="1" dirty="0">
                        <a:cs typeface="B Nazanin" pitchFamily="2" charset="-78"/>
                      </a:endParaRPr>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r>
                        <a:rPr lang="fa-IR" sz="2400" dirty="0" smtClean="0"/>
                        <a:t>در انجام فعالیت از خود علاقه مندی نشان داده است.</a:t>
                      </a:r>
                      <a:endParaRPr lang="en-US" sz="2400" b="1" dirty="0">
                        <a:cs typeface="B Nazanin" pitchFamily="2" charset="-78"/>
                      </a:endParaRPr>
                    </a:p>
                  </a:txBody>
                  <a:tcPr anchor="ctr"/>
                </a:tc>
              </a:tr>
            </a:tbl>
          </a:graphicData>
        </a:graphic>
      </p:graphicFrame>
    </p:spTree>
    <p:extLst>
      <p:ext uri="{BB962C8B-B14F-4D97-AF65-F5344CB8AC3E}">
        <p14:creationId xmlns="" xmlns:p14="http://schemas.microsoft.com/office/powerpoint/2010/main" val="4489259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10" name="Rectangle 9"/>
          <p:cNvSpPr/>
          <p:nvPr/>
        </p:nvSpPr>
        <p:spPr>
          <a:xfrm>
            <a:off x="1466388" y="718755"/>
            <a:ext cx="9259266" cy="707886"/>
          </a:xfrm>
          <a:prstGeom prst="rect">
            <a:avLst/>
          </a:prstGeom>
          <a:noFill/>
        </p:spPr>
        <p:txBody>
          <a:bodyPr wrap="none" lIns="91440" tIns="45720" rIns="91440" bIns="45720">
            <a:spAutoFit/>
          </a:bodyPr>
          <a:lstStyle/>
          <a:p>
            <a:pPr algn="ctr"/>
            <a:r>
              <a:rPr lang="fa-IR" sz="4000" b="0" cap="none" spc="0" dirty="0" smtClean="0">
                <a:ln w="0"/>
                <a:solidFill>
                  <a:srgbClr val="002060"/>
                </a:solidFill>
                <a:effectLst>
                  <a:outerShdw blurRad="38100" dist="19050" dir="2700000" algn="tl" rotWithShape="0">
                    <a:schemeClr val="dk1">
                      <a:alpha val="40000"/>
                    </a:schemeClr>
                  </a:outerShdw>
                </a:effectLst>
                <a:cs typeface="B Titr" panose="00000700000000000000" pitchFamily="2" charset="-78"/>
              </a:rPr>
              <a:t>آزمون عملکردی درس سیزدهم ((آهن ربای من)) </a:t>
            </a:r>
            <a:endParaRPr lang="en-US" sz="4000" b="0" cap="none" spc="0" dirty="0">
              <a:ln w="0"/>
              <a:solidFill>
                <a:srgbClr val="002060"/>
              </a:solidFill>
              <a:effectLst>
                <a:outerShdw blurRad="38100" dist="19050" dir="2700000" algn="tl" rotWithShape="0">
                  <a:schemeClr val="dk1">
                    <a:alpha val="40000"/>
                  </a:schemeClr>
                </a:outerShdw>
              </a:effectLst>
              <a:cs typeface="B Titr" panose="00000700000000000000" pitchFamily="2" charset="-78"/>
            </a:endParaRPr>
          </a:p>
        </p:txBody>
      </p:sp>
      <p:sp>
        <p:nvSpPr>
          <p:cNvPr id="11" name="Rectangle 10"/>
          <p:cNvSpPr/>
          <p:nvPr/>
        </p:nvSpPr>
        <p:spPr>
          <a:xfrm>
            <a:off x="209007" y="1741100"/>
            <a:ext cx="11722016" cy="2246769"/>
          </a:xfrm>
          <a:prstGeom prst="rect">
            <a:avLst/>
          </a:prstGeom>
          <a:noFill/>
        </p:spPr>
        <p:txBody>
          <a:bodyPr wrap="square" lIns="91440" tIns="45720" rIns="91440" bIns="45720">
            <a:spAutoFit/>
          </a:bodyPr>
          <a:lstStyle/>
          <a:p>
            <a:pPr algn="r" rtl="1"/>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هدف: سنجش مهارت مشاهده طبقه بندی و کاربرد ابزار</a:t>
            </a:r>
          </a:p>
          <a:p>
            <a:pPr algn="r" rtl="1"/>
            <a:r>
              <a:rPr lang="fa-IR" sz="2800" dirty="0" smtClean="0">
                <a:ln w="0"/>
                <a:effectLst>
                  <a:outerShdw blurRad="38100" dist="19050" dir="2700000" algn="tl" rotWithShape="0">
                    <a:schemeClr val="dk1">
                      <a:alpha val="40000"/>
                    </a:schemeClr>
                  </a:outerShdw>
                </a:effectLst>
                <a:cs typeface="B Titr" panose="00000700000000000000" pitchFamily="2" charset="-78"/>
              </a:rPr>
              <a:t>وسایل : تعدادی آهن ربا، مدادتراش معمولی، قیچی با دسته ی غیر فلزی، دکمه ی معمولی، لوبیا، سنجاق، پونز، کلید، پیچ گوشتی معمولی بدون دسته ی فلزی ، میخ، خط کش ، قاشق و صابون</a:t>
            </a:r>
          </a:p>
          <a:p>
            <a:pPr algn="r" rtl="1"/>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cxnSp>
        <p:nvCxnSpPr>
          <p:cNvPr id="12" name="Straight Connector 11"/>
          <p:cNvCxnSpPr/>
          <p:nvPr/>
        </p:nvCxnSpPr>
        <p:spPr>
          <a:xfrm>
            <a:off x="0" y="1426641"/>
            <a:ext cx="12192000" cy="0"/>
          </a:xfrm>
          <a:prstGeom prst="line">
            <a:avLst/>
          </a:prstGeom>
        </p:spPr>
        <p:style>
          <a:lnRef idx="1">
            <a:schemeClr val="dk1"/>
          </a:lnRef>
          <a:fillRef idx="0">
            <a:schemeClr val="dk1"/>
          </a:fillRef>
          <a:effectRef idx="0">
            <a:schemeClr val="dk1"/>
          </a:effectRef>
          <a:fontRef idx="minor">
            <a:schemeClr val="tx1"/>
          </a:fontRef>
        </p:style>
      </p:cxnSp>
      <p:pic>
        <p:nvPicPr>
          <p:cNvPr id="18" name="Picture 17" descr="0000000.jpg"/>
          <p:cNvPicPr>
            <a:picLocks noChangeAspect="1"/>
          </p:cNvPicPr>
          <p:nvPr/>
        </p:nvPicPr>
        <p:blipFill>
          <a:blip r:embed="rId2" cstate="print"/>
          <a:stretch>
            <a:fillRect/>
          </a:stretch>
        </p:blipFill>
        <p:spPr>
          <a:xfrm rot="695043">
            <a:off x="5058571" y="5331201"/>
            <a:ext cx="1813717" cy="1358537"/>
          </a:xfrm>
          <a:prstGeom prst="rect">
            <a:avLst/>
          </a:prstGeom>
        </p:spPr>
      </p:pic>
      <p:pic>
        <p:nvPicPr>
          <p:cNvPr id="20" name="Picture 19" descr="0000.jpg"/>
          <p:cNvPicPr>
            <a:picLocks noChangeAspect="1"/>
          </p:cNvPicPr>
          <p:nvPr/>
        </p:nvPicPr>
        <p:blipFill>
          <a:blip r:embed="rId3" cstate="print"/>
          <a:stretch>
            <a:fillRect/>
          </a:stretch>
        </p:blipFill>
        <p:spPr>
          <a:xfrm rot="835094">
            <a:off x="7041145" y="5228464"/>
            <a:ext cx="1859593" cy="1426835"/>
          </a:xfrm>
          <a:prstGeom prst="rect">
            <a:avLst/>
          </a:prstGeom>
        </p:spPr>
      </p:pic>
      <p:pic>
        <p:nvPicPr>
          <p:cNvPr id="21" name="Picture 20" descr="000.jpg"/>
          <p:cNvPicPr>
            <a:picLocks noChangeAspect="1"/>
          </p:cNvPicPr>
          <p:nvPr/>
        </p:nvPicPr>
        <p:blipFill>
          <a:blip r:embed="rId4" cstate="print"/>
          <a:stretch>
            <a:fillRect/>
          </a:stretch>
        </p:blipFill>
        <p:spPr>
          <a:xfrm rot="21262468">
            <a:off x="3619378" y="5153717"/>
            <a:ext cx="1333500" cy="1447800"/>
          </a:xfrm>
          <a:prstGeom prst="rect">
            <a:avLst/>
          </a:prstGeom>
        </p:spPr>
      </p:pic>
      <p:pic>
        <p:nvPicPr>
          <p:cNvPr id="22" name="Picture 21" descr="00.jpg"/>
          <p:cNvPicPr>
            <a:picLocks noChangeAspect="1"/>
          </p:cNvPicPr>
          <p:nvPr/>
        </p:nvPicPr>
        <p:blipFill>
          <a:blip r:embed="rId5" cstate="print"/>
          <a:stretch>
            <a:fillRect/>
          </a:stretch>
        </p:blipFill>
        <p:spPr>
          <a:xfrm rot="513591">
            <a:off x="3036223" y="3278567"/>
            <a:ext cx="2590800" cy="1762125"/>
          </a:xfrm>
          <a:prstGeom prst="rect">
            <a:avLst/>
          </a:prstGeom>
        </p:spPr>
      </p:pic>
      <p:pic>
        <p:nvPicPr>
          <p:cNvPr id="23" name="Picture 22" descr="0.jpg"/>
          <p:cNvPicPr>
            <a:picLocks noChangeAspect="1"/>
          </p:cNvPicPr>
          <p:nvPr/>
        </p:nvPicPr>
        <p:blipFill>
          <a:blip r:embed="rId6" cstate="print"/>
          <a:stretch>
            <a:fillRect/>
          </a:stretch>
        </p:blipFill>
        <p:spPr>
          <a:xfrm rot="1369871">
            <a:off x="7242920" y="3705200"/>
            <a:ext cx="2524125" cy="1809750"/>
          </a:xfrm>
          <a:prstGeom prst="rect">
            <a:avLst/>
          </a:prstGeom>
        </p:spPr>
      </p:pic>
      <p:pic>
        <p:nvPicPr>
          <p:cNvPr id="25" name="Picture 24" descr="images.jpg"/>
          <p:cNvPicPr>
            <a:picLocks noChangeAspect="1"/>
          </p:cNvPicPr>
          <p:nvPr/>
        </p:nvPicPr>
        <p:blipFill>
          <a:blip r:embed="rId7" cstate="print"/>
          <a:stretch>
            <a:fillRect/>
          </a:stretch>
        </p:blipFill>
        <p:spPr>
          <a:xfrm>
            <a:off x="1081435" y="4887626"/>
            <a:ext cx="2619375" cy="1743075"/>
          </a:xfrm>
          <a:prstGeom prst="rect">
            <a:avLst/>
          </a:prstGeom>
        </p:spPr>
      </p:pic>
      <p:pic>
        <p:nvPicPr>
          <p:cNvPr id="28" name="Picture 27" descr="index00.jpg"/>
          <p:cNvPicPr>
            <a:picLocks noChangeAspect="1"/>
          </p:cNvPicPr>
          <p:nvPr/>
        </p:nvPicPr>
        <p:blipFill>
          <a:blip r:embed="rId8" cstate="print"/>
          <a:stretch>
            <a:fillRect/>
          </a:stretch>
        </p:blipFill>
        <p:spPr>
          <a:xfrm rot="20027862">
            <a:off x="266773" y="3532503"/>
            <a:ext cx="2543175" cy="1800225"/>
          </a:xfrm>
          <a:prstGeom prst="rect">
            <a:avLst/>
          </a:prstGeom>
        </p:spPr>
      </p:pic>
      <p:pic>
        <p:nvPicPr>
          <p:cNvPr id="29" name="Picture 28" descr="index0.jpg"/>
          <p:cNvPicPr>
            <a:picLocks noChangeAspect="1"/>
          </p:cNvPicPr>
          <p:nvPr/>
        </p:nvPicPr>
        <p:blipFill>
          <a:blip r:embed="rId9" cstate="print"/>
          <a:stretch>
            <a:fillRect/>
          </a:stretch>
        </p:blipFill>
        <p:spPr>
          <a:xfrm rot="13353790">
            <a:off x="9328178" y="3776391"/>
            <a:ext cx="2619375" cy="1743075"/>
          </a:xfrm>
          <a:prstGeom prst="rect">
            <a:avLst/>
          </a:prstGeom>
        </p:spPr>
      </p:pic>
      <p:pic>
        <p:nvPicPr>
          <p:cNvPr id="30" name="Picture 29" descr="00000.jpg"/>
          <p:cNvPicPr>
            <a:picLocks noChangeAspect="1"/>
          </p:cNvPicPr>
          <p:nvPr/>
        </p:nvPicPr>
        <p:blipFill>
          <a:blip r:embed="rId10" cstate="print"/>
          <a:stretch>
            <a:fillRect/>
          </a:stretch>
        </p:blipFill>
        <p:spPr>
          <a:xfrm rot="20767791">
            <a:off x="5553260" y="3410952"/>
            <a:ext cx="1722752" cy="1722752"/>
          </a:xfrm>
          <a:prstGeom prst="rect">
            <a:avLst/>
          </a:prstGeom>
        </p:spPr>
      </p:pic>
    </p:spTree>
    <p:extLst>
      <p:ext uri="{BB962C8B-B14F-4D97-AF65-F5344CB8AC3E}">
        <p14:creationId xmlns="" xmlns:p14="http://schemas.microsoft.com/office/powerpoint/2010/main" val="88743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8" name="Rectangle 7"/>
          <p:cNvSpPr/>
          <p:nvPr/>
        </p:nvSpPr>
        <p:spPr>
          <a:xfrm>
            <a:off x="0" y="640082"/>
            <a:ext cx="11965576" cy="1200329"/>
          </a:xfrm>
          <a:prstGeom prst="rect">
            <a:avLst/>
          </a:prstGeom>
        </p:spPr>
        <p:txBody>
          <a:bodyPr wrap="square">
            <a:spAutoFit/>
          </a:bodyPr>
          <a:lstStyle/>
          <a:p>
            <a:pPr algn="r" rtl="1"/>
            <a:r>
              <a:rPr lang="fa-IR" sz="2400" b="1" dirty="0" smtClean="0">
                <a:ln w="0"/>
                <a:effectLst>
                  <a:outerShdw blurRad="38100" dist="19050" dir="2700000" algn="tl" rotWithShape="0">
                    <a:schemeClr val="dk1">
                      <a:alpha val="40000"/>
                    </a:schemeClr>
                  </a:outerShdw>
                </a:effectLst>
                <a:cs typeface="B Nazanin" pitchFamily="2" charset="-78"/>
              </a:rPr>
              <a:t>دستور کار: </a:t>
            </a:r>
          </a:p>
          <a:p>
            <a:pPr algn="r" rtl="1"/>
            <a:r>
              <a:rPr lang="fa-IR" sz="2400" b="1" dirty="0" smtClean="0">
                <a:ln w="0"/>
                <a:effectLst>
                  <a:outerShdw blurRad="38100" dist="19050" dir="2700000" algn="tl" rotWithShape="0">
                    <a:schemeClr val="dk1">
                      <a:alpha val="40000"/>
                    </a:schemeClr>
                  </a:outerShdw>
                </a:effectLst>
                <a:cs typeface="B Nazanin" pitchFamily="2" charset="-78"/>
              </a:rPr>
              <a:t>دوست خوبم وسایل ذکر شده را با آهن ربا امتحان کرده و آن ها را در سه گروه دسته بندی کن.</a:t>
            </a:r>
          </a:p>
          <a:p>
            <a:pPr algn="r" rtl="1"/>
            <a:r>
              <a:rPr lang="fa-IR" sz="2400" b="1" dirty="0" smtClean="0">
                <a:ln w="0"/>
                <a:effectLst>
                  <a:outerShdw blurRad="38100" dist="19050" dir="2700000" algn="tl" rotWithShape="0">
                    <a:schemeClr val="dk1">
                      <a:alpha val="40000"/>
                    </a:schemeClr>
                  </a:outerShdw>
                </a:effectLst>
                <a:cs typeface="B Nazanin" pitchFamily="2" charset="-78"/>
              </a:rPr>
              <a:t>نتایج خود را در جدول زیر وارد کن و برای هر دسته نامی بگذار.</a:t>
            </a:r>
          </a:p>
        </p:txBody>
      </p:sp>
      <p:graphicFrame>
        <p:nvGraphicFramePr>
          <p:cNvPr id="11" name="Table 10"/>
          <p:cNvGraphicFramePr>
            <a:graphicFrameLocks noGrp="1"/>
          </p:cNvGraphicFramePr>
          <p:nvPr/>
        </p:nvGraphicFramePr>
        <p:xfrm>
          <a:off x="1567544" y="2012888"/>
          <a:ext cx="8736147" cy="3747832"/>
        </p:xfrm>
        <a:graphic>
          <a:graphicData uri="http://schemas.openxmlformats.org/drawingml/2006/table">
            <a:tbl>
              <a:tblPr firstRow="1" bandRow="1">
                <a:tableStyleId>{08FB837D-C827-4EFA-A057-4D05807E0F7C}</a:tableStyleId>
              </a:tblPr>
              <a:tblGrid>
                <a:gridCol w="2912049"/>
                <a:gridCol w="2912049"/>
                <a:gridCol w="2912049"/>
              </a:tblGrid>
              <a:tr h="583351">
                <a:tc>
                  <a:txBody>
                    <a:bodyPr/>
                    <a:lstStyle/>
                    <a:p>
                      <a:endParaRPr lang="en-US" dirty="0"/>
                    </a:p>
                  </a:txBody>
                  <a:tcPr/>
                </a:tc>
                <a:tc>
                  <a:txBody>
                    <a:bodyPr/>
                    <a:lstStyle/>
                    <a:p>
                      <a:endParaRPr lang="en-US" dirty="0"/>
                    </a:p>
                  </a:txBody>
                  <a:tcPr/>
                </a:tc>
                <a:tc>
                  <a:txBody>
                    <a:bodyPr/>
                    <a:lstStyle/>
                    <a:p>
                      <a:endParaRPr lang="en-US" dirty="0"/>
                    </a:p>
                  </a:txBody>
                  <a:tcPr/>
                </a:tc>
              </a:tr>
              <a:tr h="3164481">
                <a:tc>
                  <a:txBody>
                    <a:bodyPr/>
                    <a:lstStyle/>
                    <a:p>
                      <a:endParaRPr lang="en-US"/>
                    </a:p>
                  </a:txBody>
                  <a:tcPr/>
                </a:tc>
                <a:tc>
                  <a:txBody>
                    <a:bodyPr/>
                    <a:lstStyle/>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en-US" dirty="0"/>
                    </a:p>
                  </a:txBody>
                  <a:tcPr/>
                </a:tc>
                <a:tc>
                  <a:txBody>
                    <a:bodyPr/>
                    <a:lstStyle/>
                    <a:p>
                      <a:endParaRPr lang="en-US" dirty="0"/>
                    </a:p>
                  </a:txBody>
                  <a:tcPr/>
                </a:tc>
              </a:tr>
            </a:tbl>
          </a:graphicData>
        </a:graphic>
      </p:graphicFrame>
    </p:spTree>
    <p:extLst>
      <p:ext uri="{BB962C8B-B14F-4D97-AF65-F5344CB8AC3E}">
        <p14:creationId xmlns="" xmlns:p14="http://schemas.microsoft.com/office/powerpoint/2010/main" val="33202902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8" name="Rectangle 7"/>
          <p:cNvSpPr/>
          <p:nvPr/>
        </p:nvSpPr>
        <p:spPr>
          <a:xfrm>
            <a:off x="3915961" y="589895"/>
            <a:ext cx="3680815"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معیارها (سنجه)</a:t>
            </a: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9" name="Table 8"/>
          <p:cNvGraphicFramePr>
            <a:graphicFrameLocks noGrp="1"/>
          </p:cNvGraphicFramePr>
          <p:nvPr/>
        </p:nvGraphicFramePr>
        <p:xfrm>
          <a:off x="666209" y="1947577"/>
          <a:ext cx="10946674" cy="3139758"/>
        </p:xfrm>
        <a:graphic>
          <a:graphicData uri="http://schemas.openxmlformats.org/drawingml/2006/table">
            <a:tbl>
              <a:tblPr firstRow="1" bandRow="1">
                <a:tableStyleId>{8799B23B-EC83-4686-B30A-512413B5E67A}</a:tableStyleId>
              </a:tblPr>
              <a:tblGrid>
                <a:gridCol w="3148148"/>
                <a:gridCol w="1110343"/>
                <a:gridCol w="653143"/>
                <a:gridCol w="627017"/>
                <a:gridCol w="5408023"/>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38100" dir="2700000" algn="tl" rotWithShape="0">
                              <a:srgbClr val="000000">
                                <a:alpha val="43137"/>
                              </a:srgbClr>
                            </a:outerShdw>
                          </a:effectLst>
                        </a:rPr>
                        <a:t>بازخورد توصیفی آموزگار</a:t>
                      </a:r>
                      <a:endParaRPr lang="en-US" sz="2400" cap="none" spc="0" dirty="0" smtClean="0">
                        <a:ln w="0"/>
                        <a:effectLst>
                          <a:outerShdw blurRad="38100" dist="38100" dir="2700000" algn="tl" rotWithShape="0">
                            <a:srgbClr val="000000">
                              <a:alpha val="43137"/>
                            </a:srgbClr>
                          </a:outerShdw>
                        </a:effectLst>
                      </a:endParaRPr>
                    </a:p>
                    <a:p>
                      <a:pPr algn="r" rtl="1"/>
                      <a:endParaRPr lang="en-US" sz="2400" b="1" dirty="0">
                        <a:effectLst>
                          <a:outerShdw blurRad="38100" dist="38100" dir="2700000" algn="tl">
                            <a:srgbClr val="000000">
                              <a:alpha val="43137"/>
                            </a:srgbClr>
                          </a:outerShdw>
                        </a:effectLst>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38100" dir="2700000" algn="tl" rotWithShape="0">
                              <a:srgbClr val="000000">
                                <a:alpha val="43137"/>
                              </a:srgbClr>
                            </a:outerShdw>
                          </a:effectLst>
                        </a:rPr>
                        <a:t>تاحدودی</a:t>
                      </a:r>
                      <a:endParaRPr lang="en-US" sz="2400" cap="none" spc="0" dirty="0" smtClean="0">
                        <a:ln w="0"/>
                        <a:effectLst>
                          <a:outerShdw blurRad="38100" dist="38100" dir="2700000" algn="tl" rotWithShape="0">
                            <a:srgbClr val="000000">
                              <a:alpha val="43137"/>
                            </a:srgbClr>
                          </a:outerShdw>
                        </a:effectLst>
                      </a:endParaRPr>
                    </a:p>
                    <a:p>
                      <a:pPr algn="r" rtl="1"/>
                      <a:endParaRPr lang="en-US" sz="2400" b="1" dirty="0">
                        <a:effectLst>
                          <a:outerShdw blurRad="38100" dist="38100" dir="2700000" algn="tl">
                            <a:srgbClr val="000000">
                              <a:alpha val="43137"/>
                            </a:srgbClr>
                          </a:outerShdw>
                        </a:effectLst>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38100" dir="2700000" algn="tl" rotWithShape="0">
                              <a:srgbClr val="000000">
                                <a:alpha val="43137"/>
                              </a:srgbClr>
                            </a:outerShdw>
                          </a:effectLst>
                        </a:rPr>
                        <a:t>خیر</a:t>
                      </a:r>
                      <a:endParaRPr lang="en-US" sz="2400" cap="none" spc="0" dirty="0" smtClean="0">
                        <a:ln w="0"/>
                        <a:effectLst>
                          <a:outerShdw blurRad="38100" dist="38100" dir="2700000" algn="tl" rotWithShape="0">
                            <a:srgbClr val="000000">
                              <a:alpha val="43137"/>
                            </a:srgbClr>
                          </a:outerShdw>
                        </a:effectLst>
                      </a:endParaRPr>
                    </a:p>
                    <a:p>
                      <a:pPr algn="r" rtl="1"/>
                      <a:endParaRPr lang="en-US" sz="2400" b="1" dirty="0">
                        <a:effectLst>
                          <a:outerShdw blurRad="38100" dist="38100" dir="2700000" algn="tl">
                            <a:srgbClr val="000000">
                              <a:alpha val="43137"/>
                            </a:srgbClr>
                          </a:outerShdw>
                        </a:effectLst>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38100" dir="2700000" algn="tl" rotWithShape="0">
                              <a:srgbClr val="000000">
                                <a:alpha val="43137"/>
                              </a:srgbClr>
                            </a:outerShdw>
                          </a:effectLst>
                        </a:rPr>
                        <a:t>بلی</a:t>
                      </a:r>
                      <a:endParaRPr lang="en-US" sz="2400" cap="none" spc="0" dirty="0" smtClean="0">
                        <a:ln w="0"/>
                        <a:effectLst>
                          <a:outerShdw blurRad="38100" dist="38100" dir="2700000" algn="tl" rotWithShape="0">
                            <a:srgbClr val="000000">
                              <a:alpha val="43137"/>
                            </a:srgbClr>
                          </a:outerShdw>
                        </a:effectLst>
                      </a:endParaRPr>
                    </a:p>
                    <a:p>
                      <a:pPr algn="r" rtl="1"/>
                      <a:endParaRPr lang="en-US" sz="2400" b="1" dirty="0">
                        <a:effectLst>
                          <a:outerShdw blurRad="38100" dist="38100" dir="2700000" algn="tl">
                            <a:srgbClr val="000000">
                              <a:alpha val="43137"/>
                            </a:srgbClr>
                          </a:outerShdw>
                        </a:effectLst>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38100" dir="2700000" algn="tl" rotWithShape="0">
                              <a:srgbClr val="000000">
                                <a:alpha val="43137"/>
                              </a:srgbClr>
                            </a:outerShdw>
                          </a:effectLst>
                        </a:rPr>
                        <a:t>اهداف آموزشی</a:t>
                      </a:r>
                      <a:endParaRPr lang="en-US" sz="2400" cap="none" spc="0" dirty="0" smtClean="0">
                        <a:ln w="0"/>
                        <a:effectLst>
                          <a:outerShdw blurRad="38100" dist="38100" dir="2700000" algn="tl" rotWithShape="0">
                            <a:srgbClr val="000000">
                              <a:alpha val="43137"/>
                            </a:srgbClr>
                          </a:outerShdw>
                        </a:effectLst>
                      </a:endParaRPr>
                    </a:p>
                    <a:p>
                      <a:pPr algn="r" rtl="1"/>
                      <a:endParaRPr lang="en-US" sz="2400" b="1" dirty="0">
                        <a:effectLst>
                          <a:outerShdw blurRad="38100" dist="38100" dir="2700000" algn="tl">
                            <a:srgbClr val="000000">
                              <a:alpha val="43137"/>
                            </a:srgbClr>
                          </a:outerShdw>
                        </a:effectLst>
                      </a:endParaRPr>
                    </a:p>
                  </a:txBody>
                  <a:tcPr anchor="ctr"/>
                </a:tc>
              </a:tr>
              <a:tr h="772266">
                <a:tc>
                  <a:txBody>
                    <a:bodyPr/>
                    <a:lstStyle/>
                    <a:p>
                      <a:pPr algn="r" rtl="1"/>
                      <a:endParaRPr lang="en-US" sz="2400" b="1" dirty="0">
                        <a:effectLst>
                          <a:outerShdw blurRad="38100" dist="38100" dir="2700000" algn="tl">
                            <a:srgbClr val="000000">
                              <a:alpha val="43137"/>
                            </a:srgbClr>
                          </a:outerShdw>
                        </a:effectLst>
                      </a:endParaRPr>
                    </a:p>
                  </a:txBody>
                  <a:tcPr anchor="ctr"/>
                </a:tc>
                <a:tc>
                  <a:txBody>
                    <a:bodyPr/>
                    <a:lstStyle/>
                    <a:p>
                      <a:pPr algn="r" rtl="1"/>
                      <a:endParaRPr lang="en-US" sz="2400" b="1" dirty="0">
                        <a:effectLst>
                          <a:outerShdw blurRad="38100" dist="38100" dir="2700000" algn="tl">
                            <a:srgbClr val="000000">
                              <a:alpha val="43137"/>
                            </a:srgbClr>
                          </a:outerShdw>
                        </a:effectLst>
                      </a:endParaRPr>
                    </a:p>
                  </a:txBody>
                  <a:tcPr anchor="ctr"/>
                </a:tc>
                <a:tc>
                  <a:txBody>
                    <a:bodyPr/>
                    <a:lstStyle/>
                    <a:p>
                      <a:pPr algn="r" rtl="1"/>
                      <a:endParaRPr lang="en-US" sz="2400" b="1" dirty="0">
                        <a:effectLst>
                          <a:outerShdw blurRad="38100" dist="38100" dir="2700000" algn="tl">
                            <a:srgbClr val="000000">
                              <a:alpha val="43137"/>
                            </a:srgbClr>
                          </a:outerShdw>
                        </a:effectLst>
                      </a:endParaRPr>
                    </a:p>
                  </a:txBody>
                  <a:tcPr anchor="ctr"/>
                </a:tc>
                <a:tc>
                  <a:txBody>
                    <a:bodyPr/>
                    <a:lstStyle/>
                    <a:p>
                      <a:pPr algn="r" rtl="1"/>
                      <a:endParaRPr lang="en-US" sz="2400" b="1" dirty="0">
                        <a:effectLst>
                          <a:outerShdw blurRad="38100" dist="38100" dir="2700000" algn="tl">
                            <a:srgbClr val="000000">
                              <a:alpha val="43137"/>
                            </a:srgbClr>
                          </a:outerShdw>
                        </a:effectLst>
                      </a:endParaRPr>
                    </a:p>
                  </a:txBody>
                  <a:tcPr anchor="ctr"/>
                </a:tc>
                <a:tc>
                  <a:txBody>
                    <a:bodyPr/>
                    <a:lstStyle/>
                    <a:p>
                      <a:pPr algn="r" rtl="1"/>
                      <a:r>
                        <a:rPr lang="fa-IR" sz="2400" b="1" dirty="0" smtClean="0">
                          <a:effectLst>
                            <a:outerShdw blurRad="38100" dist="38100" dir="2700000" algn="tl">
                              <a:srgbClr val="000000">
                                <a:alpha val="43137"/>
                              </a:srgbClr>
                            </a:outerShdw>
                          </a:effectLst>
                          <a:cs typeface="B Nazanin" pitchFamily="2" charset="-78"/>
                        </a:rPr>
                        <a:t>اشیا را در سه گروه دسته بندی کرده است.</a:t>
                      </a:r>
                      <a:endParaRPr lang="en-US" sz="2400" b="1" dirty="0">
                        <a:effectLst>
                          <a:outerShdw blurRad="38100" dist="38100" dir="2700000" algn="tl">
                            <a:srgbClr val="000000">
                              <a:alpha val="43137"/>
                            </a:srgbClr>
                          </a:outerShdw>
                        </a:effectLst>
                        <a:cs typeface="B Nazanin" pitchFamily="2" charset="-78"/>
                      </a:endParaRPr>
                    </a:p>
                  </a:txBody>
                  <a:tcPr anchor="ctr"/>
                </a:tc>
              </a:tr>
              <a:tr h="772266">
                <a:tc>
                  <a:txBody>
                    <a:bodyPr/>
                    <a:lstStyle/>
                    <a:p>
                      <a:pPr algn="r" rtl="1"/>
                      <a:endParaRPr lang="en-US" sz="2400" b="1" dirty="0">
                        <a:effectLst>
                          <a:outerShdw blurRad="38100" dist="38100" dir="2700000" algn="tl">
                            <a:srgbClr val="000000">
                              <a:alpha val="43137"/>
                            </a:srgbClr>
                          </a:outerShdw>
                        </a:effectLst>
                      </a:endParaRPr>
                    </a:p>
                  </a:txBody>
                  <a:tcPr anchor="ctr"/>
                </a:tc>
                <a:tc>
                  <a:txBody>
                    <a:bodyPr/>
                    <a:lstStyle/>
                    <a:p>
                      <a:pPr algn="r" rtl="1"/>
                      <a:endParaRPr lang="en-US" sz="2400" b="1" dirty="0">
                        <a:effectLst>
                          <a:outerShdw blurRad="38100" dist="38100" dir="2700000" algn="tl">
                            <a:srgbClr val="000000">
                              <a:alpha val="43137"/>
                            </a:srgbClr>
                          </a:outerShdw>
                        </a:effectLst>
                      </a:endParaRPr>
                    </a:p>
                  </a:txBody>
                  <a:tcPr anchor="ctr"/>
                </a:tc>
                <a:tc>
                  <a:txBody>
                    <a:bodyPr/>
                    <a:lstStyle/>
                    <a:p>
                      <a:pPr algn="r" rtl="1"/>
                      <a:endParaRPr lang="en-US" sz="2400" b="1" dirty="0">
                        <a:effectLst>
                          <a:outerShdw blurRad="38100" dist="38100" dir="2700000" algn="tl">
                            <a:srgbClr val="000000">
                              <a:alpha val="43137"/>
                            </a:srgbClr>
                          </a:outerShdw>
                        </a:effectLst>
                      </a:endParaRPr>
                    </a:p>
                  </a:txBody>
                  <a:tcPr anchor="ctr"/>
                </a:tc>
                <a:tc>
                  <a:txBody>
                    <a:bodyPr/>
                    <a:lstStyle/>
                    <a:p>
                      <a:pPr algn="r" rtl="1"/>
                      <a:endParaRPr lang="en-US" sz="2400" b="1" dirty="0">
                        <a:effectLst>
                          <a:outerShdw blurRad="38100" dist="38100" dir="2700000" algn="tl">
                            <a:srgbClr val="000000">
                              <a:alpha val="43137"/>
                            </a:srgbClr>
                          </a:outerShdw>
                        </a:effectLst>
                      </a:endParaRPr>
                    </a:p>
                  </a:txBody>
                  <a:tcPr anchor="ctr"/>
                </a:tc>
                <a:tc>
                  <a:txBody>
                    <a:bodyPr/>
                    <a:lstStyle/>
                    <a:p>
                      <a:pPr algn="r" rtl="1"/>
                      <a:r>
                        <a:rPr lang="fa-IR" sz="2400" b="1" dirty="0" smtClean="0">
                          <a:effectLst>
                            <a:outerShdw blurRad="38100" dist="38100" dir="2700000" algn="tl">
                              <a:srgbClr val="000000">
                                <a:alpha val="43137"/>
                              </a:srgbClr>
                            </a:outerShdw>
                          </a:effectLst>
                          <a:cs typeface="B Nazanin" pitchFamily="2" charset="-78"/>
                        </a:rPr>
                        <a:t>برای گروه بندی</a:t>
                      </a:r>
                      <a:r>
                        <a:rPr lang="fa-IR" sz="2400" b="1" baseline="0" dirty="0" smtClean="0">
                          <a:effectLst>
                            <a:outerShdw blurRad="38100" dist="38100" dir="2700000" algn="tl">
                              <a:srgbClr val="000000">
                                <a:alpha val="43137"/>
                              </a:srgbClr>
                            </a:outerShdw>
                          </a:effectLst>
                          <a:cs typeface="B Nazanin" pitchFamily="2" charset="-78"/>
                        </a:rPr>
                        <a:t> خود دلیل آورده است.</a:t>
                      </a:r>
                      <a:endParaRPr lang="en-US" sz="2400" b="1" dirty="0">
                        <a:effectLst>
                          <a:outerShdw blurRad="38100" dist="38100" dir="2700000" algn="tl">
                            <a:srgbClr val="000000">
                              <a:alpha val="43137"/>
                            </a:srgbClr>
                          </a:outerShdw>
                        </a:effectLst>
                        <a:cs typeface="B Nazanin" pitchFamily="2" charset="-78"/>
                      </a:endParaRPr>
                    </a:p>
                  </a:txBody>
                  <a:tcPr anchor="ctr"/>
                </a:tc>
              </a:tr>
              <a:tr h="772266">
                <a:tc>
                  <a:txBody>
                    <a:bodyPr/>
                    <a:lstStyle/>
                    <a:p>
                      <a:pPr algn="r" rtl="1"/>
                      <a:endParaRPr lang="en-US" sz="2400" b="1" dirty="0">
                        <a:effectLst>
                          <a:outerShdw blurRad="38100" dist="38100" dir="2700000" algn="tl">
                            <a:srgbClr val="000000">
                              <a:alpha val="43137"/>
                            </a:srgbClr>
                          </a:outerShdw>
                        </a:effectLst>
                      </a:endParaRPr>
                    </a:p>
                  </a:txBody>
                  <a:tcPr anchor="ctr"/>
                </a:tc>
                <a:tc>
                  <a:txBody>
                    <a:bodyPr/>
                    <a:lstStyle/>
                    <a:p>
                      <a:pPr algn="r" rtl="1"/>
                      <a:endParaRPr lang="en-US" sz="2400" b="1" dirty="0">
                        <a:effectLst>
                          <a:outerShdw blurRad="38100" dist="38100" dir="2700000" algn="tl">
                            <a:srgbClr val="000000">
                              <a:alpha val="43137"/>
                            </a:srgbClr>
                          </a:outerShdw>
                        </a:effectLst>
                      </a:endParaRPr>
                    </a:p>
                  </a:txBody>
                  <a:tcPr anchor="ctr"/>
                </a:tc>
                <a:tc>
                  <a:txBody>
                    <a:bodyPr/>
                    <a:lstStyle/>
                    <a:p>
                      <a:pPr algn="r" rtl="1"/>
                      <a:endParaRPr lang="en-US" sz="2400" b="1" dirty="0">
                        <a:effectLst>
                          <a:outerShdw blurRad="38100" dist="38100" dir="2700000" algn="tl">
                            <a:srgbClr val="000000">
                              <a:alpha val="43137"/>
                            </a:srgbClr>
                          </a:outerShdw>
                        </a:effectLst>
                      </a:endParaRPr>
                    </a:p>
                  </a:txBody>
                  <a:tcPr anchor="ctr"/>
                </a:tc>
                <a:tc>
                  <a:txBody>
                    <a:bodyPr/>
                    <a:lstStyle/>
                    <a:p>
                      <a:pPr algn="r" rtl="1"/>
                      <a:endParaRPr lang="en-US" sz="2400" b="1" dirty="0">
                        <a:effectLst>
                          <a:outerShdw blurRad="38100" dist="38100" dir="2700000" algn="tl">
                            <a:srgbClr val="000000">
                              <a:alpha val="43137"/>
                            </a:srgbClr>
                          </a:outerShdw>
                        </a:effectLst>
                      </a:endParaRPr>
                    </a:p>
                  </a:txBody>
                  <a:tcPr anchor="ctr"/>
                </a:tc>
                <a:tc>
                  <a:txBody>
                    <a:bodyPr/>
                    <a:lstStyle/>
                    <a:p>
                      <a:pPr algn="r" rtl="1"/>
                      <a:r>
                        <a:rPr lang="fa-IR" sz="2400" b="1" dirty="0" smtClean="0">
                          <a:effectLst>
                            <a:outerShdw blurRad="38100" dist="38100" dir="2700000" algn="tl">
                              <a:srgbClr val="000000">
                                <a:alpha val="43137"/>
                              </a:srgbClr>
                            </a:outerShdw>
                          </a:effectLst>
                          <a:cs typeface="B Nazanin" pitchFamily="2" charset="-78"/>
                        </a:rPr>
                        <a:t>شباهت ها و تفاوت ها را تشخیص داده است.</a:t>
                      </a:r>
                      <a:endParaRPr lang="en-US" sz="2400" b="1" dirty="0">
                        <a:effectLst>
                          <a:outerShdw blurRad="38100" dist="38100" dir="2700000" algn="tl">
                            <a:srgbClr val="000000">
                              <a:alpha val="43137"/>
                            </a:srgbClr>
                          </a:outerShdw>
                        </a:effectLst>
                        <a:cs typeface="B Nazanin" pitchFamily="2" charset="-78"/>
                      </a:endParaRPr>
                    </a:p>
                  </a:txBody>
                  <a:tcPr anchor="ctr"/>
                </a:tc>
              </a:tr>
            </a:tbl>
          </a:graphicData>
        </a:graphic>
      </p:graphicFrame>
    </p:spTree>
    <p:extLst>
      <p:ext uri="{BB962C8B-B14F-4D97-AF65-F5344CB8AC3E}">
        <p14:creationId xmlns="" xmlns:p14="http://schemas.microsoft.com/office/powerpoint/2010/main" val="36126381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8" name="Explosion 2 7"/>
          <p:cNvSpPr/>
          <p:nvPr/>
        </p:nvSpPr>
        <p:spPr>
          <a:xfrm rot="3454338">
            <a:off x="4140925" y="731520"/>
            <a:ext cx="4140926" cy="5212080"/>
          </a:xfrm>
          <a:prstGeom prst="irregularSeal2">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03075" y="2586449"/>
            <a:ext cx="2129247"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fa-IR"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پایان</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3061073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113" y="1614783"/>
            <a:ext cx="11830931" cy="1077218"/>
          </a:xfrm>
          <a:prstGeom prst="rect">
            <a:avLst/>
          </a:prstGeom>
          <a:noFill/>
        </p:spPr>
        <p:txBody>
          <a:bodyPr wrap="square" lIns="91440" tIns="45720" rIns="91440" bIns="45720">
            <a:spAutoFit/>
          </a:bodyPr>
          <a:lstStyle/>
          <a:p>
            <a:pPr algn="r"/>
            <a:r>
              <a:rPr lang="fa-IR" sz="32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گلم به این داستان ناتمام که که برایت خواننده می شودگوش بده وسپس ادامه ی داستان را خودت </a:t>
            </a:r>
            <a:r>
              <a:rPr lang="fa-IR" sz="32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بگو! </a:t>
            </a:r>
            <a:endParaRPr lang="en-US" sz="32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5" name="Rectangle 4"/>
          <p:cNvSpPr/>
          <p:nvPr/>
        </p:nvSpPr>
        <p:spPr>
          <a:xfrm>
            <a:off x="3161212" y="2942368"/>
            <a:ext cx="8857959" cy="3108543"/>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((زنگ آخر زده شد.فاطمه بلافاصله سوار سرویس مدرسه شدتا به خانه اش برگردد بعد از چند دقیقه به خانه رسید هنگام بالا رفتن از پله های آپارتمان احساس کرد بوی بدی فضای اتاق را پر کرده است .با خودش گفت:نباید کلید برق را فشاردهم.</a:t>
            </a:r>
          </a:p>
          <a:p>
            <a:pPr algn="r"/>
            <a:r>
              <a:rPr lang="fa-IR" sz="2800" dirty="0" smtClean="0">
                <a:ln w="0"/>
                <a:effectLst>
                  <a:outerShdw blurRad="38100" dist="19050" dir="2700000" algn="tl" rotWithShape="0">
                    <a:schemeClr val="dk1">
                      <a:alpha val="40000"/>
                    </a:schemeClr>
                  </a:outerShdw>
                </a:effectLst>
                <a:cs typeface="B Titr" panose="00000700000000000000" pitchFamily="2" charset="-78"/>
              </a:rPr>
              <a:t>با عجله خود را به طبقه ی چهارم رساند و با انگشت خود به درب خانه شان کوبید. مادر درب را باز کردو با دیدن چهره ی نگران فاطمه از او پرسید.......))  </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7" name="Rectangle 6"/>
          <p:cNvSpPr/>
          <p:nvPr/>
        </p:nvSpPr>
        <p:spPr>
          <a:xfrm>
            <a:off x="340707" y="6254415"/>
            <a:ext cx="821059" cy="369332"/>
          </a:xfrm>
          <a:prstGeom prst="rect">
            <a:avLst/>
          </a:prstGeom>
        </p:spPr>
        <p:txBody>
          <a:bodyPr wrap="none">
            <a:spAutoFit/>
          </a:bodyPr>
          <a:lstStyle/>
          <a:p>
            <a:pPr algn="ctr"/>
            <a:r>
              <a:rPr lang="fa-IR" dirty="0" smtClean="0">
                <a:ln w="0"/>
                <a:effectLst>
                  <a:outerShdw blurRad="38100" dist="19050" dir="2700000" algn="tl" rotWithShape="0">
                    <a:schemeClr val="dk1">
                      <a:alpha val="40000"/>
                    </a:schemeClr>
                  </a:outerShdw>
                </a:effectLst>
                <a:cs typeface="B Titr" panose="00000700000000000000" pitchFamily="2" charset="-78"/>
              </a:rPr>
              <a:t>سوهانی</a:t>
            </a:r>
            <a:endParaRPr lang="en-US" dirty="0">
              <a:ln w="0"/>
              <a:effectLst>
                <a:outerShdw blurRad="38100" dist="19050" dir="2700000" algn="tl" rotWithShape="0">
                  <a:schemeClr val="dk1">
                    <a:alpha val="40000"/>
                  </a:schemeClr>
                </a:outerShdw>
              </a:effectLst>
              <a:cs typeface="B Titr" panose="00000700000000000000" pitchFamily="2" charset="-78"/>
            </a:endParaRPr>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259875"/>
            <a:ext cx="3108959" cy="3924886"/>
          </a:xfrm>
          <a:prstGeom prst="rect">
            <a:avLst/>
          </a:prstGeom>
        </p:spPr>
      </p:pic>
      <p:pic>
        <p:nvPicPr>
          <p:cNvPr id="2" name="Picture 1"/>
          <p:cNvPicPr>
            <a:picLocks noChangeAspect="1"/>
          </p:cNvPicPr>
          <p:nvPr/>
        </p:nvPicPr>
        <p:blipFill>
          <a:blip r:embed="rId3" cstate="print"/>
          <a:stretch>
            <a:fillRect/>
          </a:stretch>
        </p:blipFill>
        <p:spPr>
          <a:xfrm>
            <a:off x="3" y="342687"/>
            <a:ext cx="11522439" cy="865707"/>
          </a:xfrm>
          <a:prstGeom prst="rect">
            <a:avLst/>
          </a:prstGeom>
        </p:spPr>
      </p:pic>
      <p:sp>
        <p:nvSpPr>
          <p:cNvPr id="9" name="Rectangle 8"/>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10" name="TextBox 9"/>
          <p:cNvSpPr txBox="1"/>
          <p:nvPr/>
        </p:nvSpPr>
        <p:spPr>
          <a:xfrm>
            <a:off x="5381898" y="979714"/>
            <a:ext cx="2050868" cy="461665"/>
          </a:xfrm>
          <a:prstGeom prst="rect">
            <a:avLst/>
          </a:prstGeom>
          <a:noFill/>
        </p:spPr>
        <p:txBody>
          <a:bodyPr wrap="square" rtlCol="0">
            <a:spAutoFit/>
          </a:bodyPr>
          <a:lstStyle/>
          <a:p>
            <a:pPr algn="ctr"/>
            <a:r>
              <a:rPr lang="fa-IR" sz="2400" b="1" dirty="0" smtClean="0">
                <a:solidFill>
                  <a:srgbClr val="FF0000"/>
                </a:solidFill>
                <a:cs typeface="B Titr" pitchFamily="2" charset="-78"/>
              </a:rPr>
              <a:t>تکلیف خلاق</a:t>
            </a:r>
            <a:endParaRPr lang="en-US" sz="2400" b="1" dirty="0">
              <a:solidFill>
                <a:srgbClr val="FF0000"/>
              </a:solidFill>
              <a:cs typeface="B Titr" pitchFamily="2" charset="-78"/>
            </a:endParaRPr>
          </a:p>
        </p:txBody>
      </p:sp>
    </p:spTree>
    <p:extLst>
      <p:ext uri="{BB962C8B-B14F-4D97-AF65-F5344CB8AC3E}">
        <p14:creationId xmlns="" xmlns:p14="http://schemas.microsoft.com/office/powerpoint/2010/main" val="121143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9827" y="1098583"/>
            <a:ext cx="7960834" cy="707886"/>
          </a:xfrm>
          <a:prstGeom prst="rect">
            <a:avLst/>
          </a:prstGeom>
          <a:noFill/>
        </p:spPr>
        <p:txBody>
          <a:bodyPr wrap="none" lIns="91440" tIns="45720" rIns="91440" bIns="45720">
            <a:spAutoFit/>
          </a:bodyPr>
          <a:lstStyle/>
          <a:p>
            <a:pPr algn="ctr"/>
            <a:r>
              <a:rPr lang="fa-IR" sz="4000" b="0" cap="none" spc="0" dirty="0" smtClean="0">
                <a:ln w="0"/>
                <a:solidFill>
                  <a:srgbClr val="C00000"/>
                </a:solidFill>
                <a:effectLst>
                  <a:outerShdw blurRad="38100" dist="19050" dir="2700000" algn="tl" rotWithShape="0">
                    <a:schemeClr val="dk1">
                      <a:alpha val="40000"/>
                    </a:schemeClr>
                  </a:outerShdw>
                </a:effectLst>
                <a:cs typeface="B Titr" panose="00000700000000000000" pitchFamily="2" charset="-78"/>
              </a:rPr>
              <a:t>آزمون عملکردی درس اول (( </a:t>
            </a:r>
            <a:r>
              <a:rPr lang="fa-IR" sz="4000" dirty="0" smtClean="0">
                <a:ln w="0"/>
                <a:solidFill>
                  <a:srgbClr val="C00000"/>
                </a:solidFill>
                <a:effectLst>
                  <a:outerShdw blurRad="38100" dist="19050" dir="2700000" algn="tl" rotWithShape="0">
                    <a:schemeClr val="dk1">
                      <a:alpha val="40000"/>
                    </a:schemeClr>
                  </a:outerShdw>
                </a:effectLst>
                <a:cs typeface="B Titr" panose="00000700000000000000" pitchFamily="2" charset="-78"/>
              </a:rPr>
              <a:t>زنگ علوم</a:t>
            </a:r>
            <a:r>
              <a:rPr lang="fa-IR" sz="4000" b="0" cap="none" spc="0" dirty="0" smtClean="0">
                <a:ln w="0"/>
                <a:solidFill>
                  <a:srgbClr val="C00000"/>
                </a:solidFill>
                <a:effectLst>
                  <a:outerShdw blurRad="38100" dist="19050" dir="2700000" algn="tl" rotWithShape="0">
                    <a:schemeClr val="dk1">
                      <a:alpha val="40000"/>
                    </a:schemeClr>
                  </a:outerShdw>
                </a:effectLst>
                <a:cs typeface="B Titr" panose="00000700000000000000" pitchFamily="2" charset="-78"/>
              </a:rPr>
              <a:t>)) </a:t>
            </a:r>
            <a:endParaRPr lang="en-US" sz="4000" b="0" cap="none" spc="0" dirty="0">
              <a:ln w="0"/>
              <a:solidFill>
                <a:srgbClr val="C00000"/>
              </a:solidFill>
              <a:effectLst>
                <a:outerShdw blurRad="38100" dist="19050" dir="2700000" algn="tl" rotWithShape="0">
                  <a:schemeClr val="dk1">
                    <a:alpha val="40000"/>
                  </a:schemeClr>
                </a:outerShdw>
              </a:effectLst>
              <a:cs typeface="B Titr" panose="00000700000000000000" pitchFamily="2" charset="-78"/>
            </a:endParaRPr>
          </a:p>
        </p:txBody>
      </p:sp>
      <p:cxnSp>
        <p:nvCxnSpPr>
          <p:cNvPr id="7" name="Straight Connector 6"/>
          <p:cNvCxnSpPr/>
          <p:nvPr/>
        </p:nvCxnSpPr>
        <p:spPr>
          <a:xfrm>
            <a:off x="0" y="1806469"/>
            <a:ext cx="12192000" cy="0"/>
          </a:xfrm>
          <a:prstGeom prst="line">
            <a:avLst/>
          </a:prstGeom>
        </p:spPr>
        <p:style>
          <a:lnRef idx="1">
            <a:schemeClr val="dk1"/>
          </a:lnRef>
          <a:fillRef idx="0">
            <a:schemeClr val="dk1"/>
          </a:fillRef>
          <a:effectRef idx="0">
            <a:schemeClr val="dk1"/>
          </a:effectRef>
          <a:fontRef idx="minor">
            <a:schemeClr val="tx1"/>
          </a:fontRef>
        </p:style>
      </p:cxnSp>
      <p:sp>
        <p:nvSpPr>
          <p:cNvPr id="8" name="Rectangle 7"/>
          <p:cNvSpPr/>
          <p:nvPr/>
        </p:nvSpPr>
        <p:spPr>
          <a:xfrm>
            <a:off x="449922" y="1929584"/>
            <a:ext cx="10424650" cy="584775"/>
          </a:xfrm>
          <a:prstGeom prst="rect">
            <a:avLst/>
          </a:prstGeom>
          <a:noFill/>
        </p:spPr>
        <p:txBody>
          <a:bodyPr wrap="none" lIns="91440" tIns="45720" rIns="91440" bIns="45720">
            <a:spAutoFit/>
          </a:bodyPr>
          <a:lstStyle/>
          <a:p>
            <a:pPr algn="ctr"/>
            <a:r>
              <a:rPr lang="fa-IR" sz="3200" dirty="0" smtClean="0">
                <a:ln w="0"/>
                <a:solidFill>
                  <a:srgbClr val="FF3399"/>
                </a:solidFill>
                <a:effectLst>
                  <a:outerShdw blurRad="38100" dist="19050" dir="2700000" algn="tl" rotWithShape="0">
                    <a:schemeClr val="dk1">
                      <a:alpha val="40000"/>
                    </a:schemeClr>
                  </a:outerShdw>
                </a:effectLst>
                <a:cs typeface="B Titr" pitchFamily="2" charset="-78"/>
              </a:rPr>
              <a:t>اهداف:</a:t>
            </a:r>
            <a:r>
              <a:rPr lang="fa-IR" sz="3200" dirty="0" smtClean="0">
                <a:ln w="0"/>
                <a:effectLst>
                  <a:outerShdw blurRad="38100" dist="19050" dir="2700000" algn="tl" rotWithShape="0">
                    <a:schemeClr val="dk1">
                      <a:alpha val="40000"/>
                    </a:schemeClr>
                  </a:outerShdw>
                </a:effectLst>
              </a:rPr>
              <a:t>تحریک حس کنجکاوی دانش آموزان در ارتباط با محیط پیرامون خود</a:t>
            </a:r>
            <a:endParaRPr lang="en-US" sz="3200" dirty="0">
              <a:ln w="0"/>
              <a:effectLst>
                <a:outerShdw blurRad="38100" dist="19050" dir="2700000" algn="tl" rotWithShape="0">
                  <a:schemeClr val="dk1">
                    <a:alpha val="40000"/>
                  </a:schemeClr>
                </a:outerShdw>
              </a:effectLst>
            </a:endParaRPr>
          </a:p>
        </p:txBody>
      </p:sp>
      <p:sp>
        <p:nvSpPr>
          <p:cNvPr id="9" name="Rectangle 8"/>
          <p:cNvSpPr/>
          <p:nvPr/>
        </p:nvSpPr>
        <p:spPr>
          <a:xfrm>
            <a:off x="6302327" y="2480368"/>
            <a:ext cx="5889673" cy="2677656"/>
          </a:xfrm>
          <a:prstGeom prst="rect">
            <a:avLst/>
          </a:prstGeom>
          <a:noFill/>
        </p:spPr>
        <p:txBody>
          <a:bodyPr wrap="square" lIns="91440" tIns="45720" rIns="91440" bIns="45720">
            <a:spAutoFit/>
          </a:bodyPr>
          <a:lstStyle/>
          <a:p>
            <a:pPr algn="r" rtl="1"/>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دستور کار:</a:t>
            </a:r>
          </a:p>
          <a:p>
            <a:pPr algn="r" rtl="1"/>
            <a:r>
              <a:rPr lang="fa-IR" sz="2800" b="1" dirty="0" smtClean="0">
                <a:ln w="0"/>
                <a:effectLst>
                  <a:outerShdw blurRad="38100" dist="19050" dir="2700000" algn="tl" rotWithShape="0">
                    <a:schemeClr val="dk1">
                      <a:alpha val="40000"/>
                    </a:schemeClr>
                  </a:outerShdw>
                </a:effectLst>
                <a:cs typeface="B Nazanin" pitchFamily="2" charset="-78"/>
              </a:rPr>
              <a:t>وسایل مورد نظر را از یک بلندی(مثلا یک میز) یکی یکی به سمت زمین </a:t>
            </a:r>
            <a:r>
              <a:rPr lang="fa-IR" sz="2800" b="1" dirty="0" smtClean="0">
                <a:ln w="0"/>
                <a:effectLst>
                  <a:outerShdw blurRad="38100" dist="19050" dir="2700000" algn="tl" rotWithShape="0">
                    <a:schemeClr val="dk1">
                      <a:alpha val="40000"/>
                    </a:schemeClr>
                  </a:outerShdw>
                </a:effectLst>
                <a:cs typeface="B Nazanin" pitchFamily="2" charset="-78"/>
              </a:rPr>
              <a:t>بینداز و </a:t>
            </a:r>
            <a:r>
              <a:rPr lang="fa-IR" sz="2800" b="1" dirty="0" smtClean="0">
                <a:ln w="0"/>
                <a:effectLst>
                  <a:outerShdw blurRad="38100" dist="19050" dir="2700000" algn="tl" rotWithShape="0">
                    <a:schemeClr val="dk1">
                      <a:alpha val="40000"/>
                    </a:schemeClr>
                  </a:outerShdw>
                </a:effectLst>
                <a:cs typeface="B Nazanin" pitchFamily="2" charset="-78"/>
              </a:rPr>
              <a:t>ببین کدام یک </a:t>
            </a:r>
            <a:r>
              <a:rPr lang="fa-IR" sz="2800" b="1" dirty="0" smtClean="0">
                <a:ln w="0"/>
                <a:effectLst>
                  <a:outerShdw blurRad="38100" dist="19050" dir="2700000" algn="tl" rotWithShape="0">
                    <a:schemeClr val="dk1">
                      <a:alpha val="40000"/>
                    </a:schemeClr>
                  </a:outerShdw>
                </a:effectLst>
                <a:cs typeface="B Nazanin" pitchFamily="2" charset="-78"/>
              </a:rPr>
              <a:t>زودتر </a:t>
            </a:r>
            <a:r>
              <a:rPr lang="fa-IR" sz="2800" b="1" dirty="0" smtClean="0">
                <a:ln w="0"/>
                <a:effectLst>
                  <a:outerShdw blurRad="38100" dist="19050" dir="2700000" algn="tl" rotWithShape="0">
                    <a:schemeClr val="dk1">
                      <a:alpha val="40000"/>
                    </a:schemeClr>
                  </a:outerShdw>
                </a:effectLst>
                <a:cs typeface="B Nazanin" pitchFamily="2" charset="-78"/>
              </a:rPr>
              <a:t>به زمین می </a:t>
            </a:r>
            <a:r>
              <a:rPr lang="fa-IR" sz="2800" b="1" dirty="0" smtClean="0">
                <a:ln w="0"/>
                <a:effectLst>
                  <a:outerShdw blurRad="38100" dist="19050" dir="2700000" algn="tl" rotWithShape="0">
                    <a:schemeClr val="dk1">
                      <a:alpha val="40000"/>
                    </a:schemeClr>
                  </a:outerShdw>
                </a:effectLst>
                <a:cs typeface="B Nazanin" pitchFamily="2" charset="-78"/>
              </a:rPr>
              <a:t>رسد و سپس </a:t>
            </a:r>
            <a:r>
              <a:rPr lang="fa-IR" sz="2800" b="1" dirty="0" smtClean="0">
                <a:ln w="0"/>
                <a:effectLst>
                  <a:outerShdw blurRad="38100" dist="19050" dir="2700000" algn="tl" rotWithShape="0">
                    <a:schemeClr val="dk1">
                      <a:alpha val="40000"/>
                    </a:schemeClr>
                  </a:outerShdw>
                </a:effectLst>
                <a:cs typeface="B Nazanin" pitchFamily="2" charset="-78"/>
              </a:rPr>
              <a:t>بر اساس نتایج آزمایش در تصاویر زیر آن هایی را که دیرتر به </a:t>
            </a:r>
            <a:r>
              <a:rPr lang="fa-IR" sz="2800" b="1" dirty="0" smtClean="0">
                <a:ln w="0"/>
                <a:effectLst>
                  <a:outerShdw blurRad="38100" dist="19050" dir="2700000" algn="tl" rotWithShape="0">
                    <a:schemeClr val="dk1">
                      <a:alpha val="40000"/>
                    </a:schemeClr>
                  </a:outerShdw>
                </a:effectLst>
                <a:cs typeface="B Nazanin" pitchFamily="2" charset="-78"/>
              </a:rPr>
              <a:t>زمین </a:t>
            </a:r>
            <a:r>
              <a:rPr lang="fa-IR" sz="2800" b="1" dirty="0" smtClean="0">
                <a:ln w="0"/>
                <a:effectLst>
                  <a:outerShdw blurRad="38100" dist="19050" dir="2700000" algn="tl" rotWithShape="0">
                    <a:schemeClr val="dk1">
                      <a:alpha val="40000"/>
                    </a:schemeClr>
                  </a:outerShdw>
                </a:effectLst>
                <a:cs typeface="B Nazanin" pitchFamily="2" charset="-78"/>
              </a:rPr>
              <a:t>می رسند علامت </a:t>
            </a:r>
            <a:r>
              <a:rPr lang="fa-IR" sz="2800" b="1" dirty="0" smtClean="0">
                <a:ln w="0"/>
                <a:effectLst>
                  <a:outerShdw blurRad="38100" dist="19050" dir="2700000" algn="tl" rotWithShape="0">
                    <a:schemeClr val="dk1">
                      <a:alpha val="40000"/>
                    </a:schemeClr>
                  </a:outerShdw>
                </a:effectLst>
                <a:cs typeface="B Nazanin" pitchFamily="2" charset="-78"/>
              </a:rPr>
              <a:t>بزن.</a:t>
            </a:r>
            <a:endParaRPr lang="en-US" sz="2800" b="1"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874781" y="1348807"/>
            <a:ext cx="2696460" cy="5009101"/>
          </a:xfrm>
          <a:prstGeom prst="rect">
            <a:avLst/>
          </a:prstGeom>
        </p:spPr>
      </p:pic>
      <p:sp>
        <p:nvSpPr>
          <p:cNvPr id="11" name="Rectangle 10"/>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12" name="Rectangle 11"/>
          <p:cNvSpPr/>
          <p:nvPr/>
        </p:nvSpPr>
        <p:spPr>
          <a:xfrm>
            <a:off x="-548640" y="206565"/>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13" name="Rectangle 12"/>
          <p:cNvSpPr/>
          <p:nvPr/>
        </p:nvSpPr>
        <p:spPr>
          <a:xfrm>
            <a:off x="568738" y="5487466"/>
            <a:ext cx="11430000" cy="646331"/>
          </a:xfrm>
          <a:prstGeom prst="rect">
            <a:avLst/>
          </a:prstGeom>
          <a:noFill/>
        </p:spPr>
        <p:txBody>
          <a:bodyPr wrap="square" lIns="91440" tIns="45720" rIns="91440" bIns="45720">
            <a:spAutoFit/>
          </a:bodyPr>
          <a:lstStyle/>
          <a:p>
            <a:pPr algn="r" rtl="1"/>
            <a:r>
              <a:rPr lang="fa-IR" sz="3600" b="0" cap="none" spc="0" dirty="0" smtClean="0">
                <a:ln w="0"/>
                <a:solidFill>
                  <a:schemeClr val="tx1"/>
                </a:solidFill>
                <a:effectLst>
                  <a:outerShdw blurRad="38100" dist="19050" dir="2700000" algn="tl" rotWithShape="0">
                    <a:schemeClr val="dk1">
                      <a:alpha val="40000"/>
                    </a:schemeClr>
                  </a:outerShdw>
                </a:effectLst>
                <a:cs typeface="B Nazanin" pitchFamily="2" charset="-78"/>
              </a:rPr>
              <a:t>از بزرگ </a:t>
            </a:r>
            <a:r>
              <a:rPr lang="fa-IR" sz="3600" b="0" cap="none" spc="0" dirty="0" smtClean="0">
                <a:ln w="0"/>
                <a:solidFill>
                  <a:schemeClr val="tx1"/>
                </a:solidFill>
                <a:effectLst>
                  <a:outerShdw blurRad="38100" dist="19050" dir="2700000" algn="tl" rotWithShape="0">
                    <a:schemeClr val="dk1">
                      <a:alpha val="40000"/>
                    </a:schemeClr>
                  </a:outerShdw>
                </a:effectLst>
                <a:cs typeface="B Nazanin" pitchFamily="2" charset="-78"/>
              </a:rPr>
              <a:t>ت</a:t>
            </a:r>
            <a:r>
              <a:rPr lang="fa-IR" sz="3600" dirty="0" smtClean="0">
                <a:ln w="0"/>
                <a:effectLst>
                  <a:outerShdw blurRad="38100" dist="19050" dir="2700000" algn="tl" rotWithShape="0">
                    <a:schemeClr val="dk1">
                      <a:alpha val="40000"/>
                    </a:schemeClr>
                  </a:outerShdw>
                </a:effectLst>
                <a:cs typeface="B Nazanin" pitchFamily="2" charset="-78"/>
              </a:rPr>
              <a:t>ر</a:t>
            </a:r>
            <a:r>
              <a:rPr lang="fa-IR" sz="3600" b="0" cap="none" spc="0" dirty="0" smtClean="0">
                <a:ln w="0"/>
                <a:solidFill>
                  <a:schemeClr val="tx1"/>
                </a:solidFill>
                <a:effectLst>
                  <a:outerShdw blurRad="38100" dist="19050" dir="2700000" algn="tl" rotWithShape="0">
                    <a:schemeClr val="dk1">
                      <a:alpha val="40000"/>
                    </a:schemeClr>
                  </a:outerShdw>
                </a:effectLst>
                <a:cs typeface="B Nazanin" pitchFamily="2" charset="-78"/>
              </a:rPr>
              <a:t>هایت </a:t>
            </a:r>
            <a:r>
              <a:rPr lang="fa-IR" sz="3600" b="0" cap="none" spc="0" dirty="0" smtClean="0">
                <a:ln w="0"/>
                <a:solidFill>
                  <a:schemeClr val="tx1"/>
                </a:solidFill>
                <a:effectLst>
                  <a:outerShdw blurRad="38100" dist="19050" dir="2700000" algn="tl" rotWithShape="0">
                    <a:schemeClr val="dk1">
                      <a:alpha val="40000"/>
                    </a:schemeClr>
                  </a:outerShdw>
                </a:effectLst>
                <a:cs typeface="B Nazanin" pitchFamily="2" charset="-78"/>
              </a:rPr>
              <a:t>بپرس چرا بعضی از اجسام دیر تر به زمین می رسند؟</a:t>
            </a:r>
            <a:endParaRPr lang="en-US" sz="3600" b="0"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spTree>
    <p:extLst>
      <p:ext uri="{BB962C8B-B14F-4D97-AF65-F5344CB8AC3E}">
        <p14:creationId xmlns="" xmlns:p14="http://schemas.microsoft.com/office/powerpoint/2010/main" val="2885031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9684110" y="2813542"/>
            <a:ext cx="184731" cy="461665"/>
          </a:xfrm>
          <a:prstGeom prst="rect">
            <a:avLst/>
          </a:prstGeom>
          <a:noFill/>
        </p:spPr>
        <p:txBody>
          <a:bodyPr wrap="none" lIns="91440" tIns="45720" rIns="91440" bIns="45720">
            <a:spAutoFit/>
          </a:bodyPr>
          <a:lstStyle/>
          <a:p>
            <a:pPr algn="ct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47" name="Rectangle 46"/>
          <p:cNvSpPr/>
          <p:nvPr/>
        </p:nvSpPr>
        <p:spPr>
          <a:xfrm>
            <a:off x="7107385" y="3193816"/>
            <a:ext cx="4962697" cy="461665"/>
          </a:xfrm>
          <a:prstGeom prst="rect">
            <a:avLst/>
          </a:prstGeom>
          <a:noFill/>
        </p:spPr>
        <p:txBody>
          <a:bodyPr wrap="square" lIns="91440" tIns="45720" rIns="91440" bIns="45720">
            <a:spAutoFit/>
          </a:bodyPr>
          <a:lstStyle/>
          <a:p>
            <a:pPr algn="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48" name="Rectangle 47"/>
          <p:cNvSpPr/>
          <p:nvPr/>
        </p:nvSpPr>
        <p:spPr>
          <a:xfrm>
            <a:off x="9496366" y="4079920"/>
            <a:ext cx="184731" cy="523220"/>
          </a:xfrm>
          <a:prstGeom prst="rect">
            <a:avLst/>
          </a:prstGeom>
          <a:noFill/>
        </p:spPr>
        <p:txBody>
          <a:bodyPr wrap="none" lIns="91440" tIns="45720" rIns="91440" bIns="45720">
            <a:spAutoFit/>
          </a:bodyPr>
          <a:lstStyle/>
          <a:p>
            <a:pPr algn="ct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49" name="Rectangle 48"/>
          <p:cNvSpPr/>
          <p:nvPr/>
        </p:nvSpPr>
        <p:spPr>
          <a:xfrm>
            <a:off x="7461269" y="4658250"/>
            <a:ext cx="4250089" cy="523220"/>
          </a:xfrm>
          <a:prstGeom prst="rect">
            <a:avLst/>
          </a:prstGeom>
          <a:noFill/>
        </p:spPr>
        <p:txBody>
          <a:bodyPr wrap="square" lIns="91440" tIns="45720" rIns="91440" bIns="45720">
            <a:spAutoFit/>
          </a:bodyPr>
          <a:lstStyle/>
          <a:p>
            <a:pPr algn="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51" name="Rectangle 50"/>
          <p:cNvSpPr/>
          <p:nvPr/>
        </p:nvSpPr>
        <p:spPr>
          <a:xfrm>
            <a:off x="373568" y="6254417"/>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graphicFrame>
        <p:nvGraphicFramePr>
          <p:cNvPr id="18" name="Table 17"/>
          <p:cNvGraphicFramePr>
            <a:graphicFrameLocks noGrp="1"/>
          </p:cNvGraphicFramePr>
          <p:nvPr/>
        </p:nvGraphicFramePr>
        <p:xfrm>
          <a:off x="391887" y="1463040"/>
          <a:ext cx="11377748" cy="4846320"/>
        </p:xfrm>
        <a:graphic>
          <a:graphicData uri="http://schemas.openxmlformats.org/drawingml/2006/table">
            <a:tbl>
              <a:tblPr firstRow="1" bandRow="1">
                <a:tableStyleId>{E8B1032C-EA38-4F05-BA0D-38AFFFC7BED3}</a:tableStyleId>
              </a:tblPr>
              <a:tblGrid>
                <a:gridCol w="3272121"/>
                <a:gridCol w="1154068"/>
                <a:gridCol w="678863"/>
                <a:gridCol w="651709"/>
                <a:gridCol w="5620987"/>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بازخورد توصیفی آموزگار</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تاحدودی</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خیر</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بلی</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اهداف آموزشی</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فرزند یا دانش آموز خود را ارزیابی کنید.</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آنچه از او خواسته شده است را به خوبی انجام داده است .</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به درستی هدف فعالیت را فهمیده است.</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با دقت وبر اساس آزمایش تصاویر را علامت گذاری کرده است</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r>
            </a:tbl>
          </a:graphicData>
        </a:graphic>
      </p:graphicFrame>
      <p:sp>
        <p:nvSpPr>
          <p:cNvPr id="19" name="TextBox 18"/>
          <p:cNvSpPr txBox="1"/>
          <p:nvPr/>
        </p:nvSpPr>
        <p:spPr>
          <a:xfrm>
            <a:off x="5081453" y="901339"/>
            <a:ext cx="1528355" cy="369332"/>
          </a:xfrm>
          <a:prstGeom prst="rect">
            <a:avLst/>
          </a:prstGeom>
          <a:noFill/>
        </p:spPr>
        <p:txBody>
          <a:bodyPr wrap="square" rtlCol="0">
            <a:spAutoFit/>
          </a:bodyPr>
          <a:lstStyle/>
          <a:p>
            <a:r>
              <a:rPr lang="fa-IR" dirty="0" smtClean="0"/>
              <a:t>معیارها (سنجه)</a:t>
            </a:r>
            <a:endParaRPr lang="en-US" dirty="0"/>
          </a:p>
        </p:txBody>
      </p:sp>
    </p:spTree>
    <p:extLst>
      <p:ext uri="{BB962C8B-B14F-4D97-AF65-F5344CB8AC3E}">
        <p14:creationId xmlns="" xmlns:p14="http://schemas.microsoft.com/office/powerpoint/2010/main" val="406692125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470" y="718755"/>
            <a:ext cx="9793065" cy="707886"/>
          </a:xfrm>
          <a:prstGeom prst="rect">
            <a:avLst/>
          </a:prstGeom>
          <a:noFill/>
        </p:spPr>
        <p:txBody>
          <a:bodyPr wrap="none" lIns="91440" tIns="45720" rIns="91440" bIns="45720">
            <a:spAutoFit/>
          </a:bodyPr>
          <a:lstStyle/>
          <a:p>
            <a:pPr algn="ctr"/>
            <a:r>
              <a:rPr lang="fa-IR" sz="4000" b="0" cap="none" spc="0" dirty="0" smtClean="0">
                <a:ln w="0"/>
                <a:solidFill>
                  <a:srgbClr val="660066"/>
                </a:solidFill>
                <a:effectLst>
                  <a:outerShdw blurRad="38100" dist="19050" dir="2700000" algn="tl" rotWithShape="0">
                    <a:schemeClr val="dk1">
                      <a:alpha val="40000"/>
                    </a:schemeClr>
                  </a:outerShdw>
                </a:effectLst>
                <a:cs typeface="B Titr" panose="00000700000000000000" pitchFamily="2" charset="-78"/>
              </a:rPr>
              <a:t>آزمون عملکردی درس دوم (( سلام به من نگاه کن )) </a:t>
            </a:r>
            <a:endParaRPr lang="en-US" sz="4000" b="0" cap="none" spc="0" dirty="0">
              <a:ln w="0"/>
              <a:solidFill>
                <a:srgbClr val="660066"/>
              </a:solidFill>
              <a:effectLst>
                <a:outerShdw blurRad="38100" dist="19050" dir="2700000" algn="tl" rotWithShape="0">
                  <a:schemeClr val="dk1">
                    <a:alpha val="40000"/>
                  </a:schemeClr>
                </a:outerShdw>
              </a:effectLst>
              <a:cs typeface="B Titr" panose="00000700000000000000" pitchFamily="2" charset="-78"/>
            </a:endParaRPr>
          </a:p>
        </p:txBody>
      </p:sp>
      <p:sp>
        <p:nvSpPr>
          <p:cNvPr id="5" name="Rectangle 4"/>
          <p:cNvSpPr/>
          <p:nvPr/>
        </p:nvSpPr>
        <p:spPr>
          <a:xfrm>
            <a:off x="6077244" y="1741098"/>
            <a:ext cx="5853776" cy="1384995"/>
          </a:xfrm>
          <a:prstGeom prst="rect">
            <a:avLst/>
          </a:prstGeom>
          <a:noFill/>
        </p:spPr>
        <p:txBody>
          <a:bodyPr wrap="square" lIns="91440" tIns="45720" rIns="91440" bIns="45720">
            <a:spAutoFit/>
          </a:bodyPr>
          <a:lstStyle/>
          <a:p>
            <a:pPr algn="r"/>
            <a:r>
              <a:rPr lang="fa-IR" sz="2800" b="1" cap="none" spc="0" dirty="0" smtClean="0">
                <a:ln w="0"/>
                <a:solidFill>
                  <a:schemeClr val="accent3">
                    <a:lumMod val="75000"/>
                  </a:schemeClr>
                </a:solidFill>
                <a:effectLst>
                  <a:outerShdw blurRad="38100" dist="19050" dir="2700000" algn="tl" rotWithShape="0">
                    <a:schemeClr val="dk1">
                      <a:alpha val="40000"/>
                    </a:schemeClr>
                  </a:outerShdw>
                </a:effectLst>
                <a:cs typeface="B Titr" panose="00000700000000000000" pitchFamily="2" charset="-78"/>
              </a:rPr>
              <a:t>هدف: </a:t>
            </a:r>
            <a:r>
              <a:rPr lang="fa-IR" sz="2800" b="1" cap="none" spc="0" dirty="0" smtClean="0">
                <a:ln w="0"/>
                <a:solidFill>
                  <a:schemeClr val="tx1"/>
                </a:solidFill>
                <a:effectLst>
                  <a:outerShdw blurRad="38100" dist="19050" dir="2700000" algn="tl" rotWithShape="0">
                    <a:schemeClr val="dk1">
                      <a:alpha val="40000"/>
                    </a:schemeClr>
                  </a:outerShdw>
                </a:effectLst>
                <a:cs typeface="B Nazanin" pitchFamily="2" charset="-78"/>
              </a:rPr>
              <a:t>به کار گیری مجموعه حواس برای تشخیص ویژگی های مختلف چیز های گوناگون</a:t>
            </a:r>
          </a:p>
          <a:p>
            <a:pPr algn="r"/>
            <a:r>
              <a:rPr lang="fa-IR" sz="2800" b="1" dirty="0" smtClean="0">
                <a:ln w="0"/>
                <a:effectLst>
                  <a:outerShdw blurRad="38100" dist="19050" dir="2700000" algn="tl" rotWithShape="0">
                    <a:schemeClr val="dk1">
                      <a:alpha val="40000"/>
                    </a:schemeClr>
                  </a:outerShdw>
                </a:effectLst>
                <a:cs typeface="B Titr" panose="00000700000000000000" pitchFamily="2" charset="-78"/>
              </a:rPr>
              <a:t>وسایل :</a:t>
            </a:r>
            <a:r>
              <a:rPr lang="fa-IR" sz="2800" b="1" dirty="0" smtClean="0">
                <a:ln w="0"/>
                <a:effectLst>
                  <a:outerShdw blurRad="38100" dist="19050" dir="2700000" algn="tl" rotWithShape="0">
                    <a:schemeClr val="dk1">
                      <a:alpha val="40000"/>
                    </a:schemeClr>
                  </a:outerShdw>
                </a:effectLst>
                <a:cs typeface="B Nazanin" pitchFamily="2" charset="-78"/>
              </a:rPr>
              <a:t>میوه هایی </a:t>
            </a:r>
            <a:r>
              <a:rPr lang="fa-IR" sz="2800" b="1" dirty="0" smtClean="0">
                <a:ln w="0"/>
                <a:effectLst>
                  <a:outerShdw blurRad="38100" dist="19050" dir="2700000" algn="tl" rotWithShape="0">
                    <a:schemeClr val="dk1">
                      <a:alpha val="40000"/>
                    </a:schemeClr>
                  </a:outerShdw>
                </a:effectLst>
                <a:cs typeface="B Nazanin" pitchFamily="2" charset="-78"/>
              </a:rPr>
              <a:t>چون </a:t>
            </a:r>
            <a:r>
              <a:rPr lang="fa-IR" sz="2800" b="1" dirty="0" smtClean="0">
                <a:ln w="0"/>
                <a:effectLst>
                  <a:outerShdw blurRad="38100" dist="19050" dir="2700000" algn="tl" rotWithShape="0">
                    <a:schemeClr val="dk1">
                      <a:alpha val="40000"/>
                    </a:schemeClr>
                  </a:outerShdw>
                </a:effectLst>
                <a:cs typeface="B Nazanin" pitchFamily="2" charset="-78"/>
              </a:rPr>
              <a:t>خیار،کیوی </a:t>
            </a:r>
            <a:r>
              <a:rPr lang="fa-IR" sz="2800" b="1" dirty="0" smtClean="0">
                <a:ln w="0"/>
                <a:effectLst>
                  <a:outerShdw blurRad="38100" dist="19050" dir="2700000" algn="tl" rotWithShape="0">
                    <a:schemeClr val="dk1">
                      <a:alpha val="40000"/>
                    </a:schemeClr>
                  </a:outerShdw>
                </a:effectLst>
                <a:cs typeface="B Nazanin" pitchFamily="2" charset="-78"/>
              </a:rPr>
              <a:t>و موز </a:t>
            </a:r>
            <a:endParaRPr lang="en-US" sz="2800" b="1" cap="none" spc="0" dirty="0">
              <a:ln w="0"/>
              <a:solidFill>
                <a:schemeClr val="tx1"/>
              </a:solidFill>
              <a:effectLst>
                <a:outerShdw blurRad="38100" dist="19050" dir="2700000" algn="tl" rotWithShape="0">
                  <a:schemeClr val="dk1">
                    <a:alpha val="40000"/>
                  </a:schemeClr>
                </a:outerShdw>
              </a:effectLst>
              <a:cs typeface="B Nazanin" pitchFamily="2" charset="-78"/>
            </a:endParaRP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2210150" y="-250208"/>
            <a:ext cx="2101255" cy="5632939"/>
          </a:xfrm>
          <a:prstGeom prst="rect">
            <a:avLst/>
          </a:prstGeom>
        </p:spPr>
      </p:pic>
      <p:sp>
        <p:nvSpPr>
          <p:cNvPr id="8" name="Rectangle 7"/>
          <p:cNvSpPr/>
          <p:nvPr/>
        </p:nvSpPr>
        <p:spPr>
          <a:xfrm>
            <a:off x="7554351" y="3959138"/>
            <a:ext cx="3947096" cy="2308324"/>
          </a:xfrm>
          <a:prstGeom prst="rect">
            <a:avLst/>
          </a:prstGeom>
        </p:spPr>
        <p:txBody>
          <a:bodyPr wrap="square">
            <a:spAutoFit/>
          </a:bodyPr>
          <a:lstStyle/>
          <a:p>
            <a:pPr algn="ctr"/>
            <a:r>
              <a:rPr lang="fa-IR" sz="2400" b="1" dirty="0" smtClean="0">
                <a:ln w="0"/>
                <a:effectLst>
                  <a:outerShdw blurRad="38100" dist="19050" dir="2700000" algn="tl" rotWithShape="0">
                    <a:schemeClr val="dk1">
                      <a:alpha val="40000"/>
                    </a:schemeClr>
                  </a:outerShdw>
                </a:effectLst>
                <a:cs typeface="B Titr" pitchFamily="2" charset="-78"/>
              </a:rPr>
              <a:t>دستور کار:</a:t>
            </a:r>
          </a:p>
          <a:p>
            <a:pPr algn="ctr"/>
            <a:r>
              <a:rPr lang="fa-IR" sz="2400" b="1" dirty="0" smtClean="0">
                <a:ln w="0"/>
                <a:effectLst>
                  <a:outerShdw blurRad="38100" dist="19050" dir="2700000" algn="tl" rotWithShape="0">
                    <a:schemeClr val="dk1">
                      <a:alpha val="40000"/>
                    </a:schemeClr>
                  </a:outerShdw>
                </a:effectLst>
                <a:cs typeface="B Nazanin" pitchFamily="2" charset="-78"/>
              </a:rPr>
              <a:t>فرزندم هر کدام از میوه های مورد نظر به ترتیب با استفاده از همه ی حواس مورد بررسی قرار داده و سپس با توجه به اطلاعات به دست آمده جدول روبرو راکامل کن</a:t>
            </a:r>
            <a:endParaRPr lang="en-US" sz="2400" b="1" dirty="0">
              <a:ln w="0"/>
              <a:effectLst>
                <a:outerShdw blurRad="38100" dist="19050" dir="2700000" algn="tl" rotWithShape="0">
                  <a:schemeClr val="dk1">
                    <a:alpha val="40000"/>
                  </a:schemeClr>
                </a:outerShdw>
              </a:effectLst>
              <a:cs typeface="B Nazanin" pitchFamily="2" charset="-78"/>
            </a:endParaRPr>
          </a:p>
        </p:txBody>
      </p:sp>
      <p:sp>
        <p:nvSpPr>
          <p:cNvPr id="11" name="Rectangle 10"/>
          <p:cNvSpPr/>
          <p:nvPr/>
        </p:nvSpPr>
        <p:spPr>
          <a:xfrm>
            <a:off x="444309" y="6488668"/>
            <a:ext cx="821059" cy="369332"/>
          </a:xfrm>
          <a:prstGeom prst="rect">
            <a:avLst/>
          </a:prstGeom>
        </p:spPr>
        <p:txBody>
          <a:bodyPr wrap="none">
            <a:spAutoFit/>
          </a:bodyPr>
          <a:lstStyle/>
          <a:p>
            <a:pPr algn="ctr"/>
            <a:r>
              <a:rPr lang="fa-IR" dirty="0" smtClean="0">
                <a:ln w="0"/>
                <a:effectLst>
                  <a:outerShdw blurRad="38100" dist="19050" dir="2700000" algn="tl" rotWithShape="0">
                    <a:schemeClr val="dk1">
                      <a:alpha val="40000"/>
                    </a:schemeClr>
                  </a:outerShdw>
                </a:effectLst>
                <a:cs typeface="B Titr" panose="00000700000000000000" pitchFamily="2" charset="-78"/>
              </a:rPr>
              <a:t>سوهانی</a:t>
            </a:r>
            <a:endParaRPr lang="en-US" dirty="0">
              <a:ln w="0"/>
              <a:effectLst>
                <a:outerShdw blurRad="38100" dist="19050" dir="2700000" algn="tl" rotWithShape="0">
                  <a:schemeClr val="dk1">
                    <a:alpha val="40000"/>
                  </a:schemeClr>
                </a:outerShdw>
              </a:effectLst>
              <a:cs typeface="B Titr" panose="00000700000000000000" pitchFamily="2" charset="-78"/>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4305" y="3705886"/>
            <a:ext cx="5632939" cy="2782785"/>
          </a:xfrm>
          <a:prstGeom prst="rect">
            <a:avLst/>
          </a:prstGeom>
        </p:spPr>
      </p:pic>
      <p:cxnSp>
        <p:nvCxnSpPr>
          <p:cNvPr id="12" name="Straight Connector 11"/>
          <p:cNvCxnSpPr/>
          <p:nvPr/>
        </p:nvCxnSpPr>
        <p:spPr>
          <a:xfrm>
            <a:off x="0" y="142664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p:cNvSpPr/>
          <p:nvPr/>
        </p:nvSpPr>
        <p:spPr>
          <a:xfrm>
            <a:off x="-528908" y="50358"/>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a:t>
            </a:r>
            <a:r>
              <a:rPr lang="fa-IR" sz="2000" b="0" cap="none" spc="0" dirty="0" smtClean="0">
                <a:ln w="0"/>
                <a:solidFill>
                  <a:schemeClr val="tx1"/>
                </a:solidFill>
                <a:effectLst>
                  <a:outerShdw blurRad="38100" dist="19050" dir="2700000" algn="tl" rotWithShape="0">
                    <a:schemeClr val="dk1">
                      <a:alpha val="40000"/>
                    </a:schemeClr>
                  </a:outerShdw>
                </a:effectLst>
              </a:rPr>
              <a:t>دریاها                                        </a:t>
            </a:r>
            <a:endParaRPr lang="fa-IR" sz="2000" b="0" cap="none" spc="0" dirty="0" smtClean="0">
              <a:ln w="0"/>
              <a:solidFill>
                <a:schemeClr val="tx1"/>
              </a:solidFill>
              <a:effectLst>
                <a:outerShdw blurRad="38100" dist="19050" dir="2700000" algn="tl" rotWithShape="0">
                  <a:schemeClr val="dk1">
                    <a:alpha val="40000"/>
                  </a:schemeClr>
                </a:outerShdw>
              </a:effectLst>
            </a:endParaRP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9628513"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Tree>
    <p:extLst>
      <p:ext uri="{BB962C8B-B14F-4D97-AF65-F5344CB8AC3E}">
        <p14:creationId xmlns="" xmlns:p14="http://schemas.microsoft.com/office/powerpoint/2010/main" val="76020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down)">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664529" y="695615"/>
            <a:ext cx="2260555" cy="584775"/>
          </a:xfrm>
          <a:prstGeom prst="rect">
            <a:avLst/>
          </a:prstGeom>
          <a:noFill/>
        </p:spPr>
        <p:txBody>
          <a:bodyPr wrap="none" lIns="91440" tIns="45720" rIns="91440" bIns="45720">
            <a:spAutoFit/>
          </a:bodyPr>
          <a:lstStyle/>
          <a:p>
            <a:pPr algn="ctr"/>
            <a:r>
              <a:rPr lang="fa-IR" sz="3200" dirty="0" smtClean="0">
                <a:ln w="0"/>
                <a:effectLst>
                  <a:outerShdw blurRad="38100" dist="19050" dir="2700000" algn="tl" rotWithShape="0">
                    <a:schemeClr val="dk1">
                      <a:alpha val="40000"/>
                    </a:schemeClr>
                  </a:outerShdw>
                </a:effectLst>
              </a:rPr>
              <a:t>معیارها (سنجه)</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308004" y="6319856"/>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graphicFrame>
        <p:nvGraphicFramePr>
          <p:cNvPr id="6" name="Table 5"/>
          <p:cNvGraphicFramePr>
            <a:graphicFrameLocks noGrp="1"/>
          </p:cNvGraphicFramePr>
          <p:nvPr/>
        </p:nvGraphicFramePr>
        <p:xfrm>
          <a:off x="683113" y="1770460"/>
          <a:ext cx="10946674" cy="4013412"/>
        </p:xfrm>
        <a:graphic>
          <a:graphicData uri="http://schemas.openxmlformats.org/drawingml/2006/table">
            <a:tbl>
              <a:tblPr firstRow="1" bandRow="1">
                <a:tableStyleId>{ED083AE6-46FA-4A59-8FB0-9F97EB10719F}</a:tableStyleId>
              </a:tblPr>
              <a:tblGrid>
                <a:gridCol w="3148148"/>
                <a:gridCol w="1110343"/>
                <a:gridCol w="653143"/>
                <a:gridCol w="627017"/>
                <a:gridCol w="5408023"/>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بازخورد توصیفی آموزگار</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تاحدودی</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خیر</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بلی</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اهداف آموزشی</a:t>
                      </a:r>
                      <a:endParaRPr lang="en-US" sz="2400"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dirty="0" smtClean="0">
                          <a:ln w="0"/>
                          <a:effectLst>
                            <a:outerShdw blurRad="38100" dist="19050" dir="2700000" algn="tl" rotWithShape="0">
                              <a:schemeClr val="dk1">
                                <a:alpha val="40000"/>
                              </a:schemeClr>
                            </a:outerShdw>
                          </a:effectLst>
                        </a:rPr>
                        <a:t>در به کار گیری حواس خود دقیق است</a:t>
                      </a:r>
                      <a:r>
                        <a:rPr lang="fa-IR" sz="2400" dirty="0" smtClean="0">
                          <a:ln>
                            <a:noFill/>
                          </a:ln>
                          <a:effectLst/>
                        </a:rPr>
                        <a:t>.</a:t>
                      </a:r>
                      <a:endParaRPr lang="en-US" sz="2400" b="1" cap="none" spc="0" dirty="0" smtClean="0">
                        <a:ln w="0"/>
                        <a:solidFill>
                          <a:schemeClr val="tx1"/>
                        </a:solidFill>
                        <a:effectLst>
                          <a:outerShdw blurRad="38100" dist="19050" dir="2700000" algn="tl" rotWithShape="0">
                            <a:schemeClr val="dk1">
                              <a:alpha val="40000"/>
                            </a:schemeClr>
                          </a:outerShdw>
                        </a:effectLst>
                      </a:endParaRPr>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به درستی هدف را فهمیده است.</a:t>
                      </a:r>
                      <a:endParaRPr lang="en-US" sz="2400" b="1" dirty="0"/>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اطلاعات به دست آمده را به درستی در جدولوارد نموده است.</a:t>
                      </a:r>
                      <a:endParaRPr lang="en-US" sz="2400" b="1" cap="none" spc="0" dirty="0" smtClean="0">
                        <a:ln w="0"/>
                        <a:solidFill>
                          <a:schemeClr val="tx1"/>
                        </a:solidFill>
                        <a:effectLst>
                          <a:outerShdw blurRad="38100" dist="19050" dir="2700000" algn="tl" rotWithShape="0">
                            <a:schemeClr val="dk1">
                              <a:alpha val="40000"/>
                            </a:schemeClr>
                          </a:outerShdw>
                        </a:effectLst>
                      </a:endParaRPr>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dirty="0" smtClean="0">
                          <a:ln w="0"/>
                          <a:effectLst>
                            <a:outerShdw blurRad="38100" dist="19050" dir="2700000" algn="tl" rotWithShape="0">
                              <a:schemeClr val="dk1">
                                <a:alpha val="40000"/>
                              </a:schemeClr>
                            </a:outerShdw>
                          </a:effectLst>
                        </a:rPr>
                        <a:t>از چند حس مختلف برای مشاهده ی ویژگی ها استفاده نموده است</a:t>
                      </a:r>
                      <a:r>
                        <a:rPr lang="fa-IR" sz="2400" dirty="0" smtClean="0">
                          <a:ln>
                            <a:noFill/>
                          </a:ln>
                          <a:effectLst/>
                        </a:rPr>
                        <a:t>.</a:t>
                      </a:r>
                      <a:endParaRPr lang="en-US" sz="2400" b="1" cap="none" spc="0" dirty="0" smtClean="0">
                        <a:ln w="0"/>
                        <a:solidFill>
                          <a:schemeClr val="tx1"/>
                        </a:solidFill>
                        <a:effectLst>
                          <a:outerShdw blurRad="38100" dist="19050" dir="2700000" algn="tl" rotWithShape="0">
                            <a:schemeClr val="dk1">
                              <a:alpha val="40000"/>
                            </a:schemeClr>
                          </a:outerShdw>
                        </a:effectLst>
                      </a:endParaRPr>
                    </a:p>
                  </a:txBody>
                  <a:tcPr anchor="ctr"/>
                </a:tc>
              </a:tr>
            </a:tbl>
          </a:graphicData>
        </a:graphic>
      </p:graphicFrame>
    </p:spTree>
    <p:extLst>
      <p:ext uri="{BB962C8B-B14F-4D97-AF65-F5344CB8AC3E}">
        <p14:creationId xmlns="" xmlns:p14="http://schemas.microsoft.com/office/powerpoint/2010/main" val="123416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5">
      <a:dk1>
        <a:sysClr val="windowText" lastClr="000000"/>
      </a:dk1>
      <a:lt1>
        <a:sysClr val="window" lastClr="FFFFFF"/>
      </a:lt1>
      <a:dk2>
        <a:srgbClr val="000000"/>
      </a:dk2>
      <a:lt2>
        <a:srgbClr val="F8F8F8"/>
      </a:lt2>
      <a:accent1>
        <a:srgbClr val="FFFFFF"/>
      </a:accent1>
      <a:accent2>
        <a:srgbClr val="0084B4"/>
      </a:accent2>
      <a:accent3>
        <a:srgbClr val="5DD3FF"/>
      </a:accent3>
      <a:accent4>
        <a:srgbClr val="00B0F0"/>
      </a:accent4>
      <a:accent5>
        <a:srgbClr val="C9F0FF"/>
      </a:accent5>
      <a:accent6>
        <a:srgbClr val="5DD3FF"/>
      </a:accent6>
      <a:hlink>
        <a:srgbClr val="00B0F0"/>
      </a:hlink>
      <a:folHlink>
        <a:srgbClr val="9191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953</TotalTime>
  <Words>3049</Words>
  <Application>Microsoft Office PowerPoint</Application>
  <PresentationFormat>Custom</PresentationFormat>
  <Paragraphs>390</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KARBAR</dc:creator>
  <cp:lastModifiedBy>teacher</cp:lastModifiedBy>
  <cp:revision>88</cp:revision>
  <dcterms:created xsi:type="dcterms:W3CDTF">2016-01-17T03:52:43Z</dcterms:created>
  <dcterms:modified xsi:type="dcterms:W3CDTF">2015-12-24T20:49:33Z</dcterms:modified>
</cp:coreProperties>
</file>