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8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A069CF4-41E8-4435-A2A0-337E332CAABA}" type="datetimeFigureOut">
              <a:rPr lang="en-US" smtClean="0"/>
              <a:pPr/>
              <a:t>1/19/2016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677B59E-D195-4C40-B729-9F313D699A0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069CF4-41E8-4435-A2A0-337E332CAABA}"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7B59E-D195-4C40-B729-9F313D699A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069CF4-41E8-4435-A2A0-337E332CAABA}"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7B59E-D195-4C40-B729-9F313D699A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A069CF4-41E8-4435-A2A0-337E332CAABA}" type="datetimeFigureOut">
              <a:rPr lang="en-US" smtClean="0"/>
              <a:pPr/>
              <a:t>1/19/2016</a:t>
            </a:fld>
            <a:endParaRPr lang="en-US"/>
          </a:p>
        </p:txBody>
      </p:sp>
      <p:sp>
        <p:nvSpPr>
          <p:cNvPr id="9" name="Slide Number Placeholder 8"/>
          <p:cNvSpPr>
            <a:spLocks noGrp="1"/>
          </p:cNvSpPr>
          <p:nvPr>
            <p:ph type="sldNum" sz="quarter" idx="15"/>
          </p:nvPr>
        </p:nvSpPr>
        <p:spPr/>
        <p:txBody>
          <a:bodyPr rtlCol="0"/>
          <a:lstStyle/>
          <a:p>
            <a:fld id="{E677B59E-D195-4C40-B729-9F313D699A03}"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A069CF4-41E8-4435-A2A0-337E332CAABA}" type="datetimeFigureOut">
              <a:rPr lang="en-US" smtClean="0"/>
              <a:pPr/>
              <a:t>1/19/2016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677B59E-D195-4C40-B729-9F313D699A0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A069CF4-41E8-4435-A2A0-337E332CAABA}"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77B59E-D195-4C40-B729-9F313D699A03}"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A069CF4-41E8-4435-A2A0-337E332CAABA}" type="datetimeFigureOut">
              <a:rPr lang="en-US" smtClean="0"/>
              <a:pPr/>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77B59E-D195-4C40-B729-9F313D699A03}"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A069CF4-41E8-4435-A2A0-337E332CAABA}" type="datetimeFigureOut">
              <a:rPr lang="en-US" smtClean="0"/>
              <a:pPr/>
              <a:t>1/19/2016</a:t>
            </a:fld>
            <a:endParaRPr lang="en-US"/>
          </a:p>
        </p:txBody>
      </p:sp>
      <p:sp>
        <p:nvSpPr>
          <p:cNvPr id="7" name="Slide Number Placeholder 6"/>
          <p:cNvSpPr>
            <a:spLocks noGrp="1"/>
          </p:cNvSpPr>
          <p:nvPr>
            <p:ph type="sldNum" sz="quarter" idx="11"/>
          </p:nvPr>
        </p:nvSpPr>
        <p:spPr/>
        <p:txBody>
          <a:bodyPr rtlCol="0"/>
          <a:lstStyle/>
          <a:p>
            <a:fld id="{E677B59E-D195-4C40-B729-9F313D699A03}"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069CF4-41E8-4435-A2A0-337E332CAABA}" type="datetimeFigureOut">
              <a:rPr lang="en-US" smtClean="0"/>
              <a:pPr/>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77B59E-D195-4C40-B729-9F313D699A0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A069CF4-41E8-4435-A2A0-337E332CAABA}" type="datetimeFigureOut">
              <a:rPr lang="en-US" smtClean="0"/>
              <a:pPr/>
              <a:t>1/19/2016</a:t>
            </a:fld>
            <a:endParaRPr lang="en-US"/>
          </a:p>
        </p:txBody>
      </p:sp>
      <p:sp>
        <p:nvSpPr>
          <p:cNvPr id="22" name="Slide Number Placeholder 21"/>
          <p:cNvSpPr>
            <a:spLocks noGrp="1"/>
          </p:cNvSpPr>
          <p:nvPr>
            <p:ph type="sldNum" sz="quarter" idx="15"/>
          </p:nvPr>
        </p:nvSpPr>
        <p:spPr/>
        <p:txBody>
          <a:bodyPr rtlCol="0"/>
          <a:lstStyle/>
          <a:p>
            <a:fld id="{E677B59E-D195-4C40-B729-9F313D699A03}"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A069CF4-41E8-4435-A2A0-337E332CAABA}" type="datetimeFigureOut">
              <a:rPr lang="en-US" smtClean="0"/>
              <a:pPr/>
              <a:t>1/19/2016</a:t>
            </a:fld>
            <a:endParaRPr lang="en-US"/>
          </a:p>
        </p:txBody>
      </p:sp>
      <p:sp>
        <p:nvSpPr>
          <p:cNvPr id="18" name="Slide Number Placeholder 17"/>
          <p:cNvSpPr>
            <a:spLocks noGrp="1"/>
          </p:cNvSpPr>
          <p:nvPr>
            <p:ph type="sldNum" sz="quarter" idx="11"/>
          </p:nvPr>
        </p:nvSpPr>
        <p:spPr/>
        <p:txBody>
          <a:bodyPr rtlCol="0"/>
          <a:lstStyle/>
          <a:p>
            <a:fld id="{E677B59E-D195-4C40-B729-9F313D699A03}"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A069CF4-41E8-4435-A2A0-337E332CAABA}" type="datetimeFigureOut">
              <a:rPr lang="en-US" smtClean="0"/>
              <a:pPr/>
              <a:t>1/19/2016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677B59E-D195-4C40-B729-9F313D699A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2362200"/>
            <a:ext cx="6172200" cy="1894362"/>
          </a:xfrm>
        </p:spPr>
        <p:txBody>
          <a:bodyPr>
            <a:noAutofit/>
          </a:bodyPr>
          <a:lstStyle/>
          <a:p>
            <a:pPr algn="ctr"/>
            <a:r>
              <a:rPr lang="fa-IR" sz="6000" dirty="0" smtClean="0">
                <a:cs typeface="B Nazanin" pitchFamily="2" charset="-78"/>
              </a:rPr>
              <a:t>کارگاه چند پایه</a:t>
            </a:r>
            <a:br>
              <a:rPr lang="fa-IR" sz="6000" dirty="0" smtClean="0">
                <a:cs typeface="B Nazanin" pitchFamily="2" charset="-78"/>
              </a:rPr>
            </a:br>
            <a:r>
              <a:rPr lang="fa-IR" sz="6000" dirty="0" smtClean="0">
                <a:cs typeface="B Nazanin" pitchFamily="2" charset="-78"/>
              </a:rPr>
              <a:t/>
            </a:r>
            <a:br>
              <a:rPr lang="fa-IR" sz="6000" dirty="0" smtClean="0">
                <a:cs typeface="B Nazanin" pitchFamily="2" charset="-78"/>
              </a:rPr>
            </a:br>
            <a:r>
              <a:rPr lang="fa-IR" sz="6000" dirty="0" smtClean="0">
                <a:cs typeface="B Nazanin" pitchFamily="2" charset="-78"/>
              </a:rPr>
              <a:t>سال تحصیلی 94-93</a:t>
            </a:r>
            <a:endParaRPr lang="en-US" sz="6000" dirty="0">
              <a:cs typeface="B Nazanin" pitchFamily="2" charset="-78"/>
            </a:endParaRPr>
          </a:p>
        </p:txBody>
      </p:sp>
    </p:spTree>
    <p:extLst>
      <p:ext uri="{BB962C8B-B14F-4D97-AF65-F5344CB8AC3E}">
        <p14:creationId xmlns:p14="http://schemas.microsoft.com/office/powerpoint/2010/main" val="901719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381000"/>
            <a:ext cx="7467600" cy="5486400"/>
          </a:xfrm>
        </p:spPr>
        <p:txBody>
          <a:bodyPr>
            <a:normAutofit/>
          </a:bodyPr>
          <a:lstStyle/>
          <a:p>
            <a:pPr algn="just" rtl="1"/>
            <a:r>
              <a:rPr lang="fa-IR" sz="2800" dirty="0">
                <a:cs typeface="B Nazanin" pitchFamily="2" charset="-78"/>
              </a:rPr>
              <a:t>در فرآیند تدریس نباید ارائه درس را به خاطر دانش آموز بدرفتار که فعلی را نجام داده قطع کند بلکه باید مداخله ای دیگر انجام دهد که توجه دانش آموزان به درس جلب شود و اگر نشد از مداخله ای دیگر  تا اینکه توجه دانش آموزان صددرصد جمع شود</a:t>
            </a:r>
            <a:r>
              <a:rPr lang="fa-IR" dirty="0" smtClean="0"/>
              <a:t>.</a:t>
            </a:r>
          </a:p>
          <a:p>
            <a:pPr algn="just" rtl="1"/>
            <a:r>
              <a:rPr lang="fa-IR" sz="2800" dirty="0">
                <a:cs typeface="B Nazanin" pitchFamily="2" charset="-78"/>
              </a:rPr>
              <a:t>البته بهتر است همیشه به بررسی علت اصلی به وجود آمدن رفتار نامطلوب پرداخت و  علت اصلی را کشف کرد و برای آن راه حل پیدا کرد</a:t>
            </a:r>
            <a:r>
              <a:rPr lang="fa-IR" sz="2800" dirty="0" smtClean="0">
                <a:cs typeface="B Nazanin" pitchFamily="2" charset="-78"/>
              </a:rPr>
              <a:t>.</a:t>
            </a:r>
          </a:p>
          <a:p>
            <a:pPr algn="just" rtl="1"/>
            <a:r>
              <a:rPr lang="fa-IR" sz="2800" dirty="0">
                <a:cs typeface="B Nazanin" pitchFamily="2" charset="-78"/>
              </a:rPr>
              <a:t>که البته همه ی موارد در دفتر محرمانه معلم ثبت می گردد</a:t>
            </a:r>
            <a:r>
              <a:rPr lang="fa-IR" sz="2800" dirty="0" smtClean="0">
                <a:cs typeface="B Nazanin" pitchFamily="2" charset="-78"/>
              </a:rPr>
              <a:t>.</a:t>
            </a:r>
          </a:p>
          <a:p>
            <a:pPr algn="just" rtl="1"/>
            <a:r>
              <a:rPr lang="fa-IR" sz="2800" dirty="0">
                <a:cs typeface="B Nazanin" pitchFamily="2" charset="-78"/>
              </a:rPr>
              <a:t>پژوهشگران پس از بررسی متوجه شده اند که جایزه و پاداش برای ایجاد رفتار مطلوب در کلاس چندن کارساز </a:t>
            </a:r>
            <a:r>
              <a:rPr lang="fa-IR" sz="2800" dirty="0" smtClean="0">
                <a:cs typeface="B Nazanin" pitchFamily="2" charset="-78"/>
              </a:rPr>
              <a:t>نیست. </a:t>
            </a:r>
            <a:r>
              <a:rPr lang="fa-IR" sz="2800" dirty="0">
                <a:cs typeface="B Nazanin" pitchFamily="2" charset="-78"/>
              </a:rPr>
              <a:t>این عمل خوب است ولی دائمی کارساز </a:t>
            </a:r>
            <a:r>
              <a:rPr lang="fa-IR" sz="2800" dirty="0" smtClean="0">
                <a:cs typeface="B Nazanin" pitchFamily="2" charset="-78"/>
              </a:rPr>
              <a:t>نیست</a:t>
            </a:r>
            <a:r>
              <a:rPr lang="fa-IR" sz="2800" dirty="0">
                <a:cs typeface="B Nazanin" pitchFamily="2" charset="-78"/>
              </a:rPr>
              <a:t>.</a:t>
            </a:r>
            <a:endParaRPr lang="en-US" sz="2800" dirty="0">
              <a:cs typeface="B Nazanin" pitchFamily="2" charset="-78"/>
            </a:endParaRPr>
          </a:p>
          <a:p>
            <a:pPr algn="just" rtl="1"/>
            <a:endParaRPr lang="en-US" sz="2800" dirty="0">
              <a:cs typeface="B Nazanin" pitchFamily="2" charset="-78"/>
            </a:endParaRPr>
          </a:p>
          <a:p>
            <a:pPr algn="just" rtl="1"/>
            <a:endParaRPr lang="en-US" sz="2800" dirty="0">
              <a:cs typeface="B Nazanin" pitchFamily="2" charset="-78"/>
            </a:endParaRPr>
          </a:p>
          <a:p>
            <a:pPr algn="just" rtl="1"/>
            <a:endParaRPr lang="en-US" dirty="0"/>
          </a:p>
        </p:txBody>
      </p:sp>
    </p:spTree>
    <p:extLst>
      <p:ext uri="{BB962C8B-B14F-4D97-AF65-F5344CB8AC3E}">
        <p14:creationId xmlns:p14="http://schemas.microsoft.com/office/powerpoint/2010/main" val="3379500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815" y="2684270"/>
            <a:ext cx="7467600" cy="2620791"/>
          </a:xfrm>
        </p:spPr>
        <p:txBody>
          <a:bodyPr>
            <a:noAutofit/>
          </a:bodyPr>
          <a:lstStyle/>
          <a:p>
            <a:pPr algn="r" rtl="1"/>
            <a:r>
              <a:rPr lang="fa-IR" sz="2400" b="1" dirty="0">
                <a:cs typeface="B Nazanin" pitchFamily="2" charset="-78"/>
              </a:rPr>
              <a:t>راه حل</a:t>
            </a:r>
            <a:r>
              <a:rPr lang="fa-IR" sz="2400" b="1" dirty="0" smtClean="0">
                <a:cs typeface="B Nazanin" pitchFamily="2" charset="-78"/>
              </a:rPr>
              <a:t>:</a:t>
            </a:r>
            <a:r>
              <a:rPr lang="en-US" sz="2400" b="1" dirty="0" smtClean="0">
                <a:cs typeface="B Nazanin" pitchFamily="2" charset="-78"/>
              </a:rPr>
              <a:t/>
            </a:r>
            <a:br>
              <a:rPr lang="en-US" sz="2400" b="1" dirty="0" smtClean="0">
                <a:cs typeface="B Nazanin" pitchFamily="2" charset="-78"/>
              </a:rPr>
            </a:br>
            <a:r>
              <a:rPr lang="fa-IR" sz="2400" b="1" dirty="0" smtClean="0">
                <a:cs typeface="B Nazanin" pitchFamily="2" charset="-78"/>
              </a:rPr>
              <a:t> </a:t>
            </a:r>
            <a:r>
              <a:rPr lang="fa-IR" sz="2400" b="1" dirty="0">
                <a:cs typeface="B Nazanin" pitchFamily="2" charset="-78"/>
              </a:rPr>
              <a:t>بهتر این است که آن دانش آموز موقعی که معلم مشغول بررسی تکالیف دیگر دانش آموزان است یک یا دو تمرین را همان جا انجام دهد تا معلوم شود که علت انجام ندادن تکلیف چه بوده است؟ شاید دانش </a:t>
            </a:r>
            <a:r>
              <a:rPr lang="fa-IR" sz="2400" b="1" dirty="0" smtClean="0">
                <a:cs typeface="B Nazanin" pitchFamily="2" charset="-78"/>
              </a:rPr>
              <a:t>آموز </a:t>
            </a:r>
            <a:r>
              <a:rPr lang="fa-IR" sz="2400" b="1" dirty="0">
                <a:cs typeface="B Nazanin" pitchFamily="2" charset="-78"/>
              </a:rPr>
              <a:t>نتوانسته تکالیفش را انجام دهد، بلد نبوده</a:t>
            </a:r>
            <a:r>
              <a:rPr lang="fa-IR" sz="2400" b="1" dirty="0" smtClean="0">
                <a:cs typeface="B Nazanin" pitchFamily="2" charset="-78"/>
              </a:rPr>
              <a:t>...</a:t>
            </a:r>
            <a:endParaRPr lang="en-US" sz="2400" b="1" dirty="0">
              <a:cs typeface="B Nazanin" pitchFamily="2" charset="-78"/>
            </a:endParaRPr>
          </a:p>
        </p:txBody>
      </p:sp>
      <p:sp>
        <p:nvSpPr>
          <p:cNvPr id="3" name="Content Placeholder 2"/>
          <p:cNvSpPr>
            <a:spLocks noGrp="1"/>
          </p:cNvSpPr>
          <p:nvPr>
            <p:ph sz="quarter" idx="1"/>
          </p:nvPr>
        </p:nvSpPr>
        <p:spPr>
          <a:xfrm>
            <a:off x="457200" y="1600200"/>
            <a:ext cx="7467600" cy="1828800"/>
          </a:xfrm>
        </p:spPr>
        <p:txBody>
          <a:bodyPr/>
          <a:lstStyle/>
          <a:p>
            <a:pPr algn="just" rtl="1"/>
            <a:r>
              <a:rPr lang="fa-IR" dirty="0">
                <a:cs typeface="B Nazanin" pitchFamily="2" charset="-78"/>
              </a:rPr>
              <a:t>بین بدرفتاری و خطای تحثیلی تفاوت وجود دارد و این دو را باید از هم جدا کرد و برای هر کدام راه حل جداگانه ای یافت</a:t>
            </a:r>
            <a:r>
              <a:rPr lang="fa-IR" dirty="0" smtClean="0">
                <a:cs typeface="B Nazanin" pitchFamily="2" charset="-78"/>
              </a:rPr>
              <a:t>.</a:t>
            </a:r>
            <a:endParaRPr lang="en-US" dirty="0" smtClean="0">
              <a:cs typeface="B Nazanin" pitchFamily="2" charset="-78"/>
            </a:endParaRPr>
          </a:p>
          <a:p>
            <a:pPr algn="just" rtl="1"/>
            <a:r>
              <a:rPr lang="fa-IR" dirty="0">
                <a:cs typeface="B Nazanin" pitchFamily="2" charset="-78"/>
              </a:rPr>
              <a:t>اگر دانش آموزی درس نخوانده، تکالیفش را انجام نداده، این موارد جزء </a:t>
            </a:r>
            <a:r>
              <a:rPr lang="fa-IR" dirty="0">
                <a:solidFill>
                  <a:srgbClr val="FF0000"/>
                </a:solidFill>
                <a:cs typeface="B Nazanin" pitchFamily="2" charset="-78"/>
              </a:rPr>
              <a:t>خطای تحصیلی </a:t>
            </a:r>
            <a:r>
              <a:rPr lang="fa-IR" dirty="0">
                <a:cs typeface="B Nazanin" pitchFamily="2" charset="-78"/>
              </a:rPr>
              <a:t>است که باید راه حلی مناسب و مطلوب برای آن یافت</a:t>
            </a:r>
            <a:r>
              <a:rPr lang="fa-IR" dirty="0" smtClean="0">
                <a:cs typeface="B Nazanin" pitchFamily="2" charset="-78"/>
              </a:rPr>
              <a:t>.</a:t>
            </a:r>
            <a:endParaRPr lang="en-US" dirty="0" smtClean="0">
              <a:cs typeface="B Nazanin" pitchFamily="2" charset="-78"/>
            </a:endParaRPr>
          </a:p>
          <a:p>
            <a:pPr algn="just" rtl="1"/>
            <a:endParaRPr lang="en-US" dirty="0">
              <a:cs typeface="B Nazanin" pitchFamily="2" charset="-78"/>
            </a:endParaRPr>
          </a:p>
        </p:txBody>
      </p:sp>
      <p:sp>
        <p:nvSpPr>
          <p:cNvPr id="4" name="TextBox 3"/>
          <p:cNvSpPr txBox="1"/>
          <p:nvPr/>
        </p:nvSpPr>
        <p:spPr>
          <a:xfrm>
            <a:off x="457200" y="3810000"/>
            <a:ext cx="184731" cy="369332"/>
          </a:xfrm>
          <a:prstGeom prst="rect">
            <a:avLst/>
          </a:prstGeom>
          <a:noFill/>
        </p:spPr>
        <p:txBody>
          <a:bodyPr wrap="none" rtlCol="0">
            <a:spAutoFit/>
          </a:bodyPr>
          <a:lstStyle/>
          <a:p>
            <a:endParaRPr lang="en-US" dirty="0"/>
          </a:p>
        </p:txBody>
      </p:sp>
      <p:sp>
        <p:nvSpPr>
          <p:cNvPr id="5" name="Title 1"/>
          <p:cNvSpPr txBox="1">
            <a:spLocks/>
          </p:cNvSpPr>
          <p:nvPr/>
        </p:nvSpPr>
        <p:spPr>
          <a:xfrm>
            <a:off x="609600" y="427038"/>
            <a:ext cx="74676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a:r>
              <a:rPr lang="fa-IR" b="1" dirty="0" smtClean="0">
                <a:cs typeface="B Nazanin" pitchFamily="2" charset="-78"/>
              </a:rPr>
              <a:t>بدرفتای و خطای تحصیلی:</a:t>
            </a:r>
            <a:r>
              <a:rPr lang="en-US" b="1" dirty="0" smtClean="0"/>
              <a:t/>
            </a:r>
            <a:br>
              <a:rPr lang="en-US" b="1" dirty="0" smtClean="0"/>
            </a:br>
            <a:endParaRPr lang="en-US" b="1" dirty="0"/>
          </a:p>
        </p:txBody>
      </p:sp>
    </p:spTree>
    <p:extLst>
      <p:ext uri="{BB962C8B-B14F-4D97-AF65-F5344CB8AC3E}">
        <p14:creationId xmlns:p14="http://schemas.microsoft.com/office/powerpoint/2010/main" val="669777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0" y="304800"/>
            <a:ext cx="7467600" cy="2743200"/>
          </a:xfrm>
        </p:spPr>
        <p:txBody>
          <a:bodyPr/>
          <a:lstStyle/>
          <a:p>
            <a:pPr algn="r" rtl="1"/>
            <a:r>
              <a:rPr lang="fa-IR" dirty="0">
                <a:cs typeface="B Nazanin" pitchFamily="2" charset="-78"/>
              </a:rPr>
              <a:t>بدرفتاری شامل:</a:t>
            </a:r>
            <a:endParaRPr lang="en-US" dirty="0">
              <a:cs typeface="B Nazanin" pitchFamily="2" charset="-78"/>
            </a:endParaRPr>
          </a:p>
          <a:p>
            <a:pPr algn="r" rtl="1"/>
            <a:r>
              <a:rPr lang="fa-IR" dirty="0">
                <a:cs typeface="B Nazanin" pitchFamily="2" charset="-78"/>
              </a:rPr>
              <a:t>تاخیر در </a:t>
            </a:r>
            <a:r>
              <a:rPr lang="fa-IR" dirty="0" smtClean="0">
                <a:cs typeface="B Nazanin" pitchFamily="2" charset="-78"/>
              </a:rPr>
              <a:t>ور</a:t>
            </a:r>
            <a:r>
              <a:rPr lang="fa-IR" dirty="0">
                <a:cs typeface="B Nazanin" pitchFamily="2" charset="-78"/>
              </a:rPr>
              <a:t>و</a:t>
            </a:r>
            <a:r>
              <a:rPr lang="fa-IR" dirty="0" smtClean="0">
                <a:cs typeface="B Nazanin" pitchFamily="2" charset="-78"/>
              </a:rPr>
              <a:t>د </a:t>
            </a:r>
            <a:r>
              <a:rPr lang="fa-IR" dirty="0">
                <a:cs typeface="B Nazanin" pitchFamily="2" charset="-78"/>
              </a:rPr>
              <a:t>به کلاس</a:t>
            </a:r>
            <a:endParaRPr lang="en-US" dirty="0">
              <a:cs typeface="B Nazanin" pitchFamily="2" charset="-78"/>
            </a:endParaRPr>
          </a:p>
          <a:p>
            <a:pPr algn="r" rtl="1"/>
            <a:r>
              <a:rPr lang="fa-IR" dirty="0">
                <a:cs typeface="B Nazanin" pitchFamily="2" charset="-78"/>
              </a:rPr>
              <a:t>بی توجهی و بازیگوشی</a:t>
            </a:r>
            <a:endParaRPr lang="en-US" dirty="0">
              <a:cs typeface="B Nazanin" pitchFamily="2" charset="-78"/>
            </a:endParaRPr>
          </a:p>
          <a:p>
            <a:pPr algn="r" rtl="1"/>
            <a:r>
              <a:rPr lang="fa-IR" dirty="0">
                <a:cs typeface="B Nazanin" pitchFamily="2" charset="-78"/>
              </a:rPr>
              <a:t>فراموش کردن دفتر و کتاب</a:t>
            </a:r>
            <a:endParaRPr lang="en-US" dirty="0">
              <a:cs typeface="B Nazanin" pitchFamily="2" charset="-78"/>
            </a:endParaRPr>
          </a:p>
          <a:p>
            <a:pPr algn="r" rtl="1"/>
            <a:r>
              <a:rPr lang="fa-IR" dirty="0">
                <a:cs typeface="B Nazanin" pitchFamily="2" charset="-78"/>
              </a:rPr>
              <a:t>حرف زدن</a:t>
            </a:r>
            <a:endParaRPr lang="en-US" dirty="0">
              <a:cs typeface="B Nazanin" pitchFamily="2" charset="-78"/>
            </a:endParaRPr>
          </a:p>
          <a:p>
            <a:pPr algn="r" rtl="1"/>
            <a:r>
              <a:rPr lang="fa-IR" dirty="0" smtClean="0">
                <a:cs typeface="B Nazanin" pitchFamily="2" charset="-78"/>
              </a:rPr>
              <a:t>پسخونک </a:t>
            </a:r>
            <a:r>
              <a:rPr lang="fa-IR" dirty="0">
                <a:cs typeface="B Nazanin" pitchFamily="2" charset="-78"/>
              </a:rPr>
              <a:t>زدن</a:t>
            </a:r>
            <a:endParaRPr lang="en-US" dirty="0">
              <a:cs typeface="B Nazanin" pitchFamily="2" charset="-78"/>
            </a:endParaRPr>
          </a:p>
          <a:p>
            <a:pPr algn="r"/>
            <a:endParaRPr lang="en-US" dirty="0">
              <a:cs typeface="B Nazanin" pitchFamily="2" charset="-78"/>
            </a:endParaRPr>
          </a:p>
        </p:txBody>
      </p:sp>
      <p:sp>
        <p:nvSpPr>
          <p:cNvPr id="4" name="Title 1"/>
          <p:cNvSpPr txBox="1">
            <a:spLocks/>
          </p:cNvSpPr>
          <p:nvPr/>
        </p:nvSpPr>
        <p:spPr>
          <a:xfrm>
            <a:off x="609600" y="4419600"/>
            <a:ext cx="74676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endParaRPr lang="en-US"/>
          </a:p>
        </p:txBody>
      </p:sp>
      <p:sp>
        <p:nvSpPr>
          <p:cNvPr id="5" name="TextBox 4"/>
          <p:cNvSpPr txBox="1"/>
          <p:nvPr/>
        </p:nvSpPr>
        <p:spPr>
          <a:xfrm>
            <a:off x="381000" y="3071083"/>
            <a:ext cx="8126135" cy="1200329"/>
          </a:xfrm>
          <a:prstGeom prst="rect">
            <a:avLst/>
          </a:prstGeom>
          <a:noFill/>
        </p:spPr>
        <p:txBody>
          <a:bodyPr wrap="none" rtlCol="0">
            <a:spAutoFit/>
          </a:bodyPr>
          <a:lstStyle/>
          <a:p>
            <a:pPr algn="r" rtl="1"/>
            <a:r>
              <a:rPr lang="fa-IR" sz="2400" dirty="0">
                <a:cs typeface="B Nazanin" pitchFamily="2" charset="-78"/>
              </a:rPr>
              <a:t>که باز باید علت اصلی بدرفتاری را جست و جو کرد و </a:t>
            </a:r>
            <a:r>
              <a:rPr lang="fa-IR" sz="2400" dirty="0" smtClean="0">
                <a:cs typeface="B Nazanin" pitchFamily="2" charset="-78"/>
              </a:rPr>
              <a:t>راه </a:t>
            </a:r>
            <a:r>
              <a:rPr lang="fa-IR" sz="2400" dirty="0">
                <a:cs typeface="B Nazanin" pitchFamily="2" charset="-78"/>
              </a:rPr>
              <a:t>حل مطلوب برای آن پیدا کرد</a:t>
            </a:r>
            <a:endParaRPr lang="en-US" sz="2400" dirty="0">
              <a:cs typeface="B Nazanin" pitchFamily="2" charset="-78"/>
            </a:endParaRPr>
          </a:p>
          <a:p>
            <a:pPr algn="r" rtl="1"/>
            <a:r>
              <a:rPr lang="fa-IR" sz="2400" dirty="0">
                <a:cs typeface="B Nazanin" pitchFamily="2" charset="-78"/>
              </a:rPr>
              <a:t>مثلا برای تاخیر علت را از مدیر یا خانواده او جویا شویم.</a:t>
            </a:r>
            <a:endParaRPr lang="en-US" sz="2400" dirty="0">
              <a:cs typeface="B Nazanin" pitchFamily="2" charset="-78"/>
            </a:endParaRPr>
          </a:p>
          <a:p>
            <a:pPr algn="r"/>
            <a:endParaRPr lang="en-US" sz="2400" dirty="0">
              <a:cs typeface="B Nazanin" pitchFamily="2" charset="-78"/>
            </a:endParaRPr>
          </a:p>
        </p:txBody>
      </p:sp>
      <p:sp>
        <p:nvSpPr>
          <p:cNvPr id="6" name="TextBox 5"/>
          <p:cNvSpPr txBox="1"/>
          <p:nvPr/>
        </p:nvSpPr>
        <p:spPr>
          <a:xfrm>
            <a:off x="-41013" y="4114800"/>
            <a:ext cx="8804013" cy="1569660"/>
          </a:xfrm>
          <a:prstGeom prst="rect">
            <a:avLst/>
          </a:prstGeom>
          <a:noFill/>
        </p:spPr>
        <p:txBody>
          <a:bodyPr wrap="none" rtlCol="0">
            <a:spAutoFit/>
          </a:bodyPr>
          <a:lstStyle/>
          <a:p>
            <a:pPr algn="just" rtl="1"/>
            <a:r>
              <a:rPr lang="fa-IR" sz="2400" dirty="0">
                <a:cs typeface="B Nazanin" pitchFamily="2" charset="-78"/>
              </a:rPr>
              <a:t>هر چه دانش آموز بی توجه تر باشد نشان دهنده ی عدم دوستی بین معلم و دانش آموز است </a:t>
            </a:r>
            <a:endParaRPr lang="fa-IR" sz="2400" dirty="0" smtClean="0">
              <a:cs typeface="B Nazanin" pitchFamily="2" charset="-78"/>
            </a:endParaRPr>
          </a:p>
          <a:p>
            <a:pPr algn="just" rtl="1"/>
            <a:r>
              <a:rPr lang="fa-IR" sz="2400" dirty="0" smtClean="0">
                <a:cs typeface="B Nazanin" pitchFamily="2" charset="-78"/>
              </a:rPr>
              <a:t>که </a:t>
            </a:r>
            <a:r>
              <a:rPr lang="fa-IR" sz="2400" dirty="0">
                <a:cs typeface="B Nazanin" pitchFamily="2" charset="-78"/>
              </a:rPr>
              <a:t>نیاز به اصلاح دارد یا روش ارائه درس نیازمند اصلاح است که باید با زندگی روزمره </a:t>
            </a:r>
            <a:endParaRPr lang="fa-IR" sz="2400" dirty="0" smtClean="0">
              <a:cs typeface="B Nazanin" pitchFamily="2" charset="-78"/>
            </a:endParaRPr>
          </a:p>
          <a:p>
            <a:pPr algn="just" rtl="1"/>
            <a:r>
              <a:rPr lang="fa-IR" sz="2400" dirty="0" smtClean="0">
                <a:cs typeface="B Nazanin" pitchFamily="2" charset="-78"/>
              </a:rPr>
              <a:t>دانش </a:t>
            </a:r>
            <a:r>
              <a:rPr lang="fa-IR" sz="2400" dirty="0">
                <a:cs typeface="B Nazanin" pitchFamily="2" charset="-78"/>
              </a:rPr>
              <a:t>آموز سنخیت داشته باشد.</a:t>
            </a:r>
            <a:endParaRPr lang="en-US" sz="2400" dirty="0">
              <a:cs typeface="B Nazanin" pitchFamily="2" charset="-78"/>
            </a:endParaRPr>
          </a:p>
          <a:p>
            <a:pPr algn="just" rtl="1"/>
            <a:endParaRPr lang="en-US" sz="2400" dirty="0">
              <a:cs typeface="B Nazanin" pitchFamily="2" charset="-78"/>
            </a:endParaRPr>
          </a:p>
        </p:txBody>
      </p:sp>
    </p:spTree>
    <p:extLst>
      <p:ext uri="{BB962C8B-B14F-4D97-AF65-F5344CB8AC3E}">
        <p14:creationId xmlns:p14="http://schemas.microsoft.com/office/powerpoint/2010/main" val="152937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5" end="5"/>
                                            </p:txEl>
                                          </p:spTgt>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Effect transition="in" filter="fade">
                                      <p:cBhvr>
                                        <p:cTn id="21" dur="1000"/>
                                        <p:tgtEl>
                                          <p:spTgt spid="5">
                                            <p:txEl>
                                              <p:pRg st="0" end="0"/>
                                            </p:txEl>
                                          </p:spTgt>
                                        </p:tgtEl>
                                      </p:cBhvr>
                                    </p:animEffect>
                                    <p:anim calcmode="lin" valueType="num">
                                      <p:cBhvr>
                                        <p:cTn id="2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0" end="0"/>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Effect transition="in" filter="fade">
                                      <p:cBhvr>
                                        <p:cTn id="26" dur="1000"/>
                                        <p:tgtEl>
                                          <p:spTgt spid="5">
                                            <p:txEl>
                                              <p:pRg st="1" end="1"/>
                                            </p:txEl>
                                          </p:spTgt>
                                        </p:tgtEl>
                                      </p:cBhvr>
                                    </p:animEffect>
                                    <p:anim calcmode="lin" valueType="num">
                                      <p:cBhvr>
                                        <p:cTn id="27"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6">
                                            <p:txEl>
                                              <p:pRg st="0" end="0"/>
                                            </p:txEl>
                                          </p:spTgt>
                                        </p:tgtEl>
                                        <p:attrNameLst>
                                          <p:attrName>style.visibility</p:attrName>
                                        </p:attrNameLst>
                                      </p:cBhvr>
                                      <p:to>
                                        <p:strVal val="visible"/>
                                      </p:to>
                                    </p:set>
                                    <p:anim calcmode="lin" valueType="num">
                                      <p:cBhvr additive="base">
                                        <p:cTn id="3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0" end="0"/>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6">
                                            <p:txEl>
                                              <p:pRg st="2" end="2"/>
                                            </p:txEl>
                                          </p:spTgt>
                                        </p:tgtEl>
                                        <p:attrNameLst>
                                          <p:attrName>style.visibility</p:attrName>
                                        </p:attrNameLst>
                                      </p:cBhvr>
                                      <p:to>
                                        <p:strVal val="visible"/>
                                      </p:to>
                                    </p:set>
                                    <p:anim calcmode="lin" valueType="num">
                                      <p:cBhvr additive="base">
                                        <p:cTn id="4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rtl="1"/>
            <a:r>
              <a:rPr lang="fa-IR" sz="2400" b="1" dirty="0">
                <a:cs typeface="B Nazanin" pitchFamily="2" charset="-78"/>
              </a:rPr>
              <a:t>اگر دانش آموز به دلیل اینکه تکالیف خود را انجان نداد، دائما مورد سرزنش قرار بگیرد باعث می شود دانش آموز به آن سرزنش عادت کرده و معلم نیز به هدف خود نمی رسد.</a:t>
            </a:r>
            <a:endParaRPr lang="en-US" sz="2400" b="1" dirty="0">
              <a:cs typeface="B Nazanin" pitchFamily="2" charset="-78"/>
            </a:endParaRPr>
          </a:p>
        </p:txBody>
      </p:sp>
      <p:sp>
        <p:nvSpPr>
          <p:cNvPr id="3" name="Content Placeholder 2"/>
          <p:cNvSpPr>
            <a:spLocks noGrp="1"/>
          </p:cNvSpPr>
          <p:nvPr>
            <p:ph sz="quarter" idx="1"/>
          </p:nvPr>
        </p:nvSpPr>
        <p:spPr/>
        <p:txBody>
          <a:bodyPr/>
          <a:lstStyle/>
          <a:p>
            <a:pPr marL="0" indent="0" algn="just" rtl="1">
              <a:buNone/>
            </a:pPr>
            <a:r>
              <a:rPr lang="fa-IR" dirty="0">
                <a:cs typeface="B Nazanin" pitchFamily="2" charset="-78"/>
              </a:rPr>
              <a:t>برای سرزنش  کردن اگر مجبور شدید، روال زیر را در پی بگیرید</a:t>
            </a:r>
            <a:r>
              <a:rPr lang="fa-IR" dirty="0" smtClean="0">
                <a:cs typeface="B Nazanin" pitchFamily="2" charset="-78"/>
              </a:rPr>
              <a:t>:</a:t>
            </a:r>
          </a:p>
          <a:p>
            <a:pPr marL="0" indent="0" algn="just" rtl="1">
              <a:buNone/>
            </a:pPr>
            <a:endParaRPr lang="fa-IR" dirty="0">
              <a:cs typeface="B Nazanin" pitchFamily="2" charset="-78"/>
            </a:endParaRPr>
          </a:p>
          <a:p>
            <a:pPr lvl="0" algn="just" rtl="1"/>
            <a:r>
              <a:rPr lang="fa-IR" dirty="0">
                <a:cs typeface="B Nazanin" pitchFamily="2" charset="-78"/>
              </a:rPr>
              <a:t>اگر از سرزنش استفاده می کنید مطمئن شوید که استفاده از آن موثر خواهد بود.</a:t>
            </a:r>
            <a:endParaRPr lang="en-US" dirty="0">
              <a:cs typeface="B Nazanin" pitchFamily="2" charset="-78"/>
            </a:endParaRPr>
          </a:p>
          <a:p>
            <a:pPr lvl="0" algn="just" rtl="1"/>
            <a:r>
              <a:rPr lang="fa-IR" dirty="0">
                <a:cs typeface="B Nazanin" pitchFamily="2" charset="-78"/>
              </a:rPr>
              <a:t>میزان تحسین کلامی بیشتر از سرزنش </a:t>
            </a:r>
            <a:r>
              <a:rPr lang="fa-IR" dirty="0" smtClean="0">
                <a:cs typeface="B Nazanin" pitchFamily="2" charset="-78"/>
              </a:rPr>
              <a:t>است.</a:t>
            </a:r>
            <a:endParaRPr lang="en-US" dirty="0">
              <a:cs typeface="B Nazanin" pitchFamily="2" charset="-78"/>
            </a:endParaRPr>
          </a:p>
          <a:p>
            <a:pPr lvl="0" algn="just" rtl="1"/>
            <a:r>
              <a:rPr lang="fa-IR" dirty="0">
                <a:cs typeface="B Nazanin" pitchFamily="2" charset="-78"/>
              </a:rPr>
              <a:t>دائما یک دانش آموز مورد سرزنش قرار </a:t>
            </a:r>
            <a:r>
              <a:rPr lang="fa-IR" dirty="0" smtClean="0">
                <a:cs typeface="B Nazanin" pitchFamily="2" charset="-78"/>
              </a:rPr>
              <a:t>نگیرد.</a:t>
            </a:r>
            <a:endParaRPr lang="en-US" dirty="0">
              <a:cs typeface="B Nazanin" pitchFamily="2" charset="-78"/>
            </a:endParaRPr>
          </a:p>
          <a:p>
            <a:pPr lvl="0" algn="just" rtl="1"/>
            <a:r>
              <a:rPr lang="fa-IR" dirty="0">
                <a:cs typeface="B Nazanin" pitchFamily="2" charset="-78"/>
              </a:rPr>
              <a:t>عمل خاصی مورد سرزنش قرار بگیرد نه خود </a:t>
            </a:r>
            <a:r>
              <a:rPr lang="fa-IR" dirty="0" smtClean="0">
                <a:cs typeface="B Nazanin" pitchFamily="2" charset="-78"/>
              </a:rPr>
              <a:t>شخص.</a:t>
            </a:r>
            <a:endParaRPr lang="en-US" dirty="0">
              <a:cs typeface="B Nazanin" pitchFamily="2" charset="-78"/>
            </a:endParaRPr>
          </a:p>
          <a:p>
            <a:pPr lvl="0" algn="just" rtl="1"/>
            <a:r>
              <a:rPr lang="fa-IR" dirty="0">
                <a:cs typeface="B Nazanin" pitchFamily="2" charset="-78"/>
              </a:rPr>
              <a:t>دلیل رفتار یا عمل ناشایست را بیان </a:t>
            </a:r>
            <a:r>
              <a:rPr lang="fa-IR" dirty="0" smtClean="0">
                <a:cs typeface="B Nazanin" pitchFamily="2" charset="-78"/>
              </a:rPr>
              <a:t>کند.</a:t>
            </a:r>
            <a:endParaRPr lang="en-US" dirty="0">
              <a:cs typeface="B Nazanin" pitchFamily="2" charset="-78"/>
            </a:endParaRPr>
          </a:p>
          <a:p>
            <a:pPr lvl="0" algn="just" rtl="1"/>
            <a:r>
              <a:rPr lang="fa-IR" dirty="0">
                <a:cs typeface="B Nazanin" pitchFamily="2" charset="-78"/>
              </a:rPr>
              <a:t>راه کار عمل نامطلوب به مطلوب را ارائه </a:t>
            </a:r>
            <a:r>
              <a:rPr lang="fa-IR" dirty="0" smtClean="0">
                <a:cs typeface="B Nazanin" pitchFamily="2" charset="-78"/>
              </a:rPr>
              <a:t>دهید.</a:t>
            </a:r>
            <a:endParaRPr lang="en-US" dirty="0">
              <a:cs typeface="B Nazanin" pitchFamily="2" charset="-78"/>
            </a:endParaRPr>
          </a:p>
          <a:p>
            <a:pPr lvl="0" algn="just" rtl="1"/>
            <a:r>
              <a:rPr lang="fa-IR" dirty="0">
                <a:cs typeface="B Nazanin" pitchFamily="2" charset="-78"/>
              </a:rPr>
              <a:t>رفتارهای پسندیده ی دانش آموزان را پیدا کرده و تحسین کنید و به کلاس اعلام </a:t>
            </a:r>
            <a:r>
              <a:rPr lang="fa-IR" dirty="0" smtClean="0">
                <a:cs typeface="B Nazanin" pitchFamily="2" charset="-78"/>
              </a:rPr>
              <a:t>کنید.</a:t>
            </a:r>
            <a:endParaRPr lang="en-US" dirty="0">
              <a:cs typeface="B Nazanin" pitchFamily="2" charset="-78"/>
            </a:endParaRPr>
          </a:p>
          <a:p>
            <a:pPr marL="0" indent="0" algn="just" rtl="1">
              <a:buNone/>
            </a:pPr>
            <a:endParaRPr lang="en-US" dirty="0">
              <a:cs typeface="B Nazanin" pitchFamily="2" charset="-78"/>
            </a:endParaRPr>
          </a:p>
        </p:txBody>
      </p:sp>
    </p:spTree>
    <p:extLst>
      <p:ext uri="{BB962C8B-B14F-4D97-AF65-F5344CB8AC3E}">
        <p14:creationId xmlns:p14="http://schemas.microsoft.com/office/powerpoint/2010/main" val="1733674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p:cTn id="1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2" end="2"/>
                                            </p:txEl>
                                          </p:spTgt>
                                        </p:tgtEl>
                                      </p:cBhvr>
                                    </p:animEffect>
                                  </p:childTnLst>
                                </p:cTn>
                              </p:par>
                              <p:par>
                                <p:cTn id="22" presetID="31"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3" end="3"/>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p:cTn id="30"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4" end="4"/>
                                            </p:txEl>
                                          </p:spTgt>
                                        </p:tgtEl>
                                      </p:cBhvr>
                                    </p:animEffect>
                                  </p:childTnLst>
                                </p:cTn>
                              </p:par>
                              <p:par>
                                <p:cTn id="34" presetID="31"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5" end="5"/>
                                            </p:txEl>
                                          </p:spTgt>
                                        </p:tgtEl>
                                      </p:cBhvr>
                                    </p:animEffect>
                                  </p:childTnLst>
                                </p:cTn>
                              </p:par>
                              <p:par>
                                <p:cTn id="40" presetID="31" presetClass="entr" presetSubtype="0"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5" dur="1000"/>
                                        <p:tgtEl>
                                          <p:spTgt spid="3">
                                            <p:txEl>
                                              <p:pRg st="6" end="6"/>
                                            </p:txEl>
                                          </p:spTgt>
                                        </p:tgtEl>
                                      </p:cBhvr>
                                    </p:animEffect>
                                  </p:childTnLst>
                                </p:cTn>
                              </p:par>
                              <p:par>
                                <p:cTn id="46" presetID="31" presetClass="entr" presetSubtype="0" fill="hold"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p:cTn id="48"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9"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0"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1" dur="1000"/>
                                        <p:tgtEl>
                                          <p:spTgt spid="3">
                                            <p:txEl>
                                              <p:pRg st="7" end="7"/>
                                            </p:txEl>
                                          </p:spTgt>
                                        </p:tgtEl>
                                      </p:cBhvr>
                                    </p:animEffect>
                                  </p:childTnLst>
                                </p:cTn>
                              </p:par>
                              <p:par>
                                <p:cTn id="52" presetID="31" presetClass="entr" presetSubtype="0" fill="hold" nodeType="with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 calcmode="lin" valueType="num">
                                      <p:cBhvr>
                                        <p:cTn id="54"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5"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6"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cs typeface="B Nazanin" pitchFamily="2" charset="-78"/>
              </a:rPr>
              <a:t>تبیین قواعد در قالب رفتارای مطلب مورد انتظار</a:t>
            </a:r>
            <a:r>
              <a:rPr lang="en-US" b="1" dirty="0">
                <a:cs typeface="B Nazanin" pitchFamily="2" charset="-78"/>
              </a:rPr>
              <a:t/>
            </a:r>
            <a:br>
              <a:rPr lang="en-US" b="1" dirty="0">
                <a:cs typeface="B Nazanin" pitchFamily="2" charset="-78"/>
              </a:rPr>
            </a:br>
            <a:endParaRPr lang="en-US" b="1" dirty="0">
              <a:cs typeface="B Nazanin" pitchFamily="2" charset="-78"/>
            </a:endParaRPr>
          </a:p>
        </p:txBody>
      </p:sp>
      <p:sp>
        <p:nvSpPr>
          <p:cNvPr id="3" name="Content Placeholder 2"/>
          <p:cNvSpPr>
            <a:spLocks noGrp="1"/>
          </p:cNvSpPr>
          <p:nvPr>
            <p:ph sz="quarter" idx="1"/>
          </p:nvPr>
        </p:nvSpPr>
        <p:spPr>
          <a:xfrm>
            <a:off x="457200" y="1600200"/>
            <a:ext cx="8077200" cy="4873752"/>
          </a:xfrm>
        </p:spPr>
        <p:txBody>
          <a:bodyPr>
            <a:noAutofit/>
          </a:bodyPr>
          <a:lstStyle/>
          <a:p>
            <a:pPr marL="0" indent="0" algn="just" rtl="1">
              <a:buNone/>
            </a:pPr>
            <a:r>
              <a:rPr lang="fa-IR" sz="2800" b="1" i="1" u="sng" dirty="0">
                <a:cs typeface="B Nazanin" pitchFamily="2" charset="-78"/>
              </a:rPr>
              <a:t>قواعد مربوط به کلاس</a:t>
            </a:r>
            <a:r>
              <a:rPr lang="fa-IR" sz="2800" b="1" dirty="0">
                <a:cs typeface="B Nazanin" pitchFamily="2" charset="-78"/>
              </a:rPr>
              <a:t>               </a:t>
            </a:r>
            <a:r>
              <a:rPr lang="fa-IR" sz="2800" b="1" dirty="0" smtClean="0">
                <a:cs typeface="B Nazanin" pitchFamily="2" charset="-78"/>
              </a:rPr>
              <a:t>       </a:t>
            </a:r>
            <a:r>
              <a:rPr lang="fa-IR" sz="2800" b="1" i="1" u="sng" dirty="0" smtClean="0">
                <a:cs typeface="B Nazanin" pitchFamily="2" charset="-78"/>
              </a:rPr>
              <a:t>قواعد </a:t>
            </a:r>
            <a:r>
              <a:rPr lang="fa-IR" sz="2800" b="1" i="1" u="sng" dirty="0">
                <a:cs typeface="B Nazanin" pitchFamily="2" charset="-78"/>
              </a:rPr>
              <a:t>مربوط به انجام تکالیف</a:t>
            </a:r>
            <a:endParaRPr lang="en-US" sz="2800" b="1" i="1" u="sng" dirty="0">
              <a:cs typeface="B Nazanin" pitchFamily="2" charset="-78"/>
            </a:endParaRPr>
          </a:p>
          <a:p>
            <a:pPr marL="0" lvl="0" indent="0" algn="just" rtl="1">
              <a:buNone/>
            </a:pPr>
            <a:r>
              <a:rPr lang="fa-IR" sz="2800" dirty="0" smtClean="0">
                <a:cs typeface="B Nazanin" pitchFamily="2" charset="-78"/>
              </a:rPr>
              <a:t>1. نشستن </a:t>
            </a:r>
            <a:r>
              <a:rPr lang="fa-IR" sz="2800" dirty="0">
                <a:cs typeface="B Nazanin" pitchFamily="2" charset="-78"/>
              </a:rPr>
              <a:t>روی صندل یا نیمکت     </a:t>
            </a:r>
            <a:r>
              <a:rPr lang="fa-IR" sz="2800" dirty="0" smtClean="0">
                <a:cs typeface="B Nazanin" pitchFamily="2" charset="-78"/>
              </a:rPr>
              <a:t>         </a:t>
            </a:r>
            <a:r>
              <a:rPr lang="fa-IR" sz="2800" dirty="0">
                <a:cs typeface="B Nazanin" pitchFamily="2" charset="-78"/>
              </a:rPr>
              <a:t>1. انجام تکالیف معین</a:t>
            </a:r>
            <a:endParaRPr lang="en-US" sz="2800" dirty="0">
              <a:cs typeface="B Nazanin" pitchFamily="2" charset="-78"/>
            </a:endParaRPr>
          </a:p>
          <a:p>
            <a:pPr marL="0" lvl="0" indent="0" algn="just" rtl="1">
              <a:buNone/>
            </a:pPr>
            <a:r>
              <a:rPr lang="fa-IR" sz="2800" dirty="0" smtClean="0">
                <a:cs typeface="B Nazanin" pitchFamily="2" charset="-78"/>
              </a:rPr>
              <a:t>2. نگاه </a:t>
            </a:r>
            <a:r>
              <a:rPr lang="fa-IR" sz="2800" dirty="0">
                <a:cs typeface="B Nazanin" pitchFamily="2" charset="-78"/>
              </a:rPr>
              <a:t>کردن به جلو              </a:t>
            </a:r>
            <a:r>
              <a:rPr lang="fa-IR" sz="2800" dirty="0" smtClean="0">
                <a:cs typeface="B Nazanin" pitchFamily="2" charset="-78"/>
              </a:rPr>
              <a:t>               </a:t>
            </a:r>
            <a:r>
              <a:rPr lang="fa-IR" sz="2800" dirty="0">
                <a:cs typeface="B Nazanin" pitchFamily="2" charset="-78"/>
              </a:rPr>
              <a:t>2. رعایت زمان تحویل تکالیف</a:t>
            </a:r>
            <a:endParaRPr lang="en-US" sz="2800" dirty="0">
              <a:cs typeface="B Nazanin" pitchFamily="2" charset="-78"/>
            </a:endParaRPr>
          </a:p>
          <a:p>
            <a:pPr marL="0" lvl="0" indent="0" algn="just" rtl="1">
              <a:buNone/>
            </a:pPr>
            <a:r>
              <a:rPr lang="fa-IR" sz="2800" dirty="0" smtClean="0">
                <a:cs typeface="B Nazanin" pitchFamily="2" charset="-78"/>
              </a:rPr>
              <a:t>3. کار </a:t>
            </a:r>
            <a:r>
              <a:rPr lang="fa-IR" sz="2800" dirty="0">
                <a:cs typeface="B Nazanin" pitchFamily="2" charset="-78"/>
              </a:rPr>
              <a:t>کردن به آرامی                   </a:t>
            </a:r>
            <a:r>
              <a:rPr lang="fa-IR" sz="2800" dirty="0" smtClean="0">
                <a:cs typeface="B Nazanin" pitchFamily="2" charset="-78"/>
              </a:rPr>
              <a:t>         </a:t>
            </a:r>
            <a:r>
              <a:rPr lang="fa-IR" sz="2800" dirty="0">
                <a:cs typeface="B Nazanin" pitchFamily="2" charset="-78"/>
              </a:rPr>
              <a:t>3. نظم در انجام تکالیف</a:t>
            </a:r>
            <a:endParaRPr lang="en-US" sz="2800" dirty="0">
              <a:cs typeface="B Nazanin" pitchFamily="2" charset="-78"/>
            </a:endParaRPr>
          </a:p>
          <a:p>
            <a:pPr marL="0" lvl="0" indent="0" algn="just" rtl="1">
              <a:buNone/>
            </a:pPr>
            <a:r>
              <a:rPr lang="fa-IR" sz="2800" dirty="0" smtClean="0">
                <a:cs typeface="B Nazanin" pitchFamily="2" charset="-78"/>
              </a:rPr>
              <a:t>4. بلند </a:t>
            </a:r>
            <a:r>
              <a:rPr lang="fa-IR" sz="2800" dirty="0">
                <a:cs typeface="B Nazanin" pitchFamily="2" charset="-78"/>
              </a:rPr>
              <a:t>کردن دست برای اجازه گرفتن    </a:t>
            </a:r>
            <a:r>
              <a:rPr lang="fa-IR" sz="2800" dirty="0" smtClean="0">
                <a:cs typeface="B Nazanin" pitchFamily="2" charset="-78"/>
              </a:rPr>
              <a:t>    </a:t>
            </a:r>
            <a:r>
              <a:rPr lang="fa-IR" sz="2800" dirty="0">
                <a:cs typeface="B Nazanin" pitchFamily="2" charset="-78"/>
              </a:rPr>
              <a:t>4. پرسش به هنگام </a:t>
            </a:r>
            <a:r>
              <a:rPr lang="fa-IR" sz="2800" dirty="0" smtClean="0">
                <a:cs typeface="B Nazanin" pitchFamily="2" charset="-78"/>
              </a:rPr>
              <a:t>ابهام</a:t>
            </a:r>
            <a:endParaRPr lang="en-US" sz="2800" dirty="0">
              <a:cs typeface="B Nazanin" pitchFamily="2" charset="-78"/>
            </a:endParaRPr>
          </a:p>
          <a:p>
            <a:pPr marL="0" lvl="0" indent="0" algn="just" rtl="1">
              <a:buNone/>
            </a:pPr>
            <a:r>
              <a:rPr lang="fa-IR" sz="2800" dirty="0" smtClean="0">
                <a:cs typeface="B Nazanin" pitchFamily="2" charset="-78"/>
              </a:rPr>
              <a:t>5. گوش دادن</a:t>
            </a:r>
          </a:p>
          <a:p>
            <a:pPr marL="0" lvl="0" indent="0" algn="just" rtl="1">
              <a:buNone/>
            </a:pPr>
            <a:r>
              <a:rPr lang="fa-IR" sz="2800" b="1" i="1" dirty="0" smtClean="0">
                <a:cs typeface="B Nazanin" pitchFamily="2" charset="-78"/>
              </a:rPr>
              <a:t>قواعد مربوط به صف                            قواعد مربوط به زمین بازی</a:t>
            </a:r>
          </a:p>
          <a:p>
            <a:pPr marL="0" lvl="0" indent="0" algn="just" rtl="1">
              <a:buNone/>
            </a:pPr>
            <a:r>
              <a:rPr lang="fa-IR" sz="2800" dirty="0" smtClean="0">
                <a:cs typeface="B Nazanin" pitchFamily="2" charset="-78"/>
              </a:rPr>
              <a:t>...                                                          ...</a:t>
            </a:r>
            <a:endParaRPr lang="en-US" sz="2800" dirty="0">
              <a:cs typeface="B Nazanin" pitchFamily="2" charset="-78"/>
            </a:endParaRPr>
          </a:p>
          <a:p>
            <a:pPr algn="just"/>
            <a:endParaRPr lang="en-US" sz="2800" dirty="0">
              <a:cs typeface="B Nazanin" pitchFamily="2" charset="-78"/>
            </a:endParaRPr>
          </a:p>
        </p:txBody>
      </p:sp>
    </p:spTree>
    <p:extLst>
      <p:ext uri="{BB962C8B-B14F-4D97-AF65-F5344CB8AC3E}">
        <p14:creationId xmlns:p14="http://schemas.microsoft.com/office/powerpoint/2010/main" val="852227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1000"/>
                                        <p:tgtEl>
                                          <p:spTgt spid="3">
                                            <p:txEl>
                                              <p:pRg st="6" end="6"/>
                                            </p:txEl>
                                          </p:spTgt>
                                        </p:tgtEl>
                                      </p:cBhvr>
                                    </p:animEffect>
                                    <p:anim calcmode="lin" valueType="num">
                                      <p:cBhvr>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b="1" dirty="0">
                <a:cs typeface="B Nazanin" pitchFamily="2" charset="-78"/>
              </a:rPr>
              <a:t>کلاس آزاد و کلاسی که با تهدید ساکت و آرام شده باشد محیط مناسبی برای یادگیری نخواهد بود.</a:t>
            </a:r>
            <a:r>
              <a:rPr lang="en-US" b="1" dirty="0">
                <a:cs typeface="B Nazanin" pitchFamily="2" charset="-78"/>
              </a:rPr>
              <a:t/>
            </a:r>
            <a:br>
              <a:rPr lang="en-US" b="1" dirty="0">
                <a:cs typeface="B Nazanin" pitchFamily="2" charset="-78"/>
              </a:rPr>
            </a:br>
            <a:endParaRPr lang="en-US" b="1" dirty="0">
              <a:cs typeface="B Nazanin" pitchFamily="2" charset="-78"/>
            </a:endParaRPr>
          </a:p>
        </p:txBody>
      </p:sp>
      <p:sp>
        <p:nvSpPr>
          <p:cNvPr id="3" name="Content Placeholder 2"/>
          <p:cNvSpPr>
            <a:spLocks noGrp="1"/>
          </p:cNvSpPr>
          <p:nvPr>
            <p:ph sz="quarter" idx="1"/>
          </p:nvPr>
        </p:nvSpPr>
        <p:spPr/>
        <p:txBody>
          <a:bodyPr/>
          <a:lstStyle/>
          <a:p>
            <a:pPr algn="r" rtl="1"/>
            <a:r>
              <a:rPr lang="fa-IR" b="1" i="1" u="sng" dirty="0">
                <a:cs typeface="B Nazanin" pitchFamily="2" charset="-78"/>
              </a:rPr>
              <a:t>چند کار اثر بخش برای حفظ نظم در </a:t>
            </a:r>
            <a:r>
              <a:rPr lang="fa-IR" b="1" i="1" u="sng" dirty="0" smtClean="0">
                <a:cs typeface="B Nazanin" pitchFamily="2" charset="-78"/>
              </a:rPr>
              <a:t>کلاس</a:t>
            </a:r>
          </a:p>
          <a:p>
            <a:pPr algn="r" rtl="1"/>
            <a:endParaRPr lang="fa-IR" b="1" dirty="0">
              <a:cs typeface="B Nazanin" pitchFamily="2" charset="-78"/>
            </a:endParaRPr>
          </a:p>
          <a:p>
            <a:pPr lvl="0" algn="r" rtl="1"/>
            <a:r>
              <a:rPr lang="fa-IR" b="1" dirty="0">
                <a:cs typeface="B Nazanin" pitchFamily="2" charset="-78"/>
              </a:rPr>
              <a:t>با همفکری دانش آموز برای کلاس قواعد و مقرراتی تنظیم کنید تا </a:t>
            </a:r>
          </a:p>
          <a:p>
            <a:pPr marL="0" lvl="0" indent="0" algn="r" rtl="1">
              <a:buNone/>
            </a:pPr>
            <a:r>
              <a:rPr lang="fa-IR" b="1" dirty="0" smtClean="0">
                <a:cs typeface="B Nazanin" pitchFamily="2" charset="-78"/>
              </a:rPr>
              <a:t>دانش </a:t>
            </a:r>
            <a:r>
              <a:rPr lang="fa-IR" b="1" dirty="0">
                <a:cs typeface="B Nazanin" pitchFamily="2" charset="-78"/>
              </a:rPr>
              <a:t>آموز در آن دخالت کنند.</a:t>
            </a:r>
            <a:endParaRPr lang="en-US" b="1" dirty="0">
              <a:cs typeface="B Nazanin" pitchFamily="2" charset="-78"/>
            </a:endParaRPr>
          </a:p>
          <a:p>
            <a:pPr lvl="0" algn="r" rtl="1"/>
            <a:r>
              <a:rPr lang="fa-IR" b="1" dirty="0">
                <a:cs typeface="B Nazanin" pitchFamily="2" charset="-78"/>
              </a:rPr>
              <a:t>جذاب کردن ارائه درس(نمایش- داستان-بازی) هر لحظه برای ارائه درس آماده باشیم.</a:t>
            </a:r>
            <a:endParaRPr lang="en-US" b="1" dirty="0">
              <a:cs typeface="B Nazanin" pitchFamily="2" charset="-78"/>
            </a:endParaRPr>
          </a:p>
          <a:p>
            <a:pPr lvl="0" algn="r" rtl="1"/>
            <a:r>
              <a:rPr lang="fa-IR" b="1" dirty="0">
                <a:cs typeface="B Nazanin" pitchFamily="2" charset="-78"/>
              </a:rPr>
              <a:t>مقداری نیز شوخ طبع باشیم.</a:t>
            </a:r>
            <a:endParaRPr lang="en-US" b="1" dirty="0">
              <a:cs typeface="B Nazanin" pitchFamily="2" charset="-78"/>
            </a:endParaRPr>
          </a:p>
          <a:p>
            <a:pPr lvl="0" algn="r" rtl="1"/>
            <a:r>
              <a:rPr lang="fa-IR" b="1" dirty="0">
                <a:cs typeface="B Nazanin" pitchFamily="2" charset="-78"/>
              </a:rPr>
              <a:t>نشان دادن احساس دوستی و علاقه به دانش آموزان البته تا حدی که دانش آموز شما را با هم بازیهایش یکسان نشمارد – حد دوستی را باید شناخت و حفظ کرد.</a:t>
            </a:r>
            <a:endParaRPr lang="en-US" b="1" dirty="0">
              <a:cs typeface="B Nazanin" pitchFamily="2" charset="-78"/>
            </a:endParaRPr>
          </a:p>
          <a:p>
            <a:pPr algn="r" rtl="1"/>
            <a:endParaRPr lang="en-US" b="1" dirty="0" smtClean="0">
              <a:cs typeface="B Nazanin" pitchFamily="2" charset="-78"/>
            </a:endParaRPr>
          </a:p>
          <a:p>
            <a:pPr algn="r" rtl="1"/>
            <a:endParaRPr lang="en-US" b="1" dirty="0">
              <a:cs typeface="B Nazanin" pitchFamily="2" charset="-78"/>
            </a:endParaRPr>
          </a:p>
        </p:txBody>
      </p:sp>
    </p:spTree>
    <p:extLst>
      <p:ext uri="{BB962C8B-B14F-4D97-AF65-F5344CB8AC3E}">
        <p14:creationId xmlns:p14="http://schemas.microsoft.com/office/powerpoint/2010/main" val="2076617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nodeType="clickEffect">
                                  <p:stCondLst>
                                    <p:cond delay="0"/>
                                  </p:stCondLst>
                                  <p:childTnLst>
                                    <p:animEffect transition="out" filter="fade">
                                      <p:cBhvr>
                                        <p:cTn id="11" dur="500" tmFilter="0, 0; .2, .5; .8, .5; 1, 0"/>
                                        <p:tgtEl>
                                          <p:spTgt spid="3">
                                            <p:txEl>
                                              <p:pRg st="0" end="0"/>
                                            </p:txEl>
                                          </p:spTgt>
                                        </p:tgtEl>
                                      </p:cBhvr>
                                    </p:animEffect>
                                    <p:animScale>
                                      <p:cBhvr>
                                        <p:cTn id="12" dur="250" autoRev="1" fill="hold"/>
                                        <p:tgtEl>
                                          <p:spTgt spid="3">
                                            <p:txEl>
                                              <p:pRg st="0" end="0"/>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par>
                                <p:cTn id="18" presetID="21" presetClass="entr" presetSubtype="1"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heel(1)">
                                      <p:cBhvr>
                                        <p:cTn id="20" dur="2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heel(1)">
                                      <p:cBhvr>
                                        <p:cTn id="25" dur="20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7467600" cy="5940552"/>
          </a:xfrm>
        </p:spPr>
        <p:txBody>
          <a:bodyPr>
            <a:normAutofit/>
          </a:bodyPr>
          <a:lstStyle/>
          <a:p>
            <a:pPr lvl="0" algn="r" rtl="1"/>
            <a:r>
              <a:rPr lang="fa-IR" sz="2800" dirty="0">
                <a:cs typeface="B Nazanin" pitchFamily="2" charset="-78"/>
              </a:rPr>
              <a:t>بهترین روش را </a:t>
            </a:r>
            <a:r>
              <a:rPr lang="fa-IR" sz="2800" dirty="0" smtClean="0">
                <a:cs typeface="B Nazanin" pitchFamily="2" charset="-78"/>
              </a:rPr>
              <a:t>برای </a:t>
            </a:r>
            <a:r>
              <a:rPr lang="fa-IR" sz="2800" dirty="0">
                <a:cs typeface="B Nazanin" pitchFamily="2" charset="-78"/>
              </a:rPr>
              <a:t>ارائه درس یافت که دانش آموزان با آن روش بهتر یاد می گیرند.</a:t>
            </a:r>
            <a:endParaRPr lang="en-US" sz="2800" dirty="0">
              <a:cs typeface="B Nazanin" pitchFamily="2" charset="-78"/>
            </a:endParaRPr>
          </a:p>
          <a:p>
            <a:pPr lvl="0" algn="r" rtl="1"/>
            <a:r>
              <a:rPr lang="fa-IR" sz="2800" dirty="0">
                <a:cs typeface="B Nazanin" pitchFamily="2" charset="-78"/>
              </a:rPr>
              <a:t>تاکید بر روی نکات مثبت هر دانش آموز</a:t>
            </a:r>
            <a:endParaRPr lang="en-US" sz="2800" dirty="0">
              <a:cs typeface="B Nazanin" pitchFamily="2" charset="-78"/>
            </a:endParaRPr>
          </a:p>
          <a:p>
            <a:pPr lvl="0" algn="r" rtl="1"/>
            <a:r>
              <a:rPr lang="fa-IR" sz="2800" dirty="0">
                <a:cs typeface="B Nazanin" pitchFamily="2" charset="-78"/>
              </a:rPr>
              <a:t>پرهیز از تنبیه گروهی</a:t>
            </a:r>
            <a:endParaRPr lang="en-US" sz="2800" dirty="0">
              <a:cs typeface="B Nazanin" pitchFamily="2" charset="-78"/>
            </a:endParaRPr>
          </a:p>
          <a:p>
            <a:pPr lvl="0" algn="r" rtl="1"/>
            <a:r>
              <a:rPr lang="fa-IR" sz="2800" dirty="0">
                <a:cs typeface="B Nazanin" pitchFamily="2" charset="-78"/>
              </a:rPr>
              <a:t>پرهیز از مسخره کردن دانش آموز در عوض افزایش احترام به </a:t>
            </a:r>
            <a:r>
              <a:rPr lang="fa-IR" sz="2800" dirty="0" smtClean="0">
                <a:cs typeface="B Nazanin" pitchFamily="2" charset="-78"/>
              </a:rPr>
              <a:t>دانش </a:t>
            </a:r>
            <a:r>
              <a:rPr lang="fa-IR" sz="2800" dirty="0">
                <a:cs typeface="B Nazanin" pitchFamily="2" charset="-78"/>
              </a:rPr>
              <a:t>آموز (آقای فلانی – </a:t>
            </a:r>
            <a:r>
              <a:rPr lang="fa-IR" sz="2800" dirty="0" smtClean="0">
                <a:cs typeface="B Nazanin" pitchFamily="2" charset="-78"/>
              </a:rPr>
              <a:t>خانم </a:t>
            </a:r>
            <a:r>
              <a:rPr lang="fa-IR" sz="2800" dirty="0">
                <a:cs typeface="B Nazanin" pitchFamily="2" charset="-78"/>
              </a:rPr>
              <a:t>فلانی </a:t>
            </a:r>
            <a:r>
              <a:rPr lang="fa-IR" sz="2800" dirty="0" smtClean="0">
                <a:cs typeface="B Nazanin" pitchFamily="2" charset="-78"/>
              </a:rPr>
              <a:t>، هر </a:t>
            </a:r>
            <a:r>
              <a:rPr lang="fa-IR" sz="2800" dirty="0">
                <a:cs typeface="B Nazanin" pitchFamily="2" charset="-78"/>
              </a:rPr>
              <a:t>چقدر </a:t>
            </a:r>
            <a:r>
              <a:rPr lang="fa-IR" sz="2800" dirty="0" smtClean="0">
                <a:cs typeface="B Nazanin" pitchFamily="2" charset="-78"/>
              </a:rPr>
              <a:t>بتوانیم </a:t>
            </a:r>
            <a:r>
              <a:rPr lang="fa-IR" sz="2800" dirty="0">
                <a:cs typeface="B Nazanin" pitchFamily="2" charset="-78"/>
              </a:rPr>
              <a:t>به دانش آموزان شخصیت بدهیم او خود را بزرگ تر می بیند و کارها ساده می شود)</a:t>
            </a:r>
            <a:endParaRPr lang="en-US" sz="2800" dirty="0">
              <a:cs typeface="B Nazanin" pitchFamily="2" charset="-78"/>
            </a:endParaRPr>
          </a:p>
          <a:p>
            <a:pPr lvl="0" algn="r" rtl="1"/>
            <a:r>
              <a:rPr lang="fa-IR" sz="2800" dirty="0">
                <a:cs typeface="B Nazanin" pitchFamily="2" charset="-78"/>
              </a:rPr>
              <a:t>عدم استفاده از نمره برای تهدید</a:t>
            </a:r>
            <a:endParaRPr lang="en-US" sz="2800" dirty="0">
              <a:cs typeface="B Nazanin" pitchFamily="2" charset="-78"/>
            </a:endParaRPr>
          </a:p>
          <a:p>
            <a:pPr lvl="0" algn="r" rtl="1"/>
            <a:r>
              <a:rPr lang="fa-IR" sz="2800" dirty="0">
                <a:cs typeface="B Nazanin" pitchFamily="2" charset="-78"/>
              </a:rPr>
              <a:t>استفاده از والدین برای کاستن از بدرفتاری</a:t>
            </a:r>
            <a:endParaRPr lang="en-US" sz="2800" dirty="0">
              <a:cs typeface="B Nazanin" pitchFamily="2" charset="-78"/>
            </a:endParaRPr>
          </a:p>
          <a:p>
            <a:pPr lvl="0" algn="r" rtl="1"/>
            <a:r>
              <a:rPr lang="fa-IR" sz="2800" dirty="0">
                <a:cs typeface="B Nazanin" pitchFamily="2" charset="-78"/>
              </a:rPr>
              <a:t>عدم ارائه  تکلیف درس به عنوان عامل تنبیهی</a:t>
            </a:r>
            <a:endParaRPr lang="en-US" sz="2800" dirty="0">
              <a:cs typeface="B Nazanin" pitchFamily="2" charset="-78"/>
            </a:endParaRPr>
          </a:p>
          <a:p>
            <a:pPr lvl="0" algn="r" rtl="1"/>
            <a:r>
              <a:rPr lang="fa-IR" sz="2800" dirty="0">
                <a:cs typeface="B Nazanin" pitchFamily="2" charset="-78"/>
              </a:rPr>
              <a:t>کمک گرفتن از مدیر</a:t>
            </a:r>
            <a:endParaRPr lang="en-US" sz="2800" dirty="0">
              <a:cs typeface="B Nazanin" pitchFamily="2" charset="-78"/>
            </a:endParaRPr>
          </a:p>
          <a:p>
            <a:pPr algn="r"/>
            <a:endParaRPr lang="en-US" sz="2800" dirty="0">
              <a:cs typeface="B Nazanin" pitchFamily="2" charset="-78"/>
            </a:endParaRPr>
          </a:p>
        </p:txBody>
      </p:sp>
    </p:spTree>
    <p:extLst>
      <p:ext uri="{BB962C8B-B14F-4D97-AF65-F5344CB8AC3E}">
        <p14:creationId xmlns:p14="http://schemas.microsoft.com/office/powerpoint/2010/main" val="4198754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580">
                                          <p:stCondLst>
                                            <p:cond delay="0"/>
                                          </p:stCondLst>
                                        </p:cTn>
                                        <p:tgtEl>
                                          <p:spTgt spid="3">
                                            <p:txEl>
                                              <p:pRg st="7" end="7"/>
                                            </p:txEl>
                                          </p:spTgt>
                                        </p:tgtEl>
                                      </p:cBhvr>
                                    </p:animEffect>
                                    <p:anim calcmode="lin" valueType="num">
                                      <p:cBhvr>
                                        <p:cTn id="13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7" end="7"/>
                                            </p:txEl>
                                          </p:spTgt>
                                        </p:tgtEl>
                                      </p:cBhvr>
                                      <p:to x="100000" y="60000"/>
                                    </p:animScale>
                                    <p:animScale>
                                      <p:cBhvr>
                                        <p:cTn id="140" dur="166" decel="50000">
                                          <p:stCondLst>
                                            <p:cond delay="676"/>
                                          </p:stCondLst>
                                        </p:cTn>
                                        <p:tgtEl>
                                          <p:spTgt spid="3">
                                            <p:txEl>
                                              <p:pRg st="7" end="7"/>
                                            </p:txEl>
                                          </p:spTgt>
                                        </p:tgtEl>
                                      </p:cBhvr>
                                      <p:to x="100000" y="100000"/>
                                    </p:animScale>
                                    <p:animScale>
                                      <p:cBhvr>
                                        <p:cTn id="141" dur="26">
                                          <p:stCondLst>
                                            <p:cond delay="1312"/>
                                          </p:stCondLst>
                                        </p:cTn>
                                        <p:tgtEl>
                                          <p:spTgt spid="3">
                                            <p:txEl>
                                              <p:pRg st="7" end="7"/>
                                            </p:txEl>
                                          </p:spTgt>
                                        </p:tgtEl>
                                      </p:cBhvr>
                                      <p:to x="100000" y="80000"/>
                                    </p:animScale>
                                    <p:animScale>
                                      <p:cBhvr>
                                        <p:cTn id="142" dur="166" decel="50000">
                                          <p:stCondLst>
                                            <p:cond delay="1338"/>
                                          </p:stCondLst>
                                        </p:cTn>
                                        <p:tgtEl>
                                          <p:spTgt spid="3">
                                            <p:txEl>
                                              <p:pRg st="7" end="7"/>
                                            </p:txEl>
                                          </p:spTgt>
                                        </p:tgtEl>
                                      </p:cBhvr>
                                      <p:to x="100000" y="100000"/>
                                    </p:animScale>
                                    <p:animScale>
                                      <p:cBhvr>
                                        <p:cTn id="143" dur="26">
                                          <p:stCondLst>
                                            <p:cond delay="1642"/>
                                          </p:stCondLst>
                                        </p:cTn>
                                        <p:tgtEl>
                                          <p:spTgt spid="3">
                                            <p:txEl>
                                              <p:pRg st="7" end="7"/>
                                            </p:txEl>
                                          </p:spTgt>
                                        </p:tgtEl>
                                      </p:cBhvr>
                                      <p:to x="100000" y="90000"/>
                                    </p:animScale>
                                    <p:animScale>
                                      <p:cBhvr>
                                        <p:cTn id="144" dur="166" decel="50000">
                                          <p:stCondLst>
                                            <p:cond delay="1668"/>
                                          </p:stCondLst>
                                        </p:cTn>
                                        <p:tgtEl>
                                          <p:spTgt spid="3">
                                            <p:txEl>
                                              <p:pRg st="7" end="7"/>
                                            </p:txEl>
                                          </p:spTgt>
                                        </p:tgtEl>
                                      </p:cBhvr>
                                      <p:to x="100000" y="100000"/>
                                    </p:animScale>
                                    <p:animScale>
                                      <p:cBhvr>
                                        <p:cTn id="145" dur="26">
                                          <p:stCondLst>
                                            <p:cond delay="1808"/>
                                          </p:stCondLst>
                                        </p:cTn>
                                        <p:tgtEl>
                                          <p:spTgt spid="3">
                                            <p:txEl>
                                              <p:pRg st="7" end="7"/>
                                            </p:txEl>
                                          </p:spTgt>
                                        </p:tgtEl>
                                      </p:cBhvr>
                                      <p:to x="100000" y="95000"/>
                                    </p:animScale>
                                    <p:animScale>
                                      <p:cBhvr>
                                        <p:cTn id="146"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b="1" dirty="0">
                <a:cs typeface="B Nazanin" pitchFamily="2" charset="-78"/>
              </a:rPr>
              <a:t>سازماندهی فیزیکی کلاس درس</a:t>
            </a:r>
            <a:r>
              <a:rPr lang="en-US" dirty="0"/>
              <a:t/>
            </a:r>
            <a:br>
              <a:rPr lang="en-US" dirty="0"/>
            </a:br>
            <a:endParaRPr lang="en-US" dirty="0"/>
          </a:p>
        </p:txBody>
      </p:sp>
      <p:sp>
        <p:nvSpPr>
          <p:cNvPr id="3" name="Content Placeholder 2"/>
          <p:cNvSpPr>
            <a:spLocks noGrp="1"/>
          </p:cNvSpPr>
          <p:nvPr>
            <p:ph sz="quarter" idx="1"/>
          </p:nvPr>
        </p:nvSpPr>
        <p:spPr>
          <a:xfrm>
            <a:off x="457200" y="990600"/>
            <a:ext cx="7467600" cy="5407152"/>
          </a:xfrm>
        </p:spPr>
        <p:txBody>
          <a:bodyPr>
            <a:normAutofit lnSpcReduction="10000"/>
          </a:bodyPr>
          <a:lstStyle/>
          <a:p>
            <a:pPr algn="r" rtl="1"/>
            <a:r>
              <a:rPr lang="fa-IR" dirty="0">
                <a:cs typeface="B Nazanin" pitchFamily="2" charset="-78"/>
              </a:rPr>
              <a:t>سازماندهی کلاس یکی از مهم ترین عوامل برای کمک به فراهم نمودن فرصت تدریس موثر است.</a:t>
            </a:r>
            <a:endParaRPr lang="en-US" dirty="0">
              <a:cs typeface="B Nazanin" pitchFamily="2" charset="-78"/>
            </a:endParaRPr>
          </a:p>
          <a:p>
            <a:pPr algn="r" rtl="1"/>
            <a:r>
              <a:rPr lang="fa-IR" dirty="0">
                <a:cs typeface="B Nazanin" pitchFamily="2" charset="-78"/>
              </a:rPr>
              <a:t>برخی نمونه های سازمان دهی کلاس درس:</a:t>
            </a:r>
            <a:endParaRPr lang="en-US" dirty="0">
              <a:cs typeface="B Nazanin" pitchFamily="2" charset="-78"/>
            </a:endParaRPr>
          </a:p>
          <a:p>
            <a:pPr algn="r" rtl="1"/>
            <a:r>
              <a:rPr lang="fa-IR" dirty="0">
                <a:cs typeface="B Nazanin" pitchFamily="2" charset="-78"/>
              </a:rPr>
              <a:t>1.	انتخاب مکانی برای نصب تابلوی کلاسی یا اختصاص دادن چند تابلو به کلاس</a:t>
            </a:r>
          </a:p>
          <a:p>
            <a:pPr algn="r" rtl="1"/>
            <a:r>
              <a:rPr lang="fa-IR" dirty="0">
                <a:cs typeface="B Nazanin" pitchFamily="2" charset="-78"/>
              </a:rPr>
              <a:t>2.	انتخاب </a:t>
            </a:r>
            <a:r>
              <a:rPr lang="fa-IR" dirty="0" smtClean="0">
                <a:cs typeface="B Nazanin" pitchFamily="2" charset="-78"/>
              </a:rPr>
              <a:t>مکان </a:t>
            </a:r>
            <a:r>
              <a:rPr lang="fa-IR" dirty="0">
                <a:cs typeface="B Nazanin" pitchFamily="2" charset="-78"/>
              </a:rPr>
              <a:t>هایی برای قرار گرفتن معلم که توان </a:t>
            </a:r>
            <a:r>
              <a:rPr lang="fa-IR" dirty="0" smtClean="0">
                <a:cs typeface="B Nazanin" pitchFamily="2" charset="-78"/>
              </a:rPr>
              <a:t>تدریس </a:t>
            </a:r>
            <a:r>
              <a:rPr lang="fa-IR" dirty="0">
                <a:cs typeface="B Nazanin" pitchFamily="2" charset="-78"/>
              </a:rPr>
              <a:t>مدیریتی او را افزایش دهد.</a:t>
            </a:r>
          </a:p>
          <a:p>
            <a:pPr algn="r" rtl="1"/>
            <a:r>
              <a:rPr lang="fa-IR" dirty="0">
                <a:cs typeface="B Nazanin" pitchFamily="2" charset="-78"/>
              </a:rPr>
              <a:t>3.	چیدن میز و نیمکت ها طوری باشد که کنترل دانش آموزان توسط معلم با مشکل مواجه نسازد.</a:t>
            </a:r>
          </a:p>
          <a:p>
            <a:pPr algn="r" rtl="1"/>
            <a:r>
              <a:rPr lang="fa-IR" dirty="0">
                <a:cs typeface="B Nazanin" pitchFamily="2" charset="-78"/>
              </a:rPr>
              <a:t>4.	تبیین گوشه هایی در داخل کلاس یا خارج از کلاس برای انجام کارهای مختلف</a:t>
            </a:r>
          </a:p>
          <a:p>
            <a:pPr marL="0" indent="0" algn="r" rtl="1">
              <a:buNone/>
            </a:pPr>
            <a:r>
              <a:rPr lang="fa-IR" dirty="0">
                <a:cs typeface="B Nazanin" pitchFamily="2" charset="-78"/>
              </a:rPr>
              <a:t>(گوشه علوم – گوشه هنر – گوشه کتاب – جایی بری کار با چوب – کار با گل – شن و آب – گوشه مغازه – گوشه خواندن – گوشه نمایش – گوشه موسیقی</a:t>
            </a:r>
          </a:p>
          <a:p>
            <a:endParaRPr lang="fa-IR" dirty="0" smtClean="0">
              <a:cs typeface="B Nazanin" pitchFamily="2" charset="-78"/>
            </a:endParaRPr>
          </a:p>
        </p:txBody>
      </p:sp>
    </p:spTree>
    <p:extLst>
      <p:ext uri="{BB962C8B-B14F-4D97-AF65-F5344CB8AC3E}">
        <p14:creationId xmlns:p14="http://schemas.microsoft.com/office/powerpoint/2010/main" val="1881380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wipe(left)">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wipe(left)">
                                      <p:cBhvr>
                                        <p:cTn id="31" dur="5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wipe(right)">
                                      <p:cBhvr>
                                        <p:cTn id="36" dur="5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wipe(right)">
                                      <p:cBhvr>
                                        <p:cTn id="41" dur="5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2" presetClass="emph" presetSubtype="0" fill="hold" nodeType="clickEffect">
                                  <p:stCondLst>
                                    <p:cond delay="0"/>
                                  </p:stCondLst>
                                  <p:childTnLst>
                                    <p:animRot by="120000">
                                      <p:cBhvr>
                                        <p:cTn id="45" dur="100" fill="hold">
                                          <p:stCondLst>
                                            <p:cond delay="0"/>
                                          </p:stCondLst>
                                        </p:cTn>
                                        <p:tgtEl>
                                          <p:spTgt spid="3">
                                            <p:txEl>
                                              <p:pRg st="6" end="6"/>
                                            </p:txEl>
                                          </p:spTgt>
                                        </p:tgtEl>
                                        <p:attrNameLst>
                                          <p:attrName>r</p:attrName>
                                        </p:attrNameLst>
                                      </p:cBhvr>
                                    </p:animRot>
                                    <p:animRot by="-240000">
                                      <p:cBhvr>
                                        <p:cTn id="46" dur="200" fill="hold">
                                          <p:stCondLst>
                                            <p:cond delay="200"/>
                                          </p:stCondLst>
                                        </p:cTn>
                                        <p:tgtEl>
                                          <p:spTgt spid="3">
                                            <p:txEl>
                                              <p:pRg st="6" end="6"/>
                                            </p:txEl>
                                          </p:spTgt>
                                        </p:tgtEl>
                                        <p:attrNameLst>
                                          <p:attrName>r</p:attrName>
                                        </p:attrNameLst>
                                      </p:cBhvr>
                                    </p:animRot>
                                    <p:animRot by="240000">
                                      <p:cBhvr>
                                        <p:cTn id="47" dur="200" fill="hold">
                                          <p:stCondLst>
                                            <p:cond delay="400"/>
                                          </p:stCondLst>
                                        </p:cTn>
                                        <p:tgtEl>
                                          <p:spTgt spid="3">
                                            <p:txEl>
                                              <p:pRg st="6" end="6"/>
                                            </p:txEl>
                                          </p:spTgt>
                                        </p:tgtEl>
                                        <p:attrNameLst>
                                          <p:attrName>r</p:attrName>
                                        </p:attrNameLst>
                                      </p:cBhvr>
                                    </p:animRot>
                                    <p:animRot by="-240000">
                                      <p:cBhvr>
                                        <p:cTn id="48" dur="200" fill="hold">
                                          <p:stCondLst>
                                            <p:cond delay="600"/>
                                          </p:stCondLst>
                                        </p:cTn>
                                        <p:tgtEl>
                                          <p:spTgt spid="3">
                                            <p:txEl>
                                              <p:pRg st="6" end="6"/>
                                            </p:txEl>
                                          </p:spTgt>
                                        </p:tgtEl>
                                        <p:attrNameLst>
                                          <p:attrName>r</p:attrName>
                                        </p:attrNameLst>
                                      </p:cBhvr>
                                    </p:animRot>
                                    <p:animRot by="120000">
                                      <p:cBhvr>
                                        <p:cTn id="49" dur="200" fill="hold">
                                          <p:stCondLst>
                                            <p:cond delay="800"/>
                                          </p:stCondLst>
                                        </p:cTn>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cs typeface="B Nazanin" pitchFamily="2" charset="-78"/>
              </a:rPr>
              <a:t>چیدمان و نحوه نشستن دانش آموزان در کلاس </a:t>
            </a:r>
            <a:endParaRPr lang="en-US" b="1" dirty="0">
              <a:cs typeface="B Nazanin" pitchFamily="2" charset="-78"/>
            </a:endParaRPr>
          </a:p>
        </p:txBody>
      </p:sp>
      <p:sp>
        <p:nvSpPr>
          <p:cNvPr id="3" name="Content Placeholder 2"/>
          <p:cNvSpPr>
            <a:spLocks noGrp="1"/>
          </p:cNvSpPr>
          <p:nvPr>
            <p:ph sz="quarter" idx="1"/>
          </p:nvPr>
        </p:nvSpPr>
        <p:spPr/>
        <p:txBody>
          <a:bodyPr>
            <a:normAutofit/>
          </a:bodyPr>
          <a:lstStyle/>
          <a:p>
            <a:pPr lvl="0" algn="just" rtl="1"/>
            <a:r>
              <a:rPr lang="fa-IR" sz="3200" b="1" dirty="0">
                <a:cs typeface="B Nazanin" pitchFamily="2" charset="-78"/>
              </a:rPr>
              <a:t>به شکل معمولی</a:t>
            </a:r>
            <a:endParaRPr lang="en-US" sz="3200" b="1" dirty="0">
              <a:cs typeface="B Nazanin" pitchFamily="2" charset="-78"/>
            </a:endParaRPr>
          </a:p>
          <a:p>
            <a:pPr algn="just" rtl="1"/>
            <a:endParaRPr lang="en-US" sz="3200" b="1" dirty="0">
              <a:cs typeface="B Nazanin" pitchFamily="2" charset="-78"/>
            </a:endParaRPr>
          </a:p>
        </p:txBody>
      </p:sp>
      <p:sp>
        <p:nvSpPr>
          <p:cNvPr id="11" name="Rectangle 10"/>
          <p:cNvSpPr/>
          <p:nvPr/>
        </p:nvSpPr>
        <p:spPr>
          <a:xfrm>
            <a:off x="2209800" y="2667000"/>
            <a:ext cx="4343400" cy="3657600"/>
          </a:xfrm>
          <a:prstGeom prst="rect">
            <a:avLst/>
          </a:prstGeom>
          <a:solidFill>
            <a:schemeClr val="bg1"/>
          </a:solidFill>
          <a:ln>
            <a:solidFill>
              <a:schemeClr val="tx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Oval 11"/>
          <p:cNvSpPr/>
          <p:nvPr/>
        </p:nvSpPr>
        <p:spPr>
          <a:xfrm>
            <a:off x="2743200" y="4099446"/>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4572000" y="3200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572000" y="4724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029200" y="3200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029200" y="4724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5486400" y="4724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486400" y="3200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6967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1000"/>
                                        <p:tgtEl>
                                          <p:spTgt spid="11"/>
                                        </p:tgtEl>
                                      </p:cBhvr>
                                    </p:animEffect>
                                    <p:anim calcmode="lin" valueType="num">
                                      <p:cBhvr>
                                        <p:cTn id="19" dur="1000" fill="hold"/>
                                        <p:tgtEl>
                                          <p:spTgt spid="11"/>
                                        </p:tgtEl>
                                        <p:attrNameLst>
                                          <p:attrName>ppt_x</p:attrName>
                                        </p:attrNameLst>
                                      </p:cBhvr>
                                      <p:tavLst>
                                        <p:tav tm="0">
                                          <p:val>
                                            <p:strVal val="#ppt_x"/>
                                          </p:val>
                                        </p:tav>
                                        <p:tav tm="100000">
                                          <p:val>
                                            <p:strVal val="#ppt_x"/>
                                          </p:val>
                                        </p:tav>
                                      </p:tavLst>
                                    </p:anim>
                                    <p:anim calcmode="lin" valueType="num">
                                      <p:cBhvr>
                                        <p:cTn id="2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5400" b="1" dirty="0" smtClean="0">
                <a:cs typeface="B Nazanin" pitchFamily="2" charset="-78"/>
              </a:rPr>
              <a:t>یو شکل</a:t>
            </a:r>
            <a:endParaRPr lang="en-US" sz="5400" b="1" dirty="0">
              <a:cs typeface="B Nazanin" pitchFamily="2" charset="-78"/>
            </a:endParaRPr>
          </a:p>
        </p:txBody>
      </p:sp>
      <p:sp>
        <p:nvSpPr>
          <p:cNvPr id="3" name="Content Placeholder 2"/>
          <p:cNvSpPr>
            <a:spLocks noGrp="1"/>
          </p:cNvSpPr>
          <p:nvPr>
            <p:ph sz="quarter" idx="1"/>
          </p:nvPr>
        </p:nvSpPr>
        <p:spPr/>
        <p:txBody>
          <a:bodyPr/>
          <a:lstStyle/>
          <a:p>
            <a:endParaRPr lang="fa-IR" dirty="0" smtClean="0"/>
          </a:p>
          <a:p>
            <a:endParaRPr lang="fa-IR" dirty="0"/>
          </a:p>
          <a:p>
            <a:endParaRPr lang="fa-IR" dirty="0" smtClean="0"/>
          </a:p>
          <a:p>
            <a:endParaRPr lang="fa-IR" dirty="0"/>
          </a:p>
          <a:p>
            <a:r>
              <a:rPr lang="fa-IR" dirty="0" smtClean="0"/>
              <a:t>دانش آموز   </a:t>
            </a:r>
          </a:p>
          <a:p>
            <a:pPr marL="0" indent="0">
              <a:buNone/>
            </a:pPr>
            <a:endParaRPr lang="fa-IR" dirty="0"/>
          </a:p>
          <a:p>
            <a:pPr marL="0" indent="0">
              <a:buNone/>
            </a:pPr>
            <a:r>
              <a:rPr lang="fa-IR" dirty="0" smtClean="0"/>
              <a:t>معلم     </a:t>
            </a:r>
          </a:p>
          <a:p>
            <a:pPr marL="0" indent="0">
              <a:buNone/>
            </a:pPr>
            <a:endParaRPr lang="fa-IR" dirty="0"/>
          </a:p>
          <a:p>
            <a:pPr marL="0" indent="0">
              <a:buNone/>
            </a:pPr>
            <a:r>
              <a:rPr lang="fa-IR" dirty="0" smtClean="0"/>
              <a:t>تخته</a:t>
            </a:r>
          </a:p>
        </p:txBody>
      </p:sp>
      <p:sp>
        <p:nvSpPr>
          <p:cNvPr id="4" name="Rectangle 3"/>
          <p:cNvSpPr/>
          <p:nvPr/>
        </p:nvSpPr>
        <p:spPr>
          <a:xfrm>
            <a:off x="2514600" y="3048000"/>
            <a:ext cx="3505200" cy="304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743200" y="48768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572000" y="32004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486400" y="3582537"/>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486400" y="4724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581400" y="32004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4572000" y="56388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657600" y="56388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2667000" y="3582537"/>
            <a:ext cx="76200" cy="114186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304800" y="4876800"/>
            <a:ext cx="76200" cy="114186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28600" y="40386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52400" y="34290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6091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 calcmode="lin" valueType="num">
                                      <p:cBhvr>
                                        <p:cTn id="20"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 calcmode="lin" valueType="num">
                                      <p:cBhvr>
                                        <p:cTn id="28"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990600"/>
            <a:ext cx="7162800" cy="1200329"/>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fa-IR" sz="7200" b="1" cap="none" spc="0" dirty="0" smtClean="0">
                <a:ln/>
                <a:solidFill>
                  <a:schemeClr val="accent3"/>
                </a:solidFill>
                <a:effectLst/>
              </a:rPr>
              <a:t>بسم الله الرّحمن الرّحیم</a:t>
            </a:r>
            <a:endParaRPr lang="en-US" sz="7200" b="1" cap="none" spc="0" dirty="0">
              <a:ln/>
              <a:solidFill>
                <a:schemeClr val="accent3"/>
              </a:solidFill>
              <a:effectLst/>
            </a:endParaRPr>
          </a:p>
        </p:txBody>
      </p:sp>
    </p:spTree>
    <p:extLst>
      <p:ext uri="{BB962C8B-B14F-4D97-AF65-F5344CB8AC3E}">
        <p14:creationId xmlns:p14="http://schemas.microsoft.com/office/powerpoint/2010/main" val="30252355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800" b="1" dirty="0" smtClean="0">
                <a:cs typeface="B Nazanin" pitchFamily="2" charset="-78"/>
              </a:rPr>
              <a:t>قوی </a:t>
            </a:r>
            <a:r>
              <a:rPr lang="en-US" sz="4800" b="1" dirty="0" smtClean="0">
                <a:cs typeface="B Nazanin" pitchFamily="2" charset="-78"/>
              </a:rPr>
              <a:t>B</a:t>
            </a:r>
            <a:r>
              <a:rPr lang="fa-IR" sz="4800" b="1" dirty="0" smtClean="0">
                <a:cs typeface="B Nazanin" pitchFamily="2" charset="-78"/>
              </a:rPr>
              <a:t>متوسط </a:t>
            </a:r>
            <a:r>
              <a:rPr lang="en-US" sz="4800" b="1" dirty="0" smtClean="0">
                <a:cs typeface="B Nazanin" pitchFamily="2" charset="-78"/>
              </a:rPr>
              <a:t>A</a:t>
            </a:r>
            <a:r>
              <a:rPr lang="fa-IR" sz="4800" b="1" dirty="0" smtClean="0">
                <a:cs typeface="B Nazanin" pitchFamily="2" charset="-78"/>
              </a:rPr>
              <a:t>ضعیف</a:t>
            </a:r>
            <a:r>
              <a:rPr lang="en-US" sz="4800" b="1" dirty="0" smtClean="0">
                <a:cs typeface="B Nazanin" pitchFamily="2" charset="-78"/>
              </a:rPr>
              <a:t>W</a:t>
            </a:r>
            <a:endParaRPr lang="en-US" sz="4800" b="1" dirty="0">
              <a:cs typeface="B Nazanin" pitchFamily="2" charset="-78"/>
            </a:endParaRPr>
          </a:p>
        </p:txBody>
      </p:sp>
      <p:sp>
        <p:nvSpPr>
          <p:cNvPr id="3" name="Content Placeholder 2"/>
          <p:cNvSpPr>
            <a:spLocks noGrp="1"/>
          </p:cNvSpPr>
          <p:nvPr>
            <p:ph sz="quarter" idx="1"/>
          </p:nvPr>
        </p:nvSpPr>
        <p:spPr/>
        <p:txBody>
          <a:bodyPr>
            <a:normAutofit/>
          </a:bodyPr>
          <a:lstStyle/>
          <a:p>
            <a:pPr marL="0" indent="0" algn="ctr">
              <a:buNone/>
            </a:pPr>
            <a:r>
              <a:rPr lang="en-US" sz="3600" dirty="0" smtClean="0"/>
              <a:t>A</a:t>
            </a:r>
          </a:p>
          <a:p>
            <a:pPr marL="0" indent="0" algn="ctr">
              <a:buNone/>
            </a:pPr>
            <a:r>
              <a:rPr lang="en-US" sz="3600" dirty="0" smtClean="0"/>
              <a:t>W        </a:t>
            </a:r>
            <a:r>
              <a:rPr lang="en-US" sz="3600" dirty="0" err="1" smtClean="0"/>
              <a:t>W</a:t>
            </a:r>
            <a:endParaRPr lang="en-US" sz="3600" dirty="0" smtClean="0"/>
          </a:p>
          <a:p>
            <a:pPr marL="0" indent="0" algn="ctr">
              <a:buNone/>
            </a:pPr>
            <a:r>
              <a:rPr lang="en-US" sz="3600" dirty="0" smtClean="0"/>
              <a:t>B                    </a:t>
            </a:r>
            <a:r>
              <a:rPr lang="en-US" sz="3600" dirty="0" err="1" smtClean="0"/>
              <a:t>B</a:t>
            </a:r>
            <a:endParaRPr lang="en-US" sz="3600" dirty="0" smtClean="0"/>
          </a:p>
          <a:p>
            <a:pPr marL="0" indent="0" algn="ctr">
              <a:buNone/>
            </a:pPr>
            <a:r>
              <a:rPr lang="en-US" sz="3600" dirty="0" smtClean="0"/>
              <a:t>A                             </a:t>
            </a:r>
            <a:r>
              <a:rPr lang="en-US" sz="3600" dirty="0" err="1" smtClean="0"/>
              <a:t>A</a:t>
            </a:r>
            <a:endParaRPr lang="en-US" sz="3600" dirty="0" smtClean="0"/>
          </a:p>
          <a:p>
            <a:pPr marL="0" indent="0" algn="ctr">
              <a:buNone/>
            </a:pPr>
            <a:r>
              <a:rPr lang="en-US" sz="3600" dirty="0" smtClean="0"/>
              <a:t>W                                    </a:t>
            </a:r>
            <a:r>
              <a:rPr lang="en-US" sz="3600" dirty="0" err="1" smtClean="0"/>
              <a:t>W</a:t>
            </a:r>
            <a:endParaRPr lang="en-US" sz="3600" dirty="0" smtClean="0"/>
          </a:p>
          <a:p>
            <a:pPr marL="0" indent="0" algn="ctr">
              <a:buNone/>
            </a:pPr>
            <a:r>
              <a:rPr lang="en-US" sz="3600" dirty="0" smtClean="0"/>
              <a:t>B                                             </a:t>
            </a:r>
            <a:r>
              <a:rPr lang="en-US" sz="3600" dirty="0" err="1" smtClean="0"/>
              <a:t>B</a:t>
            </a:r>
            <a:endParaRPr lang="en-US" sz="3600" dirty="0"/>
          </a:p>
        </p:txBody>
      </p:sp>
    </p:spTree>
    <p:extLst>
      <p:ext uri="{BB962C8B-B14F-4D97-AF65-F5344CB8AC3E}">
        <p14:creationId xmlns:p14="http://schemas.microsoft.com/office/powerpoint/2010/main" val="3440703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2" presetClass="emph" presetSubtype="0" fill="hold" nodeType="clickEffect">
                                  <p:stCondLst>
                                    <p:cond delay="0"/>
                                  </p:stCondLst>
                                  <p:childTnLst>
                                    <p:animRot by="120000">
                                      <p:cBhvr>
                                        <p:cTn id="24" dur="100" fill="hold">
                                          <p:stCondLst>
                                            <p:cond delay="0"/>
                                          </p:stCondLst>
                                        </p:cTn>
                                        <p:tgtEl>
                                          <p:spTgt spid="3">
                                            <p:txEl>
                                              <p:pRg st="0" end="0"/>
                                            </p:txEl>
                                          </p:spTgt>
                                        </p:tgtEl>
                                        <p:attrNameLst>
                                          <p:attrName>r</p:attrName>
                                        </p:attrNameLst>
                                      </p:cBhvr>
                                    </p:animRot>
                                    <p:animRot by="-240000">
                                      <p:cBhvr>
                                        <p:cTn id="25" dur="200" fill="hold">
                                          <p:stCondLst>
                                            <p:cond delay="200"/>
                                          </p:stCondLst>
                                        </p:cTn>
                                        <p:tgtEl>
                                          <p:spTgt spid="3">
                                            <p:txEl>
                                              <p:pRg st="0" end="0"/>
                                            </p:txEl>
                                          </p:spTgt>
                                        </p:tgtEl>
                                        <p:attrNameLst>
                                          <p:attrName>r</p:attrName>
                                        </p:attrNameLst>
                                      </p:cBhvr>
                                    </p:animRot>
                                    <p:animRot by="240000">
                                      <p:cBhvr>
                                        <p:cTn id="26" dur="200" fill="hold">
                                          <p:stCondLst>
                                            <p:cond delay="400"/>
                                          </p:stCondLst>
                                        </p:cTn>
                                        <p:tgtEl>
                                          <p:spTgt spid="3">
                                            <p:txEl>
                                              <p:pRg st="0" end="0"/>
                                            </p:txEl>
                                          </p:spTgt>
                                        </p:tgtEl>
                                        <p:attrNameLst>
                                          <p:attrName>r</p:attrName>
                                        </p:attrNameLst>
                                      </p:cBhvr>
                                    </p:animRot>
                                    <p:animRot by="-240000">
                                      <p:cBhvr>
                                        <p:cTn id="27" dur="200" fill="hold">
                                          <p:stCondLst>
                                            <p:cond delay="600"/>
                                          </p:stCondLst>
                                        </p:cTn>
                                        <p:tgtEl>
                                          <p:spTgt spid="3">
                                            <p:txEl>
                                              <p:pRg st="0" end="0"/>
                                            </p:txEl>
                                          </p:spTgt>
                                        </p:tgtEl>
                                        <p:attrNameLst>
                                          <p:attrName>r</p:attrName>
                                        </p:attrNameLst>
                                      </p:cBhvr>
                                    </p:animRot>
                                    <p:animRot by="120000">
                                      <p:cBhvr>
                                        <p:cTn id="28" dur="200" fill="hold">
                                          <p:stCondLst>
                                            <p:cond delay="800"/>
                                          </p:stCondLst>
                                        </p:cTn>
                                        <p:tgtEl>
                                          <p:spTgt spid="3">
                                            <p:txEl>
                                              <p:pRg st="0" end="0"/>
                                            </p:txEl>
                                          </p:spTgt>
                                        </p:tgtEl>
                                        <p:attrNameLst>
                                          <p:attrName>r</p:attrName>
                                        </p:attrNameLst>
                                      </p:cBhvr>
                                    </p:animRot>
                                  </p:childTnLst>
                                </p:cTn>
                              </p:par>
                              <p:par>
                                <p:cTn id="29" presetID="32" presetClass="emph" presetSubtype="0" fill="hold" nodeType="withEffect">
                                  <p:stCondLst>
                                    <p:cond delay="0"/>
                                  </p:stCondLst>
                                  <p:childTnLst>
                                    <p:animRot by="120000">
                                      <p:cBhvr>
                                        <p:cTn id="30" dur="100" fill="hold">
                                          <p:stCondLst>
                                            <p:cond delay="0"/>
                                          </p:stCondLst>
                                        </p:cTn>
                                        <p:tgtEl>
                                          <p:spTgt spid="3">
                                            <p:txEl>
                                              <p:pRg st="1" end="1"/>
                                            </p:txEl>
                                          </p:spTgt>
                                        </p:tgtEl>
                                        <p:attrNameLst>
                                          <p:attrName>r</p:attrName>
                                        </p:attrNameLst>
                                      </p:cBhvr>
                                    </p:animRot>
                                    <p:animRot by="-240000">
                                      <p:cBhvr>
                                        <p:cTn id="31" dur="200" fill="hold">
                                          <p:stCondLst>
                                            <p:cond delay="200"/>
                                          </p:stCondLst>
                                        </p:cTn>
                                        <p:tgtEl>
                                          <p:spTgt spid="3">
                                            <p:txEl>
                                              <p:pRg st="1" end="1"/>
                                            </p:txEl>
                                          </p:spTgt>
                                        </p:tgtEl>
                                        <p:attrNameLst>
                                          <p:attrName>r</p:attrName>
                                        </p:attrNameLst>
                                      </p:cBhvr>
                                    </p:animRot>
                                    <p:animRot by="240000">
                                      <p:cBhvr>
                                        <p:cTn id="32" dur="200" fill="hold">
                                          <p:stCondLst>
                                            <p:cond delay="400"/>
                                          </p:stCondLst>
                                        </p:cTn>
                                        <p:tgtEl>
                                          <p:spTgt spid="3">
                                            <p:txEl>
                                              <p:pRg st="1" end="1"/>
                                            </p:txEl>
                                          </p:spTgt>
                                        </p:tgtEl>
                                        <p:attrNameLst>
                                          <p:attrName>r</p:attrName>
                                        </p:attrNameLst>
                                      </p:cBhvr>
                                    </p:animRot>
                                    <p:animRot by="-240000">
                                      <p:cBhvr>
                                        <p:cTn id="33" dur="200" fill="hold">
                                          <p:stCondLst>
                                            <p:cond delay="600"/>
                                          </p:stCondLst>
                                        </p:cTn>
                                        <p:tgtEl>
                                          <p:spTgt spid="3">
                                            <p:txEl>
                                              <p:pRg st="1" end="1"/>
                                            </p:txEl>
                                          </p:spTgt>
                                        </p:tgtEl>
                                        <p:attrNameLst>
                                          <p:attrName>r</p:attrName>
                                        </p:attrNameLst>
                                      </p:cBhvr>
                                    </p:animRot>
                                    <p:animRot by="120000">
                                      <p:cBhvr>
                                        <p:cTn id="34" dur="200" fill="hold">
                                          <p:stCondLst>
                                            <p:cond delay="800"/>
                                          </p:stCondLst>
                                        </p:cTn>
                                        <p:tgtEl>
                                          <p:spTgt spid="3">
                                            <p:txEl>
                                              <p:pRg st="1" end="1"/>
                                            </p:txEl>
                                          </p:spTgt>
                                        </p:tgtEl>
                                        <p:attrNameLst>
                                          <p:attrName>r</p:attrName>
                                        </p:attrNameLst>
                                      </p:cBhvr>
                                    </p:animRot>
                                  </p:childTnLst>
                                </p:cTn>
                              </p:par>
                              <p:par>
                                <p:cTn id="35" presetID="32" presetClass="emph" presetSubtype="0" fill="hold" nodeType="withEffect">
                                  <p:stCondLst>
                                    <p:cond delay="0"/>
                                  </p:stCondLst>
                                  <p:childTnLst>
                                    <p:animRot by="120000">
                                      <p:cBhvr>
                                        <p:cTn id="36" dur="100" fill="hold">
                                          <p:stCondLst>
                                            <p:cond delay="0"/>
                                          </p:stCondLst>
                                        </p:cTn>
                                        <p:tgtEl>
                                          <p:spTgt spid="3">
                                            <p:txEl>
                                              <p:pRg st="2" end="2"/>
                                            </p:txEl>
                                          </p:spTgt>
                                        </p:tgtEl>
                                        <p:attrNameLst>
                                          <p:attrName>r</p:attrName>
                                        </p:attrNameLst>
                                      </p:cBhvr>
                                    </p:animRot>
                                    <p:animRot by="-240000">
                                      <p:cBhvr>
                                        <p:cTn id="37" dur="200" fill="hold">
                                          <p:stCondLst>
                                            <p:cond delay="200"/>
                                          </p:stCondLst>
                                        </p:cTn>
                                        <p:tgtEl>
                                          <p:spTgt spid="3">
                                            <p:txEl>
                                              <p:pRg st="2" end="2"/>
                                            </p:txEl>
                                          </p:spTgt>
                                        </p:tgtEl>
                                        <p:attrNameLst>
                                          <p:attrName>r</p:attrName>
                                        </p:attrNameLst>
                                      </p:cBhvr>
                                    </p:animRot>
                                    <p:animRot by="240000">
                                      <p:cBhvr>
                                        <p:cTn id="38" dur="200" fill="hold">
                                          <p:stCondLst>
                                            <p:cond delay="400"/>
                                          </p:stCondLst>
                                        </p:cTn>
                                        <p:tgtEl>
                                          <p:spTgt spid="3">
                                            <p:txEl>
                                              <p:pRg st="2" end="2"/>
                                            </p:txEl>
                                          </p:spTgt>
                                        </p:tgtEl>
                                        <p:attrNameLst>
                                          <p:attrName>r</p:attrName>
                                        </p:attrNameLst>
                                      </p:cBhvr>
                                    </p:animRot>
                                    <p:animRot by="-240000">
                                      <p:cBhvr>
                                        <p:cTn id="39" dur="200" fill="hold">
                                          <p:stCondLst>
                                            <p:cond delay="600"/>
                                          </p:stCondLst>
                                        </p:cTn>
                                        <p:tgtEl>
                                          <p:spTgt spid="3">
                                            <p:txEl>
                                              <p:pRg st="2" end="2"/>
                                            </p:txEl>
                                          </p:spTgt>
                                        </p:tgtEl>
                                        <p:attrNameLst>
                                          <p:attrName>r</p:attrName>
                                        </p:attrNameLst>
                                      </p:cBhvr>
                                    </p:animRot>
                                    <p:animRot by="120000">
                                      <p:cBhvr>
                                        <p:cTn id="40" dur="200" fill="hold">
                                          <p:stCondLst>
                                            <p:cond delay="800"/>
                                          </p:stCondLst>
                                        </p:cTn>
                                        <p:tgtEl>
                                          <p:spTgt spid="3">
                                            <p:txEl>
                                              <p:pRg st="2" end="2"/>
                                            </p:txEl>
                                          </p:spTgt>
                                        </p:tgtEl>
                                        <p:attrNameLst>
                                          <p:attrName>r</p:attrName>
                                        </p:attrNameLst>
                                      </p:cBhvr>
                                    </p:animRot>
                                  </p:childTnLst>
                                </p:cTn>
                              </p:par>
                              <p:par>
                                <p:cTn id="41" presetID="32" presetClass="emph" presetSubtype="0" fill="hold" nodeType="withEffect">
                                  <p:stCondLst>
                                    <p:cond delay="0"/>
                                  </p:stCondLst>
                                  <p:childTnLst>
                                    <p:animRot by="120000">
                                      <p:cBhvr>
                                        <p:cTn id="42" dur="100" fill="hold">
                                          <p:stCondLst>
                                            <p:cond delay="0"/>
                                          </p:stCondLst>
                                        </p:cTn>
                                        <p:tgtEl>
                                          <p:spTgt spid="3">
                                            <p:txEl>
                                              <p:pRg st="3" end="3"/>
                                            </p:txEl>
                                          </p:spTgt>
                                        </p:tgtEl>
                                        <p:attrNameLst>
                                          <p:attrName>r</p:attrName>
                                        </p:attrNameLst>
                                      </p:cBhvr>
                                    </p:animRot>
                                    <p:animRot by="-240000">
                                      <p:cBhvr>
                                        <p:cTn id="43" dur="200" fill="hold">
                                          <p:stCondLst>
                                            <p:cond delay="200"/>
                                          </p:stCondLst>
                                        </p:cTn>
                                        <p:tgtEl>
                                          <p:spTgt spid="3">
                                            <p:txEl>
                                              <p:pRg st="3" end="3"/>
                                            </p:txEl>
                                          </p:spTgt>
                                        </p:tgtEl>
                                        <p:attrNameLst>
                                          <p:attrName>r</p:attrName>
                                        </p:attrNameLst>
                                      </p:cBhvr>
                                    </p:animRot>
                                    <p:animRot by="240000">
                                      <p:cBhvr>
                                        <p:cTn id="44" dur="200" fill="hold">
                                          <p:stCondLst>
                                            <p:cond delay="400"/>
                                          </p:stCondLst>
                                        </p:cTn>
                                        <p:tgtEl>
                                          <p:spTgt spid="3">
                                            <p:txEl>
                                              <p:pRg st="3" end="3"/>
                                            </p:txEl>
                                          </p:spTgt>
                                        </p:tgtEl>
                                        <p:attrNameLst>
                                          <p:attrName>r</p:attrName>
                                        </p:attrNameLst>
                                      </p:cBhvr>
                                    </p:animRot>
                                    <p:animRot by="-240000">
                                      <p:cBhvr>
                                        <p:cTn id="45" dur="200" fill="hold">
                                          <p:stCondLst>
                                            <p:cond delay="600"/>
                                          </p:stCondLst>
                                        </p:cTn>
                                        <p:tgtEl>
                                          <p:spTgt spid="3">
                                            <p:txEl>
                                              <p:pRg st="3" end="3"/>
                                            </p:txEl>
                                          </p:spTgt>
                                        </p:tgtEl>
                                        <p:attrNameLst>
                                          <p:attrName>r</p:attrName>
                                        </p:attrNameLst>
                                      </p:cBhvr>
                                    </p:animRot>
                                    <p:animRot by="120000">
                                      <p:cBhvr>
                                        <p:cTn id="46" dur="200" fill="hold">
                                          <p:stCondLst>
                                            <p:cond delay="800"/>
                                          </p:stCondLst>
                                        </p:cTn>
                                        <p:tgtEl>
                                          <p:spTgt spid="3">
                                            <p:txEl>
                                              <p:pRg st="3" end="3"/>
                                            </p:txEl>
                                          </p:spTgt>
                                        </p:tgtEl>
                                        <p:attrNameLst>
                                          <p:attrName>r</p:attrName>
                                        </p:attrNameLst>
                                      </p:cBhvr>
                                    </p:animRot>
                                  </p:childTnLst>
                                </p:cTn>
                              </p:par>
                              <p:par>
                                <p:cTn id="47" presetID="32" presetClass="emph" presetSubtype="0" fill="hold" nodeType="withEffect">
                                  <p:stCondLst>
                                    <p:cond delay="0"/>
                                  </p:stCondLst>
                                  <p:childTnLst>
                                    <p:animRot by="120000">
                                      <p:cBhvr>
                                        <p:cTn id="48" dur="100" fill="hold">
                                          <p:stCondLst>
                                            <p:cond delay="0"/>
                                          </p:stCondLst>
                                        </p:cTn>
                                        <p:tgtEl>
                                          <p:spTgt spid="3">
                                            <p:txEl>
                                              <p:pRg st="4" end="4"/>
                                            </p:txEl>
                                          </p:spTgt>
                                        </p:tgtEl>
                                        <p:attrNameLst>
                                          <p:attrName>r</p:attrName>
                                        </p:attrNameLst>
                                      </p:cBhvr>
                                    </p:animRot>
                                    <p:animRot by="-240000">
                                      <p:cBhvr>
                                        <p:cTn id="49" dur="200" fill="hold">
                                          <p:stCondLst>
                                            <p:cond delay="200"/>
                                          </p:stCondLst>
                                        </p:cTn>
                                        <p:tgtEl>
                                          <p:spTgt spid="3">
                                            <p:txEl>
                                              <p:pRg st="4" end="4"/>
                                            </p:txEl>
                                          </p:spTgt>
                                        </p:tgtEl>
                                        <p:attrNameLst>
                                          <p:attrName>r</p:attrName>
                                        </p:attrNameLst>
                                      </p:cBhvr>
                                    </p:animRot>
                                    <p:animRot by="240000">
                                      <p:cBhvr>
                                        <p:cTn id="50" dur="200" fill="hold">
                                          <p:stCondLst>
                                            <p:cond delay="400"/>
                                          </p:stCondLst>
                                        </p:cTn>
                                        <p:tgtEl>
                                          <p:spTgt spid="3">
                                            <p:txEl>
                                              <p:pRg st="4" end="4"/>
                                            </p:txEl>
                                          </p:spTgt>
                                        </p:tgtEl>
                                        <p:attrNameLst>
                                          <p:attrName>r</p:attrName>
                                        </p:attrNameLst>
                                      </p:cBhvr>
                                    </p:animRot>
                                    <p:animRot by="-240000">
                                      <p:cBhvr>
                                        <p:cTn id="51" dur="200" fill="hold">
                                          <p:stCondLst>
                                            <p:cond delay="600"/>
                                          </p:stCondLst>
                                        </p:cTn>
                                        <p:tgtEl>
                                          <p:spTgt spid="3">
                                            <p:txEl>
                                              <p:pRg st="4" end="4"/>
                                            </p:txEl>
                                          </p:spTgt>
                                        </p:tgtEl>
                                        <p:attrNameLst>
                                          <p:attrName>r</p:attrName>
                                        </p:attrNameLst>
                                      </p:cBhvr>
                                    </p:animRot>
                                    <p:animRot by="120000">
                                      <p:cBhvr>
                                        <p:cTn id="52" dur="200" fill="hold">
                                          <p:stCondLst>
                                            <p:cond delay="800"/>
                                          </p:stCondLst>
                                        </p:cTn>
                                        <p:tgtEl>
                                          <p:spTgt spid="3">
                                            <p:txEl>
                                              <p:pRg st="4" end="4"/>
                                            </p:txEl>
                                          </p:spTgt>
                                        </p:tgtEl>
                                        <p:attrNameLst>
                                          <p:attrName>r</p:attrName>
                                        </p:attrNameLst>
                                      </p:cBhvr>
                                    </p:animRot>
                                  </p:childTnLst>
                                </p:cTn>
                              </p:par>
                              <p:par>
                                <p:cTn id="53" presetID="32" presetClass="emph" presetSubtype="0" fill="hold" nodeType="withEffect">
                                  <p:stCondLst>
                                    <p:cond delay="0"/>
                                  </p:stCondLst>
                                  <p:childTnLst>
                                    <p:animRot by="120000">
                                      <p:cBhvr>
                                        <p:cTn id="54" dur="100" fill="hold">
                                          <p:stCondLst>
                                            <p:cond delay="0"/>
                                          </p:stCondLst>
                                        </p:cTn>
                                        <p:tgtEl>
                                          <p:spTgt spid="3">
                                            <p:txEl>
                                              <p:pRg st="5" end="5"/>
                                            </p:txEl>
                                          </p:spTgt>
                                        </p:tgtEl>
                                        <p:attrNameLst>
                                          <p:attrName>r</p:attrName>
                                        </p:attrNameLst>
                                      </p:cBhvr>
                                    </p:animRot>
                                    <p:animRot by="-240000">
                                      <p:cBhvr>
                                        <p:cTn id="55" dur="200" fill="hold">
                                          <p:stCondLst>
                                            <p:cond delay="200"/>
                                          </p:stCondLst>
                                        </p:cTn>
                                        <p:tgtEl>
                                          <p:spTgt spid="3">
                                            <p:txEl>
                                              <p:pRg st="5" end="5"/>
                                            </p:txEl>
                                          </p:spTgt>
                                        </p:tgtEl>
                                        <p:attrNameLst>
                                          <p:attrName>r</p:attrName>
                                        </p:attrNameLst>
                                      </p:cBhvr>
                                    </p:animRot>
                                    <p:animRot by="240000">
                                      <p:cBhvr>
                                        <p:cTn id="56" dur="200" fill="hold">
                                          <p:stCondLst>
                                            <p:cond delay="400"/>
                                          </p:stCondLst>
                                        </p:cTn>
                                        <p:tgtEl>
                                          <p:spTgt spid="3">
                                            <p:txEl>
                                              <p:pRg st="5" end="5"/>
                                            </p:txEl>
                                          </p:spTgt>
                                        </p:tgtEl>
                                        <p:attrNameLst>
                                          <p:attrName>r</p:attrName>
                                        </p:attrNameLst>
                                      </p:cBhvr>
                                    </p:animRot>
                                    <p:animRot by="-240000">
                                      <p:cBhvr>
                                        <p:cTn id="57" dur="200" fill="hold">
                                          <p:stCondLst>
                                            <p:cond delay="600"/>
                                          </p:stCondLst>
                                        </p:cTn>
                                        <p:tgtEl>
                                          <p:spTgt spid="3">
                                            <p:txEl>
                                              <p:pRg st="5" end="5"/>
                                            </p:txEl>
                                          </p:spTgt>
                                        </p:tgtEl>
                                        <p:attrNameLst>
                                          <p:attrName>r</p:attrName>
                                        </p:attrNameLst>
                                      </p:cBhvr>
                                    </p:animRot>
                                    <p:animRot by="120000">
                                      <p:cBhvr>
                                        <p:cTn id="58" dur="200" fill="hold">
                                          <p:stCondLst>
                                            <p:cond delay="800"/>
                                          </p:stCondLst>
                                        </p:cTn>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rtl="1"/>
            <a:r>
              <a:rPr lang="fa-IR" b="1" dirty="0" smtClean="0">
                <a:cs typeface="B Nazanin" pitchFamily="2" charset="-78"/>
              </a:rPr>
              <a:t>دانش </a:t>
            </a:r>
            <a:r>
              <a:rPr lang="fa-IR" b="1" dirty="0">
                <a:cs typeface="B Nazanin" pitchFamily="2" charset="-78"/>
              </a:rPr>
              <a:t>آموزان پایه بالاتر و پایین تر</a:t>
            </a:r>
            <a:r>
              <a:rPr lang="en-US" b="1" dirty="0">
                <a:cs typeface="B Nazanin" pitchFamily="2" charset="-78"/>
              </a:rPr>
              <a:t/>
            </a:r>
            <a:br>
              <a:rPr lang="en-US" b="1" dirty="0">
                <a:cs typeface="B Nazanin" pitchFamily="2" charset="-78"/>
              </a:rPr>
            </a:br>
            <a:endParaRPr lang="en-US" b="1" dirty="0">
              <a:cs typeface="B Nazanin" pitchFamily="2" charset="-78"/>
            </a:endParaRPr>
          </a:p>
        </p:txBody>
      </p:sp>
      <p:sp>
        <p:nvSpPr>
          <p:cNvPr id="3" name="Content Placeholder 2"/>
          <p:cNvSpPr>
            <a:spLocks noGrp="1"/>
          </p:cNvSpPr>
          <p:nvPr>
            <p:ph sz="quarter" idx="1"/>
          </p:nvPr>
        </p:nvSpPr>
        <p:spPr/>
        <p:txBody>
          <a:bodyPr/>
          <a:lstStyle/>
          <a:p>
            <a:pPr algn="r" rtl="1"/>
            <a:r>
              <a:rPr lang="fa-IR" dirty="0" smtClean="0">
                <a:cs typeface="B Nazanin" pitchFamily="2" charset="-78"/>
              </a:rPr>
              <a:t>بالاتر:  </a:t>
            </a:r>
            <a:r>
              <a:rPr lang="en-US" dirty="0" smtClean="0">
                <a:cs typeface="B Nazanin" pitchFamily="2" charset="-78"/>
              </a:rPr>
              <a:t>H</a:t>
            </a:r>
          </a:p>
          <a:p>
            <a:pPr algn="r" rtl="1"/>
            <a:r>
              <a:rPr lang="fa-IR" dirty="0" smtClean="0">
                <a:cs typeface="B Nazanin" pitchFamily="2" charset="-78"/>
              </a:rPr>
              <a:t>پایین تر:   </a:t>
            </a:r>
            <a:r>
              <a:rPr lang="en-US" dirty="0" smtClean="0">
                <a:cs typeface="B Nazanin" pitchFamily="2" charset="-78"/>
              </a:rPr>
              <a:t>L</a:t>
            </a:r>
            <a:endParaRPr lang="fa-IR" dirty="0" smtClean="0">
              <a:cs typeface="B Nazanin" pitchFamily="2" charset="-78"/>
            </a:endParaRPr>
          </a:p>
          <a:p>
            <a:pPr marL="0" indent="0" algn="ctr" rtl="1">
              <a:buNone/>
            </a:pPr>
            <a:r>
              <a:rPr lang="en-US" sz="3600" dirty="0" smtClean="0"/>
              <a:t>L  H</a:t>
            </a:r>
          </a:p>
          <a:p>
            <a:pPr marL="0" indent="0" algn="ctr" rtl="1">
              <a:buNone/>
            </a:pPr>
            <a:r>
              <a:rPr lang="en-US" sz="3600" dirty="0" smtClean="0"/>
              <a:t>L  H           L  H</a:t>
            </a:r>
          </a:p>
          <a:p>
            <a:pPr marL="0" indent="0" algn="ctr" rtl="1">
              <a:buNone/>
            </a:pPr>
            <a:r>
              <a:rPr lang="en-US" sz="3600" dirty="0" smtClean="0"/>
              <a:t>L  H                       L  H</a:t>
            </a:r>
          </a:p>
          <a:p>
            <a:pPr marL="0" indent="0" algn="ctr" rtl="1">
              <a:buNone/>
            </a:pPr>
            <a:r>
              <a:rPr lang="en-US" sz="3600" dirty="0" smtClean="0"/>
              <a:t>L  H                               L  H</a:t>
            </a:r>
          </a:p>
        </p:txBody>
      </p:sp>
    </p:spTree>
    <p:extLst>
      <p:ext uri="{BB962C8B-B14F-4D97-AF65-F5344CB8AC3E}">
        <p14:creationId xmlns:p14="http://schemas.microsoft.com/office/powerpoint/2010/main" val="3627534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1000"/>
                                        <p:tgtEl>
                                          <p:spTgt spid="3">
                                            <p:txEl>
                                              <p:pRg st="1" end="1"/>
                                            </p:txEl>
                                          </p:spTgt>
                                        </p:tgtEl>
                                      </p:cBhvr>
                                    </p:animEffect>
                                    <p:anim calcmode="lin" valueType="num">
                                      <p:cBhvr>
                                        <p:cTn id="3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8" presetClass="emph" presetSubtype="0" fill="hold" nodeType="clickEffect">
                                  <p:stCondLst>
                                    <p:cond delay="0"/>
                                  </p:stCondLst>
                                  <p:childTnLst>
                                    <p:animRot by="21600000">
                                      <p:cBhvr>
                                        <p:cTn id="36" dur="2000" fill="hold"/>
                                        <p:tgtEl>
                                          <p:spTgt spid="3">
                                            <p:txEl>
                                              <p:pRg st="2" end="2"/>
                                            </p:txEl>
                                          </p:spTgt>
                                        </p:tgtEl>
                                        <p:attrNameLst>
                                          <p:attrName>r</p:attrName>
                                        </p:attrNameLst>
                                      </p:cBhvr>
                                    </p:animRot>
                                  </p:childTnLst>
                                </p:cTn>
                              </p:par>
                              <p:par>
                                <p:cTn id="37" presetID="8" presetClass="emph" presetSubtype="0" fill="hold" nodeType="withEffect">
                                  <p:stCondLst>
                                    <p:cond delay="0"/>
                                  </p:stCondLst>
                                  <p:childTnLst>
                                    <p:animRot by="21600000">
                                      <p:cBhvr>
                                        <p:cTn id="38" dur="2000" fill="hold"/>
                                        <p:tgtEl>
                                          <p:spTgt spid="3">
                                            <p:txEl>
                                              <p:pRg st="3" end="3"/>
                                            </p:txEl>
                                          </p:spTgt>
                                        </p:tgtEl>
                                        <p:attrNameLst>
                                          <p:attrName>r</p:attrName>
                                        </p:attrNameLst>
                                      </p:cBhvr>
                                    </p:animRot>
                                  </p:childTnLst>
                                </p:cTn>
                              </p:par>
                              <p:par>
                                <p:cTn id="39" presetID="8" presetClass="emph" presetSubtype="0" fill="hold" nodeType="withEffect">
                                  <p:stCondLst>
                                    <p:cond delay="0"/>
                                  </p:stCondLst>
                                  <p:childTnLst>
                                    <p:animRot by="21600000">
                                      <p:cBhvr>
                                        <p:cTn id="40" dur="2000" fill="hold"/>
                                        <p:tgtEl>
                                          <p:spTgt spid="3">
                                            <p:txEl>
                                              <p:pRg st="4" end="4"/>
                                            </p:txEl>
                                          </p:spTgt>
                                        </p:tgtEl>
                                        <p:attrNameLst>
                                          <p:attrName>r</p:attrName>
                                        </p:attrNameLst>
                                      </p:cBhvr>
                                    </p:animRot>
                                  </p:childTnLst>
                                </p:cTn>
                              </p:par>
                              <p:par>
                                <p:cTn id="41" presetID="8" presetClass="emph" presetSubtype="0" fill="hold" nodeType="withEffect">
                                  <p:stCondLst>
                                    <p:cond delay="0"/>
                                  </p:stCondLst>
                                  <p:childTnLst>
                                    <p:animRot by="21600000">
                                      <p:cBhvr>
                                        <p:cTn id="42" dur="2000" fill="hold"/>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sz="2800" b="1" dirty="0">
                <a:cs typeface="B Nazanin" pitchFamily="2" charset="-78"/>
              </a:rPr>
              <a:t>دانش آموزان معمولا در پنج نوع فعالیت آموزشی درگیر می شوند:</a:t>
            </a:r>
            <a:r>
              <a:rPr lang="en-US" sz="2800" b="1" dirty="0">
                <a:cs typeface="B Nazanin" pitchFamily="2" charset="-78"/>
              </a:rPr>
              <a:t/>
            </a:r>
            <a:br>
              <a:rPr lang="en-US" sz="2800" b="1" dirty="0">
                <a:cs typeface="B Nazanin" pitchFamily="2" charset="-78"/>
              </a:rPr>
            </a:br>
            <a:endParaRPr lang="en-US" sz="2800" b="1" dirty="0">
              <a:cs typeface="B Nazanin" pitchFamily="2" charset="-78"/>
            </a:endParaRPr>
          </a:p>
        </p:txBody>
      </p:sp>
      <p:sp>
        <p:nvSpPr>
          <p:cNvPr id="3" name="Content Placeholder 2"/>
          <p:cNvSpPr>
            <a:spLocks noGrp="1"/>
          </p:cNvSpPr>
          <p:nvPr>
            <p:ph sz="quarter" idx="1"/>
          </p:nvPr>
        </p:nvSpPr>
        <p:spPr/>
        <p:txBody>
          <a:bodyPr/>
          <a:lstStyle/>
          <a:p>
            <a:pPr lvl="0" algn="r" rtl="1"/>
            <a:r>
              <a:rPr lang="fa-IR" dirty="0">
                <a:cs typeface="B Nazanin" pitchFamily="2" charset="-78"/>
              </a:rPr>
              <a:t>توجه به </a:t>
            </a:r>
            <a:r>
              <a:rPr lang="fa-IR" dirty="0" smtClean="0">
                <a:cs typeface="B Nazanin" pitchFamily="2" charset="-78"/>
              </a:rPr>
              <a:t>تدریس</a:t>
            </a:r>
          </a:p>
          <a:p>
            <a:pPr lvl="0" algn="r" rtl="1"/>
            <a:endParaRPr lang="en-US" dirty="0">
              <a:cs typeface="B Nazanin" pitchFamily="2" charset="-78"/>
            </a:endParaRPr>
          </a:p>
          <a:p>
            <a:pPr lvl="0" algn="r" rtl="1"/>
            <a:r>
              <a:rPr lang="fa-IR" dirty="0">
                <a:cs typeface="B Nazanin" pitchFamily="2" charset="-78"/>
              </a:rPr>
              <a:t>انجام مطالعه </a:t>
            </a:r>
            <a:r>
              <a:rPr lang="fa-IR" dirty="0" smtClean="0">
                <a:cs typeface="B Nazanin" pitchFamily="2" charset="-78"/>
              </a:rPr>
              <a:t>انفرادی</a:t>
            </a:r>
          </a:p>
          <a:p>
            <a:pPr lvl="0" algn="r" rtl="1"/>
            <a:endParaRPr lang="en-US" dirty="0">
              <a:cs typeface="B Nazanin" pitchFamily="2" charset="-78"/>
            </a:endParaRPr>
          </a:p>
          <a:p>
            <a:pPr lvl="0" algn="r" rtl="1"/>
            <a:r>
              <a:rPr lang="fa-IR" dirty="0">
                <a:cs typeface="B Nazanin" pitchFamily="2" charset="-78"/>
              </a:rPr>
              <a:t>انجام کار های </a:t>
            </a:r>
            <a:r>
              <a:rPr lang="fa-IR" dirty="0" smtClean="0">
                <a:cs typeface="B Nazanin" pitchFamily="2" charset="-78"/>
              </a:rPr>
              <a:t>جمعی</a:t>
            </a:r>
          </a:p>
          <a:p>
            <a:pPr lvl="0" algn="r" rtl="1"/>
            <a:endParaRPr lang="en-US" dirty="0">
              <a:cs typeface="B Nazanin" pitchFamily="2" charset="-78"/>
            </a:endParaRPr>
          </a:p>
          <a:p>
            <a:pPr lvl="0" algn="r" rtl="1"/>
            <a:r>
              <a:rPr lang="fa-IR" dirty="0">
                <a:cs typeface="B Nazanin" pitchFamily="2" charset="-78"/>
              </a:rPr>
              <a:t>مشارکت در فعالیت های برون </a:t>
            </a:r>
            <a:r>
              <a:rPr lang="fa-IR" dirty="0" smtClean="0">
                <a:cs typeface="B Nazanin" pitchFamily="2" charset="-78"/>
              </a:rPr>
              <a:t>کلاسی</a:t>
            </a:r>
          </a:p>
          <a:p>
            <a:pPr lvl="0" algn="r" rtl="1"/>
            <a:endParaRPr lang="en-US" dirty="0">
              <a:cs typeface="B Nazanin" pitchFamily="2" charset="-78"/>
            </a:endParaRPr>
          </a:p>
          <a:p>
            <a:pPr lvl="0" algn="r" rtl="1"/>
            <a:r>
              <a:rPr lang="fa-IR" dirty="0">
                <a:cs typeface="B Nazanin" pitchFamily="2" charset="-78"/>
              </a:rPr>
              <a:t>انجام تکالیف درسی</a:t>
            </a:r>
            <a:endParaRPr lang="en-US" dirty="0">
              <a:cs typeface="B Nazanin" pitchFamily="2" charset="-78"/>
            </a:endParaRPr>
          </a:p>
          <a:p>
            <a:endParaRPr lang="en-US" dirty="0"/>
          </a:p>
        </p:txBody>
      </p:sp>
    </p:spTree>
    <p:extLst>
      <p:ext uri="{BB962C8B-B14F-4D97-AF65-F5344CB8AC3E}">
        <p14:creationId xmlns:p14="http://schemas.microsoft.com/office/powerpoint/2010/main" val="3272421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cs typeface="B Nazanin" pitchFamily="2" charset="-78"/>
              </a:rPr>
              <a:t>معمولا سه نوع </a:t>
            </a:r>
            <a:r>
              <a:rPr lang="fa-IR" b="1" dirty="0" smtClean="0">
                <a:cs typeface="B Nazanin" pitchFamily="2" charset="-78"/>
              </a:rPr>
              <a:t>فعالیت </a:t>
            </a:r>
            <a:r>
              <a:rPr lang="fa-IR" b="1" dirty="0">
                <a:cs typeface="B Nazanin" pitchFamily="2" charset="-78"/>
              </a:rPr>
              <a:t>در کلاس وجود دارد:</a:t>
            </a:r>
            <a:r>
              <a:rPr lang="en-US" b="1" dirty="0">
                <a:cs typeface="B Nazanin" pitchFamily="2" charset="-78"/>
              </a:rPr>
              <a:t/>
            </a:r>
            <a:br>
              <a:rPr lang="en-US" b="1" dirty="0">
                <a:cs typeface="B Nazanin" pitchFamily="2" charset="-78"/>
              </a:rPr>
            </a:br>
            <a:endParaRPr lang="en-US" b="1" dirty="0">
              <a:cs typeface="B Nazanin" pitchFamily="2" charset="-78"/>
            </a:endParaRPr>
          </a:p>
        </p:txBody>
      </p:sp>
      <p:sp>
        <p:nvSpPr>
          <p:cNvPr id="3" name="Content Placeholder 2"/>
          <p:cNvSpPr>
            <a:spLocks noGrp="1"/>
          </p:cNvSpPr>
          <p:nvPr>
            <p:ph sz="quarter" idx="1"/>
          </p:nvPr>
        </p:nvSpPr>
        <p:spPr/>
        <p:txBody>
          <a:bodyPr>
            <a:normAutofit/>
          </a:bodyPr>
          <a:lstStyle/>
          <a:p>
            <a:pPr lvl="0" algn="r" rtl="1"/>
            <a:r>
              <a:rPr lang="fa-IR" sz="2800" dirty="0">
                <a:cs typeface="B Nazanin" pitchFamily="2" charset="-78"/>
              </a:rPr>
              <a:t>توجه به تدریس معلم</a:t>
            </a:r>
            <a:endParaRPr lang="en-US" sz="2800" dirty="0">
              <a:cs typeface="B Nazanin" pitchFamily="2" charset="-78"/>
            </a:endParaRPr>
          </a:p>
          <a:p>
            <a:pPr lvl="0" algn="r" rtl="1"/>
            <a:r>
              <a:rPr lang="fa-IR" sz="2800" dirty="0">
                <a:cs typeface="B Nazanin" pitchFamily="2" charset="-78"/>
              </a:rPr>
              <a:t>انجام مطالعه انفرادی</a:t>
            </a:r>
            <a:endParaRPr lang="en-US" sz="2800" dirty="0">
              <a:cs typeface="B Nazanin" pitchFamily="2" charset="-78"/>
            </a:endParaRPr>
          </a:p>
          <a:p>
            <a:pPr lvl="0" algn="r" rtl="1"/>
            <a:r>
              <a:rPr lang="fa-IR" sz="2800" dirty="0">
                <a:cs typeface="B Nazanin" pitchFamily="2" charset="-78"/>
              </a:rPr>
              <a:t>انجام تکالیف درون کلاسی انفرادی و </a:t>
            </a:r>
            <a:r>
              <a:rPr lang="fa-IR" sz="2800" dirty="0" smtClean="0">
                <a:cs typeface="B Nazanin" pitchFamily="2" charset="-78"/>
              </a:rPr>
              <a:t>جمعی</a:t>
            </a:r>
          </a:p>
          <a:p>
            <a:pPr lvl="0" algn="r" rtl="1"/>
            <a:endParaRPr lang="fa-IR" sz="2800" dirty="0">
              <a:cs typeface="B Nazanin" pitchFamily="2" charset="-78"/>
            </a:endParaRPr>
          </a:p>
          <a:p>
            <a:pPr lvl="0" algn="r" rtl="1"/>
            <a:endParaRPr lang="en-US" sz="2800" dirty="0">
              <a:cs typeface="B Nazanin" pitchFamily="2" charset="-78"/>
            </a:endParaRPr>
          </a:p>
          <a:p>
            <a:pPr algn="r" rtl="1"/>
            <a:r>
              <a:rPr lang="fa-IR" sz="2800" dirty="0">
                <a:cs typeface="B Nazanin" pitchFamily="2" charset="-78"/>
              </a:rPr>
              <a:t>معلم برای تدریس یک کلاس چند پایه از یک پایه تدریس را شروع کرده و به پایه های دیگر می رود و پایه های تدریس شده به انجام فعالیت های دیگر مشغول می شوند.</a:t>
            </a:r>
            <a:endParaRPr lang="en-US" sz="2800" dirty="0">
              <a:cs typeface="B Nazanin" pitchFamily="2" charset="-78"/>
            </a:endParaRPr>
          </a:p>
          <a:p>
            <a:pPr algn="r"/>
            <a:endParaRPr lang="en-US" sz="2800" dirty="0">
              <a:cs typeface="B Nazanin" pitchFamily="2" charset="-78"/>
            </a:endParaRPr>
          </a:p>
        </p:txBody>
      </p:sp>
    </p:spTree>
    <p:extLst>
      <p:ext uri="{BB962C8B-B14F-4D97-AF65-F5344CB8AC3E}">
        <p14:creationId xmlns:p14="http://schemas.microsoft.com/office/powerpoint/2010/main" val="1101258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3"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3)">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5"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cs typeface="B Nazanin" pitchFamily="2" charset="-78"/>
              </a:rPr>
              <a:t>اما موضوع بعدی</a:t>
            </a:r>
            <a:r>
              <a:rPr lang="en-US" b="1" dirty="0">
                <a:cs typeface="B Nazanin" pitchFamily="2" charset="-78"/>
              </a:rPr>
              <a:t/>
            </a:r>
            <a:br>
              <a:rPr lang="en-US" b="1" dirty="0">
                <a:cs typeface="B Nazanin" pitchFamily="2" charset="-78"/>
              </a:rPr>
            </a:br>
            <a:endParaRPr lang="en-US" b="1" dirty="0">
              <a:cs typeface="B Nazanin" pitchFamily="2" charset="-78"/>
            </a:endParaRPr>
          </a:p>
        </p:txBody>
      </p:sp>
      <p:sp>
        <p:nvSpPr>
          <p:cNvPr id="3" name="Content Placeholder 2"/>
          <p:cNvSpPr>
            <a:spLocks noGrp="1"/>
          </p:cNvSpPr>
          <p:nvPr>
            <p:ph sz="quarter" idx="1"/>
          </p:nvPr>
        </p:nvSpPr>
        <p:spPr/>
        <p:txBody>
          <a:bodyPr>
            <a:normAutofit/>
          </a:bodyPr>
          <a:lstStyle/>
          <a:p>
            <a:pPr algn="r" rtl="1"/>
            <a:r>
              <a:rPr lang="fa-IR" sz="3200" dirty="0">
                <a:cs typeface="B Nazanin" pitchFamily="2" charset="-78"/>
              </a:rPr>
              <a:t>گروه های دانش آموزان موجود  در کلاس درس و میزان اطلاعات و دانسته های آن ها که باید در آن پایه داشته باشند.</a:t>
            </a:r>
            <a:endParaRPr lang="en-US" sz="3200" dirty="0">
              <a:cs typeface="B Nazanin" pitchFamily="2" charset="-78"/>
            </a:endParaRPr>
          </a:p>
          <a:p>
            <a:pPr algn="r" rtl="1"/>
            <a:r>
              <a:rPr lang="fa-IR" sz="3200" dirty="0">
                <a:cs typeface="B Nazanin" pitchFamily="2" charset="-78"/>
              </a:rPr>
              <a:t> یکی از مشکلات کلاس های چند پایه این است که دانش آموزان هر پایه اطلاعاتی که نیاز است آن ها در آن پایه داشته باشند را ندارند یا به قول معروف دانش آموزان ضعیف هستند. و این موضوع مانع بزرگی برای تدریس کتب جدید برای این گروه دانش آموزان خواهد بود و معلم نیز در این موقع با مشکلاتی روبرو خواهد شد.</a:t>
            </a:r>
            <a:endParaRPr lang="en-US" sz="3200" dirty="0">
              <a:cs typeface="B Nazanin" pitchFamily="2" charset="-78"/>
            </a:endParaRPr>
          </a:p>
          <a:p>
            <a:pPr algn="r"/>
            <a:endParaRPr lang="en-US" sz="3200" dirty="0">
              <a:cs typeface="B Nazanin" pitchFamily="2" charset="-78"/>
            </a:endParaRPr>
          </a:p>
        </p:txBody>
      </p:sp>
    </p:spTree>
    <p:extLst>
      <p:ext uri="{BB962C8B-B14F-4D97-AF65-F5344CB8AC3E}">
        <p14:creationId xmlns:p14="http://schemas.microsoft.com/office/powerpoint/2010/main" val="2178188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077200" cy="6092952"/>
          </a:xfrm>
        </p:spPr>
        <p:txBody>
          <a:bodyPr>
            <a:normAutofit/>
          </a:bodyPr>
          <a:lstStyle/>
          <a:p>
            <a:pPr lvl="0" algn="r" rtl="1"/>
            <a:r>
              <a:rPr lang="fa-IR" sz="2800" dirty="0">
                <a:cs typeface="B Nazanin" pitchFamily="2" charset="-78"/>
              </a:rPr>
              <a:t>ایجاد بی نظم</a:t>
            </a:r>
            <a:endParaRPr lang="en-US" sz="2800" dirty="0">
              <a:cs typeface="B Nazanin" pitchFamily="2" charset="-78"/>
            </a:endParaRPr>
          </a:p>
          <a:p>
            <a:pPr lvl="0" algn="r" rtl="1"/>
            <a:r>
              <a:rPr lang="fa-IR" sz="2800" dirty="0">
                <a:cs typeface="B Nazanin" pitchFamily="2" charset="-78"/>
              </a:rPr>
              <a:t>کم توجهی عده ای از دانش آموزان</a:t>
            </a:r>
            <a:endParaRPr lang="en-US" sz="2800" dirty="0">
              <a:cs typeface="B Nazanin" pitchFamily="2" charset="-78"/>
            </a:endParaRPr>
          </a:p>
          <a:p>
            <a:pPr lvl="0" algn="r" rtl="1"/>
            <a:r>
              <a:rPr lang="fa-IR" sz="2800" dirty="0">
                <a:cs typeface="B Nazanin" pitchFamily="2" charset="-78"/>
              </a:rPr>
              <a:t>عدم یادگیری مطالب ارائه شده مربی توسط دانش آموز</a:t>
            </a:r>
            <a:endParaRPr lang="en-US" sz="2800" dirty="0">
              <a:cs typeface="B Nazanin" pitchFamily="2" charset="-78"/>
            </a:endParaRPr>
          </a:p>
          <a:p>
            <a:pPr lvl="0" algn="r" rtl="1"/>
            <a:r>
              <a:rPr lang="fa-IR" sz="2800" dirty="0">
                <a:cs typeface="B Nazanin" pitchFamily="2" charset="-78"/>
              </a:rPr>
              <a:t>انجام ندادن تکالیف توسط دانش آموز</a:t>
            </a:r>
            <a:endParaRPr lang="en-US" sz="2800" dirty="0">
              <a:cs typeface="B Nazanin" pitchFamily="2" charset="-78"/>
            </a:endParaRPr>
          </a:p>
          <a:p>
            <a:pPr lvl="0" algn="r" rtl="1"/>
            <a:r>
              <a:rPr lang="fa-IR" sz="2800" dirty="0">
                <a:cs typeface="B Nazanin" pitchFamily="2" charset="-78"/>
              </a:rPr>
              <a:t>بی حوصلگی معلم و دانش آموز در ارائه مطالب جدید و یادگیری دانش آموزان</a:t>
            </a:r>
            <a:endParaRPr lang="en-US" sz="2800" dirty="0">
              <a:cs typeface="B Nazanin" pitchFamily="2" charset="-78"/>
            </a:endParaRPr>
          </a:p>
          <a:p>
            <a:pPr algn="r" rtl="1"/>
            <a:r>
              <a:rPr lang="fa-IR" sz="2800" dirty="0">
                <a:cs typeface="B Nazanin" pitchFamily="2" charset="-78"/>
              </a:rPr>
              <a:t>سردرگمی معلم و دانش آموزان در کلاس و </a:t>
            </a:r>
            <a:r>
              <a:rPr lang="fa-IR" sz="2800" dirty="0" smtClean="0">
                <a:cs typeface="B Nazanin" pitchFamily="2" charset="-78"/>
              </a:rPr>
              <a:t>کتب</a:t>
            </a:r>
            <a:endParaRPr lang="en-US" sz="2800" dirty="0" smtClean="0">
              <a:cs typeface="B Nazanin" pitchFamily="2" charset="-78"/>
            </a:endParaRPr>
          </a:p>
          <a:p>
            <a:pPr algn="r" rtl="1"/>
            <a:r>
              <a:rPr lang="fa-IR" sz="2800" dirty="0">
                <a:cs typeface="B Nazanin" pitchFamily="2" charset="-78"/>
              </a:rPr>
              <a:t>برای این که این مشکلات در طول سال باعث رنجش معلم و دانش آموز نشود راه حلی </a:t>
            </a:r>
            <a:r>
              <a:rPr lang="fa-IR" sz="2800" dirty="0" smtClean="0">
                <a:cs typeface="B Nazanin" pitchFamily="2" charset="-78"/>
              </a:rPr>
              <a:t>را </a:t>
            </a:r>
            <a:r>
              <a:rPr lang="fa-IR" sz="2800" dirty="0">
                <a:cs typeface="B Nazanin" pitchFamily="2" charset="-78"/>
              </a:rPr>
              <a:t>پیشنهاد می کنیم:</a:t>
            </a:r>
            <a:endParaRPr lang="en-US" sz="2800" dirty="0">
              <a:cs typeface="B Nazanin" pitchFamily="2" charset="-78"/>
            </a:endParaRPr>
          </a:p>
          <a:p>
            <a:pPr algn="r" rtl="1"/>
            <a:r>
              <a:rPr lang="fa-IR" sz="2800" dirty="0">
                <a:cs typeface="B Nazanin" pitchFamily="2" charset="-78"/>
              </a:rPr>
              <a:t>دانش آموزان کلاسی خود را آنالیز کنیم با آزمون های مختلف سطح اطلاعات آن ها را بسنجیم و برای ادمه کار برنامه ریزی کنیم. </a:t>
            </a:r>
            <a:endParaRPr lang="en-US" sz="2800" dirty="0">
              <a:cs typeface="B Nazanin" pitchFamily="2" charset="-78"/>
            </a:endParaRPr>
          </a:p>
          <a:p>
            <a:pPr algn="r" rtl="1"/>
            <a:r>
              <a:rPr lang="fa-IR" sz="2800" dirty="0">
                <a:cs typeface="B Nazanin" pitchFamily="2" charset="-78"/>
              </a:rPr>
              <a:t>دانش آموزان را دسته بندی کنیم:</a:t>
            </a:r>
            <a:endParaRPr lang="en-US" sz="2800" dirty="0">
              <a:cs typeface="B Nazanin" pitchFamily="2" charset="-78"/>
            </a:endParaRPr>
          </a:p>
          <a:p>
            <a:pPr algn="r" rtl="1"/>
            <a:endParaRPr lang="en-US" sz="2800" dirty="0">
              <a:cs typeface="B Nazanin" pitchFamily="2" charset="-78"/>
            </a:endParaRPr>
          </a:p>
        </p:txBody>
      </p:sp>
    </p:spTree>
    <p:extLst>
      <p:ext uri="{BB962C8B-B14F-4D97-AF65-F5344CB8AC3E}">
        <p14:creationId xmlns:p14="http://schemas.microsoft.com/office/powerpoint/2010/main" val="3843987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57" presetID="10" presetClass="entr" presetSubtype="0" fill="hold" nodeType="with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Effect transition="in" filter="fade">
                                      <p:cBhvr>
                                        <p:cTn id="5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001000" cy="6092952"/>
          </a:xfrm>
        </p:spPr>
        <p:txBody>
          <a:bodyPr/>
          <a:lstStyle/>
          <a:p>
            <a:pPr lvl="0" algn="r" rtl="1"/>
            <a:r>
              <a:rPr lang="fa-IR" dirty="0">
                <a:cs typeface="B Nazanin" pitchFamily="2" charset="-78"/>
              </a:rPr>
              <a:t>دانش آموزانی که حروف الفبا را نمی دانند یا فراموش کرده اند.</a:t>
            </a:r>
            <a:endParaRPr lang="en-US" dirty="0">
              <a:cs typeface="B Nazanin" pitchFamily="2" charset="-78"/>
            </a:endParaRPr>
          </a:p>
          <a:p>
            <a:pPr lvl="0" algn="r" rtl="1"/>
            <a:r>
              <a:rPr lang="fa-IR" dirty="0">
                <a:cs typeface="B Nazanin" pitchFamily="2" charset="-78"/>
              </a:rPr>
              <a:t>دانش آموزانی که در بخش خوانی و کلمه خوانی و عبارت و جمله خوانی ضعیف هستند.</a:t>
            </a:r>
            <a:endParaRPr lang="en-US" dirty="0">
              <a:cs typeface="B Nazanin" pitchFamily="2" charset="-78"/>
            </a:endParaRPr>
          </a:p>
          <a:p>
            <a:pPr lvl="0" algn="r" rtl="1"/>
            <a:r>
              <a:rPr lang="fa-IR" dirty="0">
                <a:cs typeface="B Nazanin" pitchFamily="2" charset="-78"/>
              </a:rPr>
              <a:t>دانش آموزانی که در روان خوانی خوب نیستند.</a:t>
            </a:r>
            <a:endParaRPr lang="en-US" dirty="0">
              <a:cs typeface="B Nazanin" pitchFamily="2" charset="-78"/>
            </a:endParaRPr>
          </a:p>
          <a:p>
            <a:pPr lvl="0" algn="r" rtl="1"/>
            <a:r>
              <a:rPr lang="fa-IR" dirty="0">
                <a:cs typeface="B Nazanin" pitchFamily="2" charset="-78"/>
              </a:rPr>
              <a:t>دانش آموزانی که اصلا ضعیف هستند – کلمات را کامل نمی نویسند – حروف را جابه جا می نویسند – خوب نمی </a:t>
            </a:r>
            <a:r>
              <a:rPr lang="fa-IR" dirty="0" smtClean="0">
                <a:cs typeface="B Nazanin" pitchFamily="2" charset="-78"/>
              </a:rPr>
              <a:t>شنوند.</a:t>
            </a:r>
            <a:endParaRPr lang="en-US" dirty="0">
              <a:cs typeface="B Nazanin" pitchFamily="2" charset="-78"/>
            </a:endParaRPr>
          </a:p>
          <a:p>
            <a:pPr lvl="0" algn="r" rtl="1"/>
            <a:r>
              <a:rPr lang="fa-IR" dirty="0">
                <a:cs typeface="B Nazanin" pitchFamily="2" charset="-78"/>
              </a:rPr>
              <a:t>دانش آموزانی که عددها را نمی شناسند – به حروف و رقم نمی دانند – جمع و تفریق یا تقسیم و ضرب مشکل دارند.</a:t>
            </a:r>
            <a:endParaRPr lang="en-US" dirty="0">
              <a:cs typeface="B Nazanin" pitchFamily="2" charset="-78"/>
            </a:endParaRPr>
          </a:p>
          <a:p>
            <a:pPr lvl="0" algn="r" rtl="1"/>
            <a:r>
              <a:rPr lang="fa-IR" dirty="0">
                <a:cs typeface="B Nazanin" pitchFamily="2" charset="-78"/>
              </a:rPr>
              <a:t>دانش آموزان بد اخلاق – غیبت دار – نیاوردن کتاب و دفتر – انجام ندادن تکالیف – عدم مطالعه </a:t>
            </a:r>
            <a:r>
              <a:rPr lang="fa-IR" dirty="0" smtClean="0">
                <a:cs typeface="B Nazanin" pitchFamily="2" charset="-78"/>
              </a:rPr>
              <a:t>در منزل</a:t>
            </a:r>
            <a:endParaRPr lang="en-US" dirty="0" smtClean="0">
              <a:cs typeface="B Nazanin" pitchFamily="2" charset="-78"/>
            </a:endParaRPr>
          </a:p>
          <a:p>
            <a:pPr lvl="0" algn="r" rtl="1"/>
            <a:endParaRPr lang="en-US" dirty="0">
              <a:cs typeface="B Nazanin" pitchFamily="2" charset="-78"/>
            </a:endParaRPr>
          </a:p>
          <a:p>
            <a:pPr algn="r" rtl="1"/>
            <a:r>
              <a:rPr lang="fa-IR" dirty="0">
                <a:cs typeface="B Nazanin" pitchFamily="2" charset="-78"/>
              </a:rPr>
              <a:t>وقتی که همه ی دانش آموزان شناسایی و گروه بندی شدند برای هر مشکل راه حلی پیدا می کنیم.</a:t>
            </a:r>
            <a:endParaRPr lang="en-US" dirty="0">
              <a:cs typeface="B Nazanin" pitchFamily="2" charset="-78"/>
            </a:endParaRPr>
          </a:p>
          <a:p>
            <a:pPr lvl="0" algn="r" rtl="1"/>
            <a:endParaRPr lang="en-US" dirty="0">
              <a:cs typeface="B Nazanin" pitchFamily="2" charset="-78"/>
            </a:endParaRPr>
          </a:p>
          <a:p>
            <a:pPr algn="r"/>
            <a:endParaRPr lang="en-US" dirty="0">
              <a:cs typeface="B Nazanin" pitchFamily="2" charset="-78"/>
            </a:endParaRPr>
          </a:p>
        </p:txBody>
      </p:sp>
    </p:spTree>
    <p:extLst>
      <p:ext uri="{BB962C8B-B14F-4D97-AF65-F5344CB8AC3E}">
        <p14:creationId xmlns:p14="http://schemas.microsoft.com/office/powerpoint/2010/main" val="3992672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8" dur="5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wheel(1)">
                                      <p:cBhvr>
                                        <p:cTn id="43"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3600" b="1" dirty="0">
                <a:cs typeface="B Nazanin" pitchFamily="2" charset="-78"/>
              </a:rPr>
              <a:t>اما راه حل:</a:t>
            </a:r>
            <a:r>
              <a:rPr lang="en-US" sz="3600" b="1" dirty="0">
                <a:cs typeface="B Nazanin" pitchFamily="2" charset="-78"/>
              </a:rPr>
              <a:t/>
            </a:r>
            <a:br>
              <a:rPr lang="en-US" sz="3600" b="1" dirty="0">
                <a:cs typeface="B Nazanin" pitchFamily="2" charset="-78"/>
              </a:rPr>
            </a:br>
            <a:endParaRPr lang="en-US" sz="3600" b="1" dirty="0">
              <a:cs typeface="B Nazanin" pitchFamily="2" charset="-78"/>
            </a:endParaRPr>
          </a:p>
        </p:txBody>
      </p:sp>
      <p:sp>
        <p:nvSpPr>
          <p:cNvPr id="3" name="Content Placeholder 2"/>
          <p:cNvSpPr>
            <a:spLocks noGrp="1"/>
          </p:cNvSpPr>
          <p:nvPr>
            <p:ph sz="quarter" idx="1"/>
          </p:nvPr>
        </p:nvSpPr>
        <p:spPr/>
        <p:txBody>
          <a:bodyPr>
            <a:normAutofit/>
          </a:bodyPr>
          <a:lstStyle/>
          <a:p>
            <a:pPr algn="just" rtl="1"/>
            <a:r>
              <a:rPr lang="fa-IR" sz="3200" dirty="0" smtClean="0">
                <a:cs typeface="B Nazanin" pitchFamily="2" charset="-78"/>
              </a:rPr>
              <a:t>برای </a:t>
            </a:r>
            <a:r>
              <a:rPr lang="fa-IR" sz="3200" dirty="0">
                <a:cs typeface="B Nazanin" pitchFamily="2" charset="-78"/>
              </a:rPr>
              <a:t>اینکه بتوانیم سالی پر از شادی و راحتی داشته باشیم باید تقریبا یک ماه کمتر یت بیشتر با توجه به قدرت و ضعف دانش آموزان، تدریس های مختلف خارج کتابی را آغاز می کنیم. مقدار تدریس کتب جدید را کم کرده و به رفع اشکال های اساسی می پردازیم و برای هر گروه برنامه ای تدوین کرده که مشکلات موجود را حل و فصل کنیم.</a:t>
            </a:r>
            <a:endParaRPr lang="en-US" sz="3200" dirty="0">
              <a:cs typeface="B Nazanin" pitchFamily="2" charset="-78"/>
            </a:endParaRPr>
          </a:p>
          <a:p>
            <a:pPr algn="just" rtl="1"/>
            <a:endParaRPr lang="en-US" sz="3200" dirty="0">
              <a:cs typeface="B Nazanin" pitchFamily="2" charset="-78"/>
            </a:endParaRPr>
          </a:p>
        </p:txBody>
      </p:sp>
    </p:spTree>
    <p:extLst>
      <p:ext uri="{BB962C8B-B14F-4D97-AF65-F5344CB8AC3E}">
        <p14:creationId xmlns:p14="http://schemas.microsoft.com/office/powerpoint/2010/main" val="2553469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11162"/>
          </a:xfrm>
        </p:spPr>
        <p:txBody>
          <a:bodyPr>
            <a:normAutofit fontScale="90000"/>
          </a:bodyPr>
          <a:lstStyle/>
          <a:p>
            <a:pPr algn="ctr" rtl="1"/>
            <a:r>
              <a:rPr lang="fa-IR" b="1" i="1" u="sng" dirty="0">
                <a:cs typeface="B Nazanin" pitchFamily="2" charset="-78"/>
              </a:rPr>
              <a:t>راه حل ها:</a:t>
            </a:r>
            <a:endParaRPr lang="en-US" b="1" i="1" u="sng" dirty="0">
              <a:cs typeface="B Nazanin" pitchFamily="2" charset="-78"/>
            </a:endParaRPr>
          </a:p>
        </p:txBody>
      </p:sp>
      <p:sp>
        <p:nvSpPr>
          <p:cNvPr id="3" name="Content Placeholder 2"/>
          <p:cNvSpPr>
            <a:spLocks noGrp="1"/>
          </p:cNvSpPr>
          <p:nvPr>
            <p:ph sz="quarter" idx="1"/>
          </p:nvPr>
        </p:nvSpPr>
        <p:spPr>
          <a:xfrm>
            <a:off x="457200" y="914400"/>
            <a:ext cx="7467600" cy="5559552"/>
          </a:xfrm>
        </p:spPr>
        <p:txBody>
          <a:bodyPr>
            <a:normAutofit/>
          </a:bodyPr>
          <a:lstStyle/>
          <a:p>
            <a:pPr lvl="0" algn="r" rtl="1"/>
            <a:r>
              <a:rPr lang="fa-IR" dirty="0">
                <a:cs typeface="B Nazanin" pitchFamily="2" charset="-78"/>
              </a:rPr>
              <a:t>دانش آموزی که حروف الفبا را نمی شناسد روزی یک یا دو حرف به او در قالب کلمات یک بخشی یا دو بخشی ارائه و </a:t>
            </a:r>
            <a:r>
              <a:rPr lang="fa-IR" dirty="0" smtClean="0">
                <a:cs typeface="B Nazanin" pitchFamily="2" charset="-78"/>
              </a:rPr>
              <a:t>معرفی </a:t>
            </a:r>
            <a:r>
              <a:rPr lang="fa-IR" dirty="0">
                <a:cs typeface="B Nazanin" pitchFamily="2" charset="-78"/>
              </a:rPr>
              <a:t>می </a:t>
            </a:r>
            <a:r>
              <a:rPr lang="fa-IR" dirty="0" smtClean="0">
                <a:cs typeface="B Nazanin" pitchFamily="2" charset="-78"/>
              </a:rPr>
              <a:t>کنیم</a:t>
            </a:r>
            <a:r>
              <a:rPr lang="fa-IR" dirty="0">
                <a:cs typeface="B Nazanin" pitchFamily="2" charset="-78"/>
              </a:rPr>
              <a:t>.</a:t>
            </a:r>
            <a:endParaRPr lang="en-US" dirty="0">
              <a:cs typeface="B Nazanin" pitchFamily="2" charset="-78"/>
            </a:endParaRPr>
          </a:p>
          <a:p>
            <a:pPr lvl="0" algn="r" rtl="1"/>
            <a:r>
              <a:rPr lang="fa-IR" dirty="0">
                <a:cs typeface="B Nazanin" pitchFamily="2" charset="-78"/>
              </a:rPr>
              <a:t>بازی با کلمات ساده یک بخش یا دو بخش و... صداکشی و بخش کشی و تمرین و تکرار خارج کتاب در قالب کلمات ساده درون کتاب پیدا کردن جملات کوتاه و کلمات ساده کتاب درسی دانش آموز.</a:t>
            </a:r>
            <a:endParaRPr lang="en-US" dirty="0">
              <a:cs typeface="B Nazanin" pitchFamily="2" charset="-78"/>
            </a:endParaRPr>
          </a:p>
          <a:p>
            <a:pPr lvl="0" algn="r" rtl="1"/>
            <a:r>
              <a:rPr lang="fa-IR" dirty="0">
                <a:cs typeface="B Nazanin" pitchFamily="2" charset="-78"/>
              </a:rPr>
              <a:t>تکرار و تمرین بلند خوانی و با هم خوانی سطرها و تکرار آن توسط دیگر دانش آموزان</a:t>
            </a:r>
            <a:endParaRPr lang="en-US" dirty="0">
              <a:cs typeface="B Nazanin" pitchFamily="2" charset="-78"/>
            </a:endParaRPr>
          </a:p>
          <a:p>
            <a:pPr algn="r" rtl="1"/>
            <a:r>
              <a:rPr lang="fa-IR" dirty="0">
                <a:cs typeface="B Nazanin" pitchFamily="2" charset="-78"/>
              </a:rPr>
              <a:t>خیلی وقت ها علت اصلی عدم مدیریت کلاسی وجود دانش آموزان ضعیف در چند درس می باشد که معلم سردرگم می شود که باید چه کار کند؟ کتب جدید درس بدهد یا برگشت به عقب و تدریس قدیمی و رفع نواقصات...</a:t>
            </a:r>
            <a:endParaRPr lang="en-US" dirty="0">
              <a:cs typeface="B Nazanin" pitchFamily="2" charset="-78"/>
            </a:endParaRPr>
          </a:p>
          <a:p>
            <a:pPr algn="r" rtl="1"/>
            <a:r>
              <a:rPr lang="fa-IR" dirty="0">
                <a:cs typeface="B Nazanin" pitchFamily="2" charset="-78"/>
              </a:rPr>
              <a:t>که بهترین راه حل این است که معلم ابتدا مشکلات را برطرف کند بعد تدریس کتب جدید را آغاز کند یا این که می توان هر دو کار را با هم انجام داد و مقداری تدریس کتب جدید را کمتر کرد و همزمان رفع اشکالات صورت پذیرد.</a:t>
            </a:r>
            <a:endParaRPr lang="en-US" dirty="0">
              <a:cs typeface="B Nazanin" pitchFamily="2" charset="-78"/>
            </a:endParaRPr>
          </a:p>
          <a:p>
            <a:pPr algn="r" rtl="1"/>
            <a:endParaRPr lang="en-US" dirty="0">
              <a:cs typeface="B Nazanin" pitchFamily="2" charset="-78"/>
            </a:endParaRPr>
          </a:p>
        </p:txBody>
      </p:sp>
    </p:spTree>
    <p:extLst>
      <p:ext uri="{BB962C8B-B14F-4D97-AF65-F5344CB8AC3E}">
        <p14:creationId xmlns:p14="http://schemas.microsoft.com/office/powerpoint/2010/main" val="4123339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2000"/>
                                        <p:tgtEl>
                                          <p:spTgt spid="3">
                                            <p:txEl>
                                              <p:pRg st="1" end="1"/>
                                            </p:txEl>
                                          </p:spTgt>
                                        </p:tgtEl>
                                      </p:cBhvr>
                                    </p:animEffect>
                                    <p:anim calcmode="lin" valueType="num">
                                      <p:cBhvr>
                                        <p:cTn id="3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41" dur="5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1" fill="hold"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Effect transition="in" filter="wheel(1)">
                                      <p:cBhvr>
                                        <p:cTn id="46" dur="2000"/>
                                        <p:tgtEl>
                                          <p:spTgt spid="3">
                                            <p:txEl>
                                              <p:pRg st="3" end="3"/>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animEffect transition="in" filter="wipe(down)">
                                      <p:cBhvr>
                                        <p:cTn id="5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pPr algn="ctr"/>
            <a:r>
              <a:rPr lang="fa-IR" b="1" dirty="0">
                <a:cs typeface="B Nazanin" pitchFamily="2" charset="-78"/>
              </a:rPr>
              <a:t>انواع گروه بندی دانش آموزان در کلاس</a:t>
            </a:r>
            <a:r>
              <a:rPr lang="fa-IR" b="1" dirty="0" smtClean="0">
                <a:cs typeface="B Nazanin" pitchFamily="2" charset="-78"/>
              </a:rPr>
              <a:t>:</a:t>
            </a:r>
            <a:endParaRPr lang="en-US" b="1" dirty="0">
              <a:cs typeface="B Nazanin" pitchFamily="2" charset="-78"/>
            </a:endParaRPr>
          </a:p>
        </p:txBody>
      </p:sp>
      <p:sp>
        <p:nvSpPr>
          <p:cNvPr id="3" name="Content Placeholder 2"/>
          <p:cNvSpPr>
            <a:spLocks noGrp="1"/>
          </p:cNvSpPr>
          <p:nvPr>
            <p:ph sz="quarter" idx="1"/>
          </p:nvPr>
        </p:nvSpPr>
        <p:spPr/>
        <p:txBody>
          <a:bodyPr>
            <a:noAutofit/>
          </a:bodyPr>
          <a:lstStyle/>
          <a:p>
            <a:pPr lvl="0" algn="r" rtl="1"/>
            <a:r>
              <a:rPr lang="fa-IR" sz="2800" dirty="0">
                <a:cs typeface="B Nazanin" pitchFamily="2" charset="-78"/>
              </a:rPr>
              <a:t>گروه بندی بر پایه توانایی های مشابه</a:t>
            </a:r>
            <a:endParaRPr lang="en-US" sz="2800" dirty="0">
              <a:cs typeface="B Nazanin" pitchFamily="2" charset="-78"/>
            </a:endParaRPr>
          </a:p>
          <a:p>
            <a:pPr algn="r" rtl="1"/>
            <a:r>
              <a:rPr lang="fa-IR" sz="2800" dirty="0">
                <a:cs typeface="B Nazanin" pitchFamily="2" charset="-78"/>
              </a:rPr>
              <a:t>قوی – متوسط – ضعیف</a:t>
            </a:r>
            <a:endParaRPr lang="en-US" sz="2800" dirty="0">
              <a:cs typeface="B Nazanin" pitchFamily="2" charset="-78"/>
            </a:endParaRPr>
          </a:p>
          <a:p>
            <a:pPr lvl="0" algn="r" rtl="1"/>
            <a:r>
              <a:rPr lang="fa-IR" sz="2800" dirty="0">
                <a:cs typeface="B Nazanin" pitchFamily="2" charset="-78"/>
              </a:rPr>
              <a:t>گروهبندی بر اساس توانایی های </a:t>
            </a:r>
            <a:r>
              <a:rPr lang="fa-IR" sz="2800" dirty="0" smtClean="0">
                <a:cs typeface="B Nazanin" pitchFamily="2" charset="-78"/>
              </a:rPr>
              <a:t>متفاوت(خط </a:t>
            </a:r>
            <a:r>
              <a:rPr lang="fa-IR" sz="2800" dirty="0">
                <a:cs typeface="B Nazanin" pitchFamily="2" charset="-78"/>
              </a:rPr>
              <a:t>خوب – خوانداری قوی – جمع و تفریق خوب)</a:t>
            </a:r>
            <a:endParaRPr lang="en-US" sz="2800" dirty="0">
              <a:cs typeface="B Nazanin" pitchFamily="2" charset="-78"/>
            </a:endParaRPr>
          </a:p>
          <a:p>
            <a:pPr lvl="0" algn="r" rtl="1"/>
            <a:r>
              <a:rPr lang="fa-IR" sz="2800" dirty="0">
                <a:cs typeface="B Nazanin" pitchFamily="2" charset="-78"/>
              </a:rPr>
              <a:t>گروه بندی سنی (هم سن و سال هستند و از هم یاد می گیرند)</a:t>
            </a:r>
            <a:endParaRPr lang="en-US" sz="2800" dirty="0">
              <a:cs typeface="B Nazanin" pitchFamily="2" charset="-78"/>
            </a:endParaRPr>
          </a:p>
          <a:p>
            <a:pPr lvl="0" algn="r" rtl="1"/>
            <a:r>
              <a:rPr lang="fa-IR" sz="2800" dirty="0">
                <a:cs typeface="B Nazanin" pitchFamily="2" charset="-78"/>
              </a:rPr>
              <a:t>گروه بندی بر اساس سنین مختلف (گروه همیار)</a:t>
            </a:r>
            <a:endParaRPr lang="en-US" sz="2800" dirty="0">
              <a:cs typeface="B Nazanin" pitchFamily="2" charset="-78"/>
            </a:endParaRPr>
          </a:p>
          <a:p>
            <a:pPr lvl="0" algn="r" rtl="1"/>
            <a:r>
              <a:rPr lang="fa-IR" sz="2800" dirty="0">
                <a:cs typeface="B Nazanin" pitchFamily="2" charset="-78"/>
              </a:rPr>
              <a:t>گروه بندی داوطلبانه</a:t>
            </a:r>
            <a:endParaRPr lang="en-US" sz="2800" dirty="0">
              <a:cs typeface="B Nazanin" pitchFamily="2" charset="-78"/>
            </a:endParaRPr>
          </a:p>
          <a:p>
            <a:pPr lvl="0" algn="r" rtl="1"/>
            <a:r>
              <a:rPr lang="fa-IR" sz="2800" dirty="0">
                <a:cs typeface="B Nazanin" pitchFamily="2" charset="-78"/>
              </a:rPr>
              <a:t>گروه بندی تصادفی</a:t>
            </a:r>
            <a:endParaRPr lang="en-US" sz="2800" dirty="0">
              <a:cs typeface="B Nazanin" pitchFamily="2" charset="-78"/>
            </a:endParaRPr>
          </a:p>
          <a:p>
            <a:pPr algn="r" rtl="1"/>
            <a:endParaRPr lang="en-US" sz="2800" dirty="0">
              <a:cs typeface="B Nazanin" pitchFamily="2" charset="-78"/>
            </a:endParaRPr>
          </a:p>
        </p:txBody>
      </p:sp>
    </p:spTree>
    <p:extLst>
      <p:ext uri="{BB962C8B-B14F-4D97-AF65-F5344CB8AC3E}">
        <p14:creationId xmlns:p14="http://schemas.microsoft.com/office/powerpoint/2010/main" val="1961533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circle(in)">
                                      <p:cBhvr>
                                        <p:cTn id="16" dur="2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circle(in)">
                                      <p:cBhvr>
                                        <p:cTn id="34" dur="2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wipe(down)">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additive="base">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14734" y="685800"/>
            <a:ext cx="6096000" cy="984885"/>
          </a:xfrm>
          <a:prstGeom prst="rect">
            <a:avLst/>
          </a:prstGeom>
          <a:noFill/>
        </p:spPr>
        <p:txBody>
          <a:bodyPr wrap="square" rtlCol="0">
            <a:spAutoFit/>
          </a:bodyPr>
          <a:lstStyle/>
          <a:p>
            <a:pPr lvl="0" algn="r"/>
            <a:r>
              <a:rPr lang="fa-IR" sz="4000" b="1" dirty="0">
                <a:cs typeface="B Nazanin" pitchFamily="2" charset="-78"/>
              </a:rPr>
              <a:t>منظور از مدیریت کلاس چیست</a:t>
            </a:r>
            <a:r>
              <a:rPr lang="fa-IR" sz="4000" b="1" dirty="0" smtClean="0">
                <a:cs typeface="B Nazanin" pitchFamily="2" charset="-78"/>
              </a:rPr>
              <a:t>؟</a:t>
            </a:r>
          </a:p>
          <a:p>
            <a:pPr lvl="0" algn="r"/>
            <a:endParaRPr lang="en-US" b="1" dirty="0">
              <a:cs typeface="B Nazanin" pitchFamily="2" charset="-78"/>
            </a:endParaRPr>
          </a:p>
        </p:txBody>
      </p:sp>
      <p:sp>
        <p:nvSpPr>
          <p:cNvPr id="5" name="TextBox 4"/>
          <p:cNvSpPr txBox="1"/>
          <p:nvPr/>
        </p:nvSpPr>
        <p:spPr>
          <a:xfrm>
            <a:off x="5105400" y="1670685"/>
            <a:ext cx="3672800" cy="707886"/>
          </a:xfrm>
          <a:prstGeom prst="rect">
            <a:avLst/>
          </a:prstGeom>
          <a:noFill/>
        </p:spPr>
        <p:txBody>
          <a:bodyPr wrap="none" rtlCol="0">
            <a:spAutoFit/>
          </a:bodyPr>
          <a:lstStyle/>
          <a:p>
            <a:r>
              <a:rPr lang="fa-IR" sz="4000" b="1" dirty="0">
                <a:cs typeface="B Nazanin" pitchFamily="2" charset="-78"/>
              </a:rPr>
              <a:t>مدیریت کلاس </a:t>
            </a:r>
            <a:r>
              <a:rPr lang="fa-IR" sz="4000" b="1" dirty="0" smtClean="0">
                <a:cs typeface="B Nazanin" pitchFamily="2" charset="-78"/>
              </a:rPr>
              <a:t>درس</a:t>
            </a:r>
            <a:endParaRPr lang="en-US" sz="4000" b="1" dirty="0">
              <a:cs typeface="B Nazanin" pitchFamily="2" charset="-78"/>
            </a:endParaRPr>
          </a:p>
        </p:txBody>
      </p:sp>
      <p:sp>
        <p:nvSpPr>
          <p:cNvPr id="6" name="TextBox 5"/>
          <p:cNvSpPr txBox="1"/>
          <p:nvPr/>
        </p:nvSpPr>
        <p:spPr>
          <a:xfrm>
            <a:off x="609600" y="2667000"/>
            <a:ext cx="7927170" cy="1200329"/>
          </a:xfrm>
          <a:prstGeom prst="rect">
            <a:avLst/>
          </a:prstGeom>
          <a:noFill/>
        </p:spPr>
        <p:txBody>
          <a:bodyPr wrap="none" rtlCol="0">
            <a:spAutoFit/>
          </a:bodyPr>
          <a:lstStyle/>
          <a:p>
            <a:pPr algn="ctr" rtl="1"/>
            <a:r>
              <a:rPr lang="fa-IR" sz="2400" b="1" dirty="0">
                <a:cs typeface="B Nazanin" pitchFamily="2" charset="-78"/>
              </a:rPr>
              <a:t>کاستن از بدرفتاری نیست                            ایجاد یک محیط یادگیری </a:t>
            </a:r>
            <a:r>
              <a:rPr lang="fa-IR" sz="2400" b="1" dirty="0" smtClean="0">
                <a:cs typeface="B Nazanin" pitchFamily="2" charset="-78"/>
              </a:rPr>
              <a:t>است</a:t>
            </a:r>
          </a:p>
          <a:p>
            <a:pPr algn="ctr" rtl="1"/>
            <a:endParaRPr lang="en-US" sz="2400" b="1" dirty="0">
              <a:cs typeface="B Nazanin" pitchFamily="2" charset="-78"/>
            </a:endParaRPr>
          </a:p>
          <a:p>
            <a:pPr algn="ctr"/>
            <a:r>
              <a:rPr lang="fa-IR" sz="2400" b="1" dirty="0">
                <a:cs typeface="B Nazanin" pitchFamily="2" charset="-78"/>
              </a:rPr>
              <a:t>افزایش رفتار مطلوب است   </a:t>
            </a:r>
            <a:r>
              <a:rPr lang="fa-IR" sz="2400" b="1" dirty="0" smtClean="0">
                <a:cs typeface="B Nazanin" pitchFamily="2" charset="-78"/>
              </a:rPr>
              <a:t>                            </a:t>
            </a:r>
            <a:r>
              <a:rPr lang="fa-IR" sz="2400" b="1" dirty="0">
                <a:cs typeface="B Nazanin" pitchFamily="2" charset="-78"/>
              </a:rPr>
              <a:t>ایجاد یک محیط منظم نیست</a:t>
            </a:r>
            <a:endParaRPr lang="en-US" sz="2400" b="1" dirty="0">
              <a:cs typeface="B Nazanin" pitchFamily="2" charset="-78"/>
            </a:endParaRPr>
          </a:p>
        </p:txBody>
      </p:sp>
      <p:sp>
        <p:nvSpPr>
          <p:cNvPr id="7" name="TextBox 6"/>
          <p:cNvSpPr txBox="1"/>
          <p:nvPr/>
        </p:nvSpPr>
        <p:spPr>
          <a:xfrm>
            <a:off x="338835" y="4419600"/>
            <a:ext cx="8424166" cy="1477328"/>
          </a:xfrm>
          <a:prstGeom prst="rect">
            <a:avLst/>
          </a:prstGeom>
          <a:noFill/>
        </p:spPr>
        <p:txBody>
          <a:bodyPr wrap="none" rtlCol="0">
            <a:spAutoFit/>
          </a:bodyPr>
          <a:lstStyle/>
          <a:p>
            <a:pPr algn="r"/>
            <a:r>
              <a:rPr lang="fa-IR" sz="2400" b="1" dirty="0">
                <a:cs typeface="B Nazanin" pitchFamily="2" charset="-78"/>
              </a:rPr>
              <a:t>مدیریت کلاس </a:t>
            </a:r>
            <a:r>
              <a:rPr lang="fa-IR" sz="2400" b="1" dirty="0" smtClean="0">
                <a:cs typeface="B Nazanin" pitchFamily="2" charset="-78"/>
              </a:rPr>
              <a:t>درس:</a:t>
            </a:r>
          </a:p>
          <a:p>
            <a:pPr algn="r"/>
            <a:r>
              <a:rPr lang="fa-IR" sz="2400" b="1" dirty="0" smtClean="0">
                <a:cs typeface="B Nazanin" pitchFamily="2" charset="-78"/>
              </a:rPr>
              <a:t> </a:t>
            </a:r>
            <a:r>
              <a:rPr lang="fa-IR" sz="2400" b="1" dirty="0">
                <a:cs typeface="B Nazanin" pitchFamily="2" charset="-78"/>
              </a:rPr>
              <a:t>به پیش بینی ها و روندهای ضروری برای ایجاد </a:t>
            </a:r>
            <a:r>
              <a:rPr lang="fa-IR" sz="2400" b="1" dirty="0" smtClean="0">
                <a:cs typeface="B Nazanin" pitchFamily="2" charset="-78"/>
              </a:rPr>
              <a:t>و حفظ </a:t>
            </a:r>
            <a:r>
              <a:rPr lang="fa-IR" sz="2400" b="1" dirty="0">
                <a:cs typeface="B Nazanin" pitchFamily="2" charset="-78"/>
              </a:rPr>
              <a:t>محیطی </a:t>
            </a:r>
            <a:r>
              <a:rPr lang="fa-IR" sz="2400" b="1" dirty="0" smtClean="0">
                <a:cs typeface="B Nazanin" pitchFamily="2" charset="-78"/>
              </a:rPr>
              <a:t>که </a:t>
            </a:r>
            <a:r>
              <a:rPr lang="fa-IR" sz="2400" b="1" dirty="0">
                <a:cs typeface="B Nazanin" pitchFamily="2" charset="-78"/>
              </a:rPr>
              <a:t>در آن </a:t>
            </a:r>
            <a:r>
              <a:rPr lang="fa-IR" sz="2400" b="1" dirty="0" smtClean="0">
                <a:cs typeface="B Nazanin" pitchFamily="2" charset="-78"/>
              </a:rPr>
              <a:t>یاددهی</a:t>
            </a:r>
          </a:p>
          <a:p>
            <a:pPr algn="r"/>
            <a:r>
              <a:rPr lang="fa-IR" sz="2400" b="1" dirty="0" smtClean="0">
                <a:cs typeface="B Nazanin" pitchFamily="2" charset="-78"/>
              </a:rPr>
              <a:t> و یادگیری </a:t>
            </a:r>
            <a:r>
              <a:rPr lang="fa-IR" sz="2400" b="1" dirty="0">
                <a:cs typeface="B Nazanin" pitchFamily="2" charset="-78"/>
              </a:rPr>
              <a:t>به وقوع می پیوندد تعریف شده است.</a:t>
            </a:r>
            <a:endParaRPr lang="en-US" sz="2400" b="1" dirty="0">
              <a:cs typeface="B Nazanin" pitchFamily="2" charset="-78"/>
            </a:endParaRPr>
          </a:p>
          <a:p>
            <a:pPr algn="r"/>
            <a:endParaRPr lang="en-US" b="1" dirty="0">
              <a:cs typeface="B Nazanin" pitchFamily="2" charset="-78"/>
            </a:endParaRPr>
          </a:p>
        </p:txBody>
      </p:sp>
    </p:spTree>
    <p:extLst>
      <p:ext uri="{BB962C8B-B14F-4D97-AF65-F5344CB8AC3E}">
        <p14:creationId xmlns:p14="http://schemas.microsoft.com/office/powerpoint/2010/main" val="87001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 calcmode="lin" valueType="num">
                                      <p:cBhvr additive="base">
                                        <p:cTn id="2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randombar(horizont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b="1" dirty="0">
                <a:cs typeface="B Nazanin" pitchFamily="2" charset="-78"/>
              </a:rPr>
              <a:t>تهیه طرح درس در کلاسی که آماده کرده ایم</a:t>
            </a:r>
            <a:r>
              <a:rPr lang="en-US" b="1" dirty="0">
                <a:cs typeface="B Nazanin" pitchFamily="2" charset="-78"/>
              </a:rPr>
              <a:t/>
            </a:r>
            <a:br>
              <a:rPr lang="en-US" b="1" dirty="0">
                <a:cs typeface="B Nazanin" pitchFamily="2" charset="-78"/>
              </a:rPr>
            </a:br>
            <a:endParaRPr lang="en-US" b="1" dirty="0">
              <a:cs typeface="B Nazanin" pitchFamily="2" charset="-78"/>
            </a:endParaRPr>
          </a:p>
        </p:txBody>
      </p:sp>
      <p:sp>
        <p:nvSpPr>
          <p:cNvPr id="3" name="Content Placeholder 2"/>
          <p:cNvSpPr>
            <a:spLocks noGrp="1"/>
          </p:cNvSpPr>
          <p:nvPr>
            <p:ph sz="quarter" idx="1"/>
          </p:nvPr>
        </p:nvSpPr>
        <p:spPr/>
        <p:txBody>
          <a:bodyPr/>
          <a:lstStyle/>
          <a:p>
            <a:pPr lvl="0" algn="r" rtl="1"/>
            <a:r>
              <a:rPr lang="fa-IR" sz="2800" b="1" dirty="0">
                <a:cs typeface="B Nazanin" pitchFamily="2" charset="-78"/>
              </a:rPr>
              <a:t>طرح درس </a:t>
            </a:r>
            <a:r>
              <a:rPr lang="fa-IR" sz="2800" b="1" dirty="0" smtClean="0">
                <a:cs typeface="B Nazanin" pitchFamily="2" charset="-78"/>
              </a:rPr>
              <a:t>سالانه</a:t>
            </a:r>
          </a:p>
          <a:p>
            <a:pPr lvl="0" algn="r" rtl="1"/>
            <a:endParaRPr lang="en-US" sz="2800" b="1" dirty="0">
              <a:cs typeface="B Nazanin" pitchFamily="2" charset="-78"/>
            </a:endParaRPr>
          </a:p>
          <a:p>
            <a:pPr lvl="0" algn="r" rtl="1"/>
            <a:r>
              <a:rPr lang="fa-IR" sz="2800" b="1" dirty="0">
                <a:cs typeface="B Nazanin" pitchFamily="2" charset="-78"/>
              </a:rPr>
              <a:t>طرح درس ماهانه</a:t>
            </a:r>
            <a:endParaRPr lang="en-US" sz="2800" b="1" dirty="0">
              <a:cs typeface="B Nazanin" pitchFamily="2" charset="-78"/>
            </a:endParaRPr>
          </a:p>
          <a:p>
            <a:pPr lvl="0" algn="r" rtl="1"/>
            <a:endParaRPr lang="fa-IR" sz="2800" b="1" dirty="0" smtClean="0">
              <a:cs typeface="B Nazanin" pitchFamily="2" charset="-78"/>
            </a:endParaRPr>
          </a:p>
          <a:p>
            <a:pPr lvl="0" algn="r" rtl="1"/>
            <a:r>
              <a:rPr lang="fa-IR" sz="2800" b="1" dirty="0" smtClean="0">
                <a:cs typeface="B Nazanin" pitchFamily="2" charset="-78"/>
              </a:rPr>
              <a:t>طرح </a:t>
            </a:r>
            <a:r>
              <a:rPr lang="fa-IR" sz="2800" b="1" dirty="0">
                <a:cs typeface="B Nazanin" pitchFamily="2" charset="-78"/>
              </a:rPr>
              <a:t>درس هفتگی</a:t>
            </a:r>
            <a:endParaRPr lang="en-US" sz="2800" b="1" dirty="0">
              <a:cs typeface="B Nazanin" pitchFamily="2" charset="-78"/>
            </a:endParaRPr>
          </a:p>
          <a:p>
            <a:pPr lvl="0" algn="r" rtl="1"/>
            <a:endParaRPr lang="fa-IR" sz="2800" b="1" dirty="0" smtClean="0">
              <a:cs typeface="B Nazanin" pitchFamily="2" charset="-78"/>
            </a:endParaRPr>
          </a:p>
          <a:p>
            <a:pPr lvl="0" algn="r" rtl="1"/>
            <a:r>
              <a:rPr lang="fa-IR" sz="2800" b="1" dirty="0" smtClean="0">
                <a:cs typeface="B Nazanin" pitchFamily="2" charset="-78"/>
              </a:rPr>
              <a:t>طرح </a:t>
            </a:r>
            <a:r>
              <a:rPr lang="fa-IR" sz="2800" b="1" dirty="0">
                <a:cs typeface="B Nazanin" pitchFamily="2" charset="-78"/>
              </a:rPr>
              <a:t>درس روزانه</a:t>
            </a:r>
            <a:endParaRPr lang="en-US" sz="2800" b="1" dirty="0">
              <a:cs typeface="B Nazanin" pitchFamily="2" charset="-78"/>
            </a:endParaRPr>
          </a:p>
          <a:p>
            <a:pPr algn="r"/>
            <a:endParaRPr lang="en-US" dirty="0">
              <a:cs typeface="B Nazanin" pitchFamily="2" charset="-78"/>
            </a:endParaRPr>
          </a:p>
        </p:txBody>
      </p:sp>
    </p:spTree>
    <p:extLst>
      <p:ext uri="{BB962C8B-B14F-4D97-AF65-F5344CB8AC3E}">
        <p14:creationId xmlns:p14="http://schemas.microsoft.com/office/powerpoint/2010/main" val="918421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2" presetClass="emph" presetSubtype="0" fill="hold" nodeType="clickEffect">
                                  <p:stCondLst>
                                    <p:cond delay="0"/>
                                  </p:stCondLst>
                                  <p:childTnLst>
                                    <p:animRot by="120000">
                                      <p:cBhvr>
                                        <p:cTn id="24" dur="100" fill="hold">
                                          <p:stCondLst>
                                            <p:cond delay="0"/>
                                          </p:stCondLst>
                                        </p:cTn>
                                        <p:tgtEl>
                                          <p:spTgt spid="3">
                                            <p:txEl>
                                              <p:pRg st="0" end="0"/>
                                            </p:txEl>
                                          </p:spTgt>
                                        </p:tgtEl>
                                        <p:attrNameLst>
                                          <p:attrName>r</p:attrName>
                                        </p:attrNameLst>
                                      </p:cBhvr>
                                    </p:animRot>
                                    <p:animRot by="-240000">
                                      <p:cBhvr>
                                        <p:cTn id="25" dur="200" fill="hold">
                                          <p:stCondLst>
                                            <p:cond delay="200"/>
                                          </p:stCondLst>
                                        </p:cTn>
                                        <p:tgtEl>
                                          <p:spTgt spid="3">
                                            <p:txEl>
                                              <p:pRg st="0" end="0"/>
                                            </p:txEl>
                                          </p:spTgt>
                                        </p:tgtEl>
                                        <p:attrNameLst>
                                          <p:attrName>r</p:attrName>
                                        </p:attrNameLst>
                                      </p:cBhvr>
                                    </p:animRot>
                                    <p:animRot by="240000">
                                      <p:cBhvr>
                                        <p:cTn id="26" dur="200" fill="hold">
                                          <p:stCondLst>
                                            <p:cond delay="400"/>
                                          </p:stCondLst>
                                        </p:cTn>
                                        <p:tgtEl>
                                          <p:spTgt spid="3">
                                            <p:txEl>
                                              <p:pRg st="0" end="0"/>
                                            </p:txEl>
                                          </p:spTgt>
                                        </p:tgtEl>
                                        <p:attrNameLst>
                                          <p:attrName>r</p:attrName>
                                        </p:attrNameLst>
                                      </p:cBhvr>
                                    </p:animRot>
                                    <p:animRot by="-240000">
                                      <p:cBhvr>
                                        <p:cTn id="27" dur="200" fill="hold">
                                          <p:stCondLst>
                                            <p:cond delay="600"/>
                                          </p:stCondLst>
                                        </p:cTn>
                                        <p:tgtEl>
                                          <p:spTgt spid="3">
                                            <p:txEl>
                                              <p:pRg st="0" end="0"/>
                                            </p:txEl>
                                          </p:spTgt>
                                        </p:tgtEl>
                                        <p:attrNameLst>
                                          <p:attrName>r</p:attrName>
                                        </p:attrNameLst>
                                      </p:cBhvr>
                                    </p:animRot>
                                    <p:animRot by="120000">
                                      <p:cBhvr>
                                        <p:cTn id="28" dur="200" fill="hold">
                                          <p:stCondLst>
                                            <p:cond delay="800"/>
                                          </p:stCondLst>
                                        </p:cTn>
                                        <p:tgtEl>
                                          <p:spTgt spid="3">
                                            <p:txEl>
                                              <p:pRg st="0" end="0"/>
                                            </p:txEl>
                                          </p:spTgt>
                                        </p:tgtEl>
                                        <p:attrNameLst>
                                          <p:attrName>r</p:attrName>
                                        </p:attrNameLst>
                                      </p:cBhvr>
                                    </p:animRot>
                                  </p:childTnLst>
                                </p:cTn>
                              </p:par>
                            </p:childTnLst>
                          </p:cTn>
                        </p:par>
                      </p:childTnLst>
                    </p:cTn>
                  </p:par>
                  <p:par>
                    <p:cTn id="29" fill="hold">
                      <p:stCondLst>
                        <p:cond delay="indefinite"/>
                      </p:stCondLst>
                      <p:childTnLst>
                        <p:par>
                          <p:cTn id="30" fill="hold">
                            <p:stCondLst>
                              <p:cond delay="0"/>
                            </p:stCondLst>
                            <p:childTnLst>
                              <p:par>
                                <p:cTn id="31" presetID="32" presetClass="emph" presetSubtype="0" fill="hold" nodeType="clickEffect">
                                  <p:stCondLst>
                                    <p:cond delay="0"/>
                                  </p:stCondLst>
                                  <p:childTnLst>
                                    <p:animRot by="120000">
                                      <p:cBhvr>
                                        <p:cTn id="32" dur="100" fill="hold">
                                          <p:stCondLst>
                                            <p:cond delay="0"/>
                                          </p:stCondLst>
                                        </p:cTn>
                                        <p:tgtEl>
                                          <p:spTgt spid="3">
                                            <p:txEl>
                                              <p:pRg st="2" end="2"/>
                                            </p:txEl>
                                          </p:spTgt>
                                        </p:tgtEl>
                                        <p:attrNameLst>
                                          <p:attrName>r</p:attrName>
                                        </p:attrNameLst>
                                      </p:cBhvr>
                                    </p:animRot>
                                    <p:animRot by="-240000">
                                      <p:cBhvr>
                                        <p:cTn id="33" dur="200" fill="hold">
                                          <p:stCondLst>
                                            <p:cond delay="200"/>
                                          </p:stCondLst>
                                        </p:cTn>
                                        <p:tgtEl>
                                          <p:spTgt spid="3">
                                            <p:txEl>
                                              <p:pRg st="2" end="2"/>
                                            </p:txEl>
                                          </p:spTgt>
                                        </p:tgtEl>
                                        <p:attrNameLst>
                                          <p:attrName>r</p:attrName>
                                        </p:attrNameLst>
                                      </p:cBhvr>
                                    </p:animRot>
                                    <p:animRot by="240000">
                                      <p:cBhvr>
                                        <p:cTn id="34" dur="200" fill="hold">
                                          <p:stCondLst>
                                            <p:cond delay="400"/>
                                          </p:stCondLst>
                                        </p:cTn>
                                        <p:tgtEl>
                                          <p:spTgt spid="3">
                                            <p:txEl>
                                              <p:pRg st="2" end="2"/>
                                            </p:txEl>
                                          </p:spTgt>
                                        </p:tgtEl>
                                        <p:attrNameLst>
                                          <p:attrName>r</p:attrName>
                                        </p:attrNameLst>
                                      </p:cBhvr>
                                    </p:animRot>
                                    <p:animRot by="-240000">
                                      <p:cBhvr>
                                        <p:cTn id="35" dur="200" fill="hold">
                                          <p:stCondLst>
                                            <p:cond delay="600"/>
                                          </p:stCondLst>
                                        </p:cTn>
                                        <p:tgtEl>
                                          <p:spTgt spid="3">
                                            <p:txEl>
                                              <p:pRg st="2" end="2"/>
                                            </p:txEl>
                                          </p:spTgt>
                                        </p:tgtEl>
                                        <p:attrNameLst>
                                          <p:attrName>r</p:attrName>
                                        </p:attrNameLst>
                                      </p:cBhvr>
                                    </p:animRot>
                                    <p:animRot by="120000">
                                      <p:cBhvr>
                                        <p:cTn id="36" dur="200" fill="hold">
                                          <p:stCondLst>
                                            <p:cond delay="800"/>
                                          </p:stCondLst>
                                        </p:cTn>
                                        <p:tgtEl>
                                          <p:spTgt spid="3">
                                            <p:txEl>
                                              <p:pRg st="2" end="2"/>
                                            </p:txEl>
                                          </p:spTgt>
                                        </p:tgtEl>
                                        <p:attrNameLst>
                                          <p:attrName>r</p:attrName>
                                        </p:attrNameLst>
                                      </p:cBhvr>
                                    </p:animRot>
                                  </p:childTnLst>
                                </p:cTn>
                              </p:par>
                            </p:childTnLst>
                          </p:cTn>
                        </p:par>
                      </p:childTnLst>
                    </p:cTn>
                  </p:par>
                  <p:par>
                    <p:cTn id="37" fill="hold">
                      <p:stCondLst>
                        <p:cond delay="indefinite"/>
                      </p:stCondLst>
                      <p:childTnLst>
                        <p:par>
                          <p:cTn id="38" fill="hold">
                            <p:stCondLst>
                              <p:cond delay="0"/>
                            </p:stCondLst>
                            <p:childTnLst>
                              <p:par>
                                <p:cTn id="39" presetID="32" presetClass="emph" presetSubtype="0" fill="hold" nodeType="clickEffect">
                                  <p:stCondLst>
                                    <p:cond delay="0"/>
                                  </p:stCondLst>
                                  <p:childTnLst>
                                    <p:animRot by="120000">
                                      <p:cBhvr>
                                        <p:cTn id="40" dur="100" fill="hold">
                                          <p:stCondLst>
                                            <p:cond delay="0"/>
                                          </p:stCondLst>
                                        </p:cTn>
                                        <p:tgtEl>
                                          <p:spTgt spid="3">
                                            <p:txEl>
                                              <p:pRg st="4" end="4"/>
                                            </p:txEl>
                                          </p:spTgt>
                                        </p:tgtEl>
                                        <p:attrNameLst>
                                          <p:attrName>r</p:attrName>
                                        </p:attrNameLst>
                                      </p:cBhvr>
                                    </p:animRot>
                                    <p:animRot by="-240000">
                                      <p:cBhvr>
                                        <p:cTn id="41" dur="200" fill="hold">
                                          <p:stCondLst>
                                            <p:cond delay="200"/>
                                          </p:stCondLst>
                                        </p:cTn>
                                        <p:tgtEl>
                                          <p:spTgt spid="3">
                                            <p:txEl>
                                              <p:pRg st="4" end="4"/>
                                            </p:txEl>
                                          </p:spTgt>
                                        </p:tgtEl>
                                        <p:attrNameLst>
                                          <p:attrName>r</p:attrName>
                                        </p:attrNameLst>
                                      </p:cBhvr>
                                    </p:animRot>
                                    <p:animRot by="240000">
                                      <p:cBhvr>
                                        <p:cTn id="42" dur="200" fill="hold">
                                          <p:stCondLst>
                                            <p:cond delay="400"/>
                                          </p:stCondLst>
                                        </p:cTn>
                                        <p:tgtEl>
                                          <p:spTgt spid="3">
                                            <p:txEl>
                                              <p:pRg st="4" end="4"/>
                                            </p:txEl>
                                          </p:spTgt>
                                        </p:tgtEl>
                                        <p:attrNameLst>
                                          <p:attrName>r</p:attrName>
                                        </p:attrNameLst>
                                      </p:cBhvr>
                                    </p:animRot>
                                    <p:animRot by="-240000">
                                      <p:cBhvr>
                                        <p:cTn id="43" dur="200" fill="hold">
                                          <p:stCondLst>
                                            <p:cond delay="600"/>
                                          </p:stCondLst>
                                        </p:cTn>
                                        <p:tgtEl>
                                          <p:spTgt spid="3">
                                            <p:txEl>
                                              <p:pRg st="4" end="4"/>
                                            </p:txEl>
                                          </p:spTgt>
                                        </p:tgtEl>
                                        <p:attrNameLst>
                                          <p:attrName>r</p:attrName>
                                        </p:attrNameLst>
                                      </p:cBhvr>
                                    </p:animRot>
                                    <p:animRot by="120000">
                                      <p:cBhvr>
                                        <p:cTn id="44" dur="200" fill="hold">
                                          <p:stCondLst>
                                            <p:cond delay="800"/>
                                          </p:stCondLst>
                                        </p:cTn>
                                        <p:tgtEl>
                                          <p:spTgt spid="3">
                                            <p:txEl>
                                              <p:pRg st="4" end="4"/>
                                            </p:txEl>
                                          </p:spTgt>
                                        </p:tgtEl>
                                        <p:attrNameLst>
                                          <p:attrName>r</p:attrName>
                                        </p:attrNameLst>
                                      </p:cBhvr>
                                    </p:animRot>
                                  </p:childTnLst>
                                </p:cTn>
                              </p:par>
                            </p:childTnLst>
                          </p:cTn>
                        </p:par>
                      </p:childTnLst>
                    </p:cTn>
                  </p:par>
                  <p:par>
                    <p:cTn id="45" fill="hold">
                      <p:stCondLst>
                        <p:cond delay="indefinite"/>
                      </p:stCondLst>
                      <p:childTnLst>
                        <p:par>
                          <p:cTn id="46" fill="hold">
                            <p:stCondLst>
                              <p:cond delay="0"/>
                            </p:stCondLst>
                            <p:childTnLst>
                              <p:par>
                                <p:cTn id="47" presetID="32" presetClass="emph" presetSubtype="0" fill="hold" nodeType="clickEffect">
                                  <p:stCondLst>
                                    <p:cond delay="0"/>
                                  </p:stCondLst>
                                  <p:childTnLst>
                                    <p:animRot by="120000">
                                      <p:cBhvr>
                                        <p:cTn id="48" dur="100" fill="hold">
                                          <p:stCondLst>
                                            <p:cond delay="0"/>
                                          </p:stCondLst>
                                        </p:cTn>
                                        <p:tgtEl>
                                          <p:spTgt spid="3">
                                            <p:txEl>
                                              <p:pRg st="6" end="6"/>
                                            </p:txEl>
                                          </p:spTgt>
                                        </p:tgtEl>
                                        <p:attrNameLst>
                                          <p:attrName>r</p:attrName>
                                        </p:attrNameLst>
                                      </p:cBhvr>
                                    </p:animRot>
                                    <p:animRot by="-240000">
                                      <p:cBhvr>
                                        <p:cTn id="49" dur="200" fill="hold">
                                          <p:stCondLst>
                                            <p:cond delay="200"/>
                                          </p:stCondLst>
                                        </p:cTn>
                                        <p:tgtEl>
                                          <p:spTgt spid="3">
                                            <p:txEl>
                                              <p:pRg st="6" end="6"/>
                                            </p:txEl>
                                          </p:spTgt>
                                        </p:tgtEl>
                                        <p:attrNameLst>
                                          <p:attrName>r</p:attrName>
                                        </p:attrNameLst>
                                      </p:cBhvr>
                                    </p:animRot>
                                    <p:animRot by="240000">
                                      <p:cBhvr>
                                        <p:cTn id="50" dur="200" fill="hold">
                                          <p:stCondLst>
                                            <p:cond delay="400"/>
                                          </p:stCondLst>
                                        </p:cTn>
                                        <p:tgtEl>
                                          <p:spTgt spid="3">
                                            <p:txEl>
                                              <p:pRg st="6" end="6"/>
                                            </p:txEl>
                                          </p:spTgt>
                                        </p:tgtEl>
                                        <p:attrNameLst>
                                          <p:attrName>r</p:attrName>
                                        </p:attrNameLst>
                                      </p:cBhvr>
                                    </p:animRot>
                                    <p:animRot by="-240000">
                                      <p:cBhvr>
                                        <p:cTn id="51" dur="200" fill="hold">
                                          <p:stCondLst>
                                            <p:cond delay="600"/>
                                          </p:stCondLst>
                                        </p:cTn>
                                        <p:tgtEl>
                                          <p:spTgt spid="3">
                                            <p:txEl>
                                              <p:pRg st="6" end="6"/>
                                            </p:txEl>
                                          </p:spTgt>
                                        </p:tgtEl>
                                        <p:attrNameLst>
                                          <p:attrName>r</p:attrName>
                                        </p:attrNameLst>
                                      </p:cBhvr>
                                    </p:animRot>
                                    <p:animRot by="120000">
                                      <p:cBhvr>
                                        <p:cTn id="52" dur="200" fill="hold">
                                          <p:stCondLst>
                                            <p:cond delay="800"/>
                                          </p:stCondLst>
                                        </p:cTn>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normAutofit/>
          </a:bodyPr>
          <a:lstStyle/>
          <a:p>
            <a:pPr algn="r" rtl="1"/>
            <a:r>
              <a:rPr lang="fa-IR" sz="2800" dirty="0">
                <a:cs typeface="B Nazanin" pitchFamily="2" charset="-78"/>
              </a:rPr>
              <a:t>بهترین حالت این است که معلم تمامی طرح درس ها را داشته باشد، چون طرح درس ها هدف های اصلی معلم در طول سال و ماه و هفته و روز مشخص می کند. مخصوصا اگر در کلاس چند دانش آموز مشکل دار داشته باشیم. حتما طرح درس برای خودمان تدوین کنیم حتی اگر نوشتن چند خط یا چند کلمه باشد.</a:t>
            </a:r>
            <a:endParaRPr lang="en-US" sz="2800" dirty="0">
              <a:cs typeface="B Nazanin" pitchFamily="2" charset="-78"/>
            </a:endParaRPr>
          </a:p>
          <a:p>
            <a:pPr lvl="0" algn="r" rtl="1"/>
            <a:r>
              <a:rPr lang="fa-IR" sz="2800" dirty="0">
                <a:cs typeface="B Nazanin" pitchFamily="2" charset="-78"/>
              </a:rPr>
              <a:t>دانش آموز چه مشکلی دارد؟ راه حل آن چیست؟ چه زمانی برای رفع اشکال نیازمند است و چه ساعاتی از روز با او کار شود؟ُ</a:t>
            </a:r>
            <a:endParaRPr lang="en-US" sz="2800" dirty="0">
              <a:cs typeface="B Nazanin" pitchFamily="2" charset="-78"/>
            </a:endParaRPr>
          </a:p>
          <a:p>
            <a:pPr lvl="0" algn="r" rtl="1"/>
            <a:r>
              <a:rPr lang="fa-IR" sz="2800" dirty="0">
                <a:cs typeface="B Nazanin" pitchFamily="2" charset="-78"/>
              </a:rPr>
              <a:t>حتما برای دانش آموزان مشکل دار طرح درس جداگانه بصورت هفتگی و ماهانه داشته باشیم و در دفتر یادداشت خود(معلم) نوشته شود یا بر روی برگه ای در کلاس نوشته شود و هر </a:t>
            </a:r>
            <a:r>
              <a:rPr lang="fa-IR" sz="2800" dirty="0" smtClean="0">
                <a:cs typeface="B Nazanin" pitchFamily="2" charset="-78"/>
              </a:rPr>
              <a:t>چیزی </a:t>
            </a:r>
            <a:r>
              <a:rPr lang="fa-IR" sz="2800" dirty="0">
                <a:cs typeface="B Nazanin" pitchFamily="2" charset="-78"/>
              </a:rPr>
              <a:t>با تمرین و تکرار زیاد به نتیجه می رسد.</a:t>
            </a:r>
            <a:endParaRPr lang="en-US" sz="2800" dirty="0">
              <a:cs typeface="B Nazanin" pitchFamily="2" charset="-78"/>
            </a:endParaRPr>
          </a:p>
          <a:p>
            <a:pPr algn="r" rtl="1"/>
            <a:endParaRPr lang="en-US" sz="2800" dirty="0">
              <a:cs typeface="B Nazanin" pitchFamily="2" charset="-78"/>
            </a:endParaRPr>
          </a:p>
        </p:txBody>
      </p:sp>
    </p:spTree>
    <p:extLst>
      <p:ext uri="{BB962C8B-B14F-4D97-AF65-F5344CB8AC3E}">
        <p14:creationId xmlns:p14="http://schemas.microsoft.com/office/powerpoint/2010/main" val="361805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ctr" rtl="1"/>
            <a:r>
              <a:rPr lang="fa-IR" b="1" dirty="0">
                <a:cs typeface="B Nazanin" pitchFamily="2" charset="-78"/>
              </a:rPr>
              <a:t>مزایای طرح درس</a:t>
            </a:r>
            <a:endParaRPr lang="en-US" b="1" dirty="0">
              <a:cs typeface="B Nazanin" pitchFamily="2" charset="-78"/>
            </a:endParaRPr>
          </a:p>
        </p:txBody>
      </p:sp>
      <p:sp>
        <p:nvSpPr>
          <p:cNvPr id="3" name="Content Placeholder 2"/>
          <p:cNvSpPr>
            <a:spLocks noGrp="1"/>
          </p:cNvSpPr>
          <p:nvPr>
            <p:ph sz="quarter" idx="1"/>
          </p:nvPr>
        </p:nvSpPr>
        <p:spPr>
          <a:xfrm>
            <a:off x="457200" y="1143000"/>
            <a:ext cx="7467600" cy="5330952"/>
          </a:xfrm>
        </p:spPr>
        <p:txBody>
          <a:bodyPr>
            <a:noAutofit/>
          </a:bodyPr>
          <a:lstStyle/>
          <a:p>
            <a:pPr lvl="0" algn="r" rtl="1"/>
            <a:r>
              <a:rPr lang="fa-IR" sz="2800" dirty="0">
                <a:cs typeface="B Nazanin" pitchFamily="2" charset="-78"/>
              </a:rPr>
              <a:t>اعتماد به نفس به معلم</a:t>
            </a:r>
            <a:endParaRPr lang="en-US" sz="2800" dirty="0">
              <a:cs typeface="B Nazanin" pitchFamily="2" charset="-78"/>
            </a:endParaRPr>
          </a:p>
          <a:p>
            <a:pPr lvl="0" algn="r" rtl="1"/>
            <a:r>
              <a:rPr lang="fa-IR" sz="2800" dirty="0">
                <a:cs typeface="B Nazanin" pitchFamily="2" charset="-78"/>
              </a:rPr>
              <a:t>معلم بهترین روش ها را انتخاب می کند.</a:t>
            </a:r>
            <a:endParaRPr lang="en-US" sz="2800" dirty="0">
              <a:cs typeface="B Nazanin" pitchFamily="2" charset="-78"/>
            </a:endParaRPr>
          </a:p>
          <a:p>
            <a:pPr lvl="0" algn="r" rtl="1"/>
            <a:r>
              <a:rPr lang="fa-IR" sz="2800" dirty="0">
                <a:cs typeface="B Nazanin" pitchFamily="2" charset="-78"/>
              </a:rPr>
              <a:t>شیوه درست تدریس را معین می کند.</a:t>
            </a:r>
            <a:endParaRPr lang="en-US" sz="2800" dirty="0">
              <a:cs typeface="B Nazanin" pitchFamily="2" charset="-78"/>
            </a:endParaRPr>
          </a:p>
          <a:p>
            <a:pPr lvl="0" algn="r" rtl="1"/>
            <a:r>
              <a:rPr lang="fa-IR" sz="2800" dirty="0">
                <a:cs typeface="B Nazanin" pitchFamily="2" charset="-78"/>
              </a:rPr>
              <a:t>روی نکات مهم و اصلی درس توجه می شود.</a:t>
            </a:r>
            <a:endParaRPr lang="en-US" sz="2800" dirty="0">
              <a:cs typeface="B Nazanin" pitchFamily="2" charset="-78"/>
            </a:endParaRPr>
          </a:p>
          <a:p>
            <a:pPr lvl="0" algn="r" rtl="1"/>
            <a:r>
              <a:rPr lang="fa-IR" sz="2800" dirty="0">
                <a:cs typeface="B Nazanin" pitchFamily="2" charset="-78"/>
              </a:rPr>
              <a:t>زمان تدریس را کنترل می کند.</a:t>
            </a:r>
            <a:endParaRPr lang="en-US" sz="2800" dirty="0">
              <a:cs typeface="B Nazanin" pitchFamily="2" charset="-78"/>
            </a:endParaRPr>
          </a:p>
          <a:p>
            <a:pPr lvl="0" algn="r" rtl="1"/>
            <a:r>
              <a:rPr lang="fa-IR" sz="2800" dirty="0">
                <a:cs typeface="B Nazanin" pitchFamily="2" charset="-78"/>
              </a:rPr>
              <a:t>معلم با طرح درس می تواند نوع تکلیف را از قبل مشخص کند.</a:t>
            </a:r>
            <a:endParaRPr lang="en-US" sz="2800" dirty="0">
              <a:cs typeface="B Nazanin" pitchFamily="2" charset="-78"/>
            </a:endParaRPr>
          </a:p>
          <a:p>
            <a:pPr lvl="0" algn="r" rtl="1"/>
            <a:r>
              <a:rPr lang="fa-IR" sz="2800" dirty="0">
                <a:cs typeface="B Nazanin" pitchFamily="2" charset="-78"/>
              </a:rPr>
              <a:t>در جریان تهیه طرح درس معلم فرصت خواهد کرد مشکلات احتمالی تدریس </a:t>
            </a:r>
            <a:r>
              <a:rPr lang="fa-IR" sz="2800">
                <a:cs typeface="B Nazanin" pitchFamily="2" charset="-78"/>
              </a:rPr>
              <a:t>را </a:t>
            </a:r>
            <a:r>
              <a:rPr lang="fa-IR" sz="2800" smtClean="0">
                <a:cs typeface="B Nazanin" pitchFamily="2" charset="-78"/>
              </a:rPr>
              <a:t>کشف </a:t>
            </a:r>
            <a:r>
              <a:rPr lang="fa-IR" sz="2800" dirty="0">
                <a:cs typeface="B Nazanin" pitchFamily="2" charset="-78"/>
              </a:rPr>
              <a:t>کند و پیش بینی لازم را به عمل آورد.</a:t>
            </a:r>
            <a:endParaRPr lang="en-US" sz="2800" dirty="0">
              <a:cs typeface="B Nazanin" pitchFamily="2" charset="-78"/>
            </a:endParaRPr>
          </a:p>
          <a:p>
            <a:pPr lvl="0" algn="r" rtl="1"/>
            <a:r>
              <a:rPr lang="fa-IR" sz="2800" dirty="0">
                <a:cs typeface="B Nazanin" pitchFamily="2" charset="-78"/>
              </a:rPr>
              <a:t>معلم مجبور است برای نوشتن طرح </a:t>
            </a:r>
            <a:r>
              <a:rPr lang="fa-IR" sz="2800" dirty="0" smtClean="0">
                <a:cs typeface="B Nazanin" pitchFamily="2" charset="-78"/>
              </a:rPr>
              <a:t>درس </a:t>
            </a:r>
            <a:r>
              <a:rPr lang="fa-IR" sz="2800" dirty="0">
                <a:cs typeface="B Nazanin" pitchFamily="2" charset="-78"/>
              </a:rPr>
              <a:t>کتب درسی دانش آموز را مطالعه کند.</a:t>
            </a:r>
            <a:endParaRPr lang="en-US" sz="2800" dirty="0">
              <a:cs typeface="B Nazanin" pitchFamily="2" charset="-78"/>
            </a:endParaRPr>
          </a:p>
          <a:p>
            <a:pPr algn="r"/>
            <a:endParaRPr lang="en-US" sz="2800" dirty="0">
              <a:cs typeface="B Nazanin" pitchFamily="2" charset="-78"/>
            </a:endParaRPr>
          </a:p>
        </p:txBody>
      </p:sp>
    </p:spTree>
    <p:extLst>
      <p:ext uri="{BB962C8B-B14F-4D97-AF65-F5344CB8AC3E}">
        <p14:creationId xmlns:p14="http://schemas.microsoft.com/office/powerpoint/2010/main" val="186279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1000"/>
                                        <p:tgtEl>
                                          <p:spTgt spid="3">
                                            <p:txEl>
                                              <p:pRg st="1" end="1"/>
                                            </p:txEl>
                                          </p:spTgt>
                                        </p:tgtEl>
                                      </p:cBhvr>
                                    </p:animEffect>
                                    <p:anim calcmode="lin" valueType="num">
                                      <p:cBhvr>
                                        <p:cTn id="3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fade">
                                      <p:cBhvr>
                                        <p:cTn id="37" dur="1000"/>
                                        <p:tgtEl>
                                          <p:spTgt spid="3">
                                            <p:txEl>
                                              <p:pRg st="2" end="2"/>
                                            </p:txEl>
                                          </p:spTgt>
                                        </p:tgtEl>
                                      </p:cBhvr>
                                    </p:animEffect>
                                    <p:anim calcmode="lin" valueType="num">
                                      <p:cBhvr>
                                        <p:cTn id="3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Effect transition="in" filter="fade">
                                      <p:cBhvr>
                                        <p:cTn id="44" dur="1000"/>
                                        <p:tgtEl>
                                          <p:spTgt spid="3">
                                            <p:txEl>
                                              <p:pRg st="3" end="3"/>
                                            </p:txEl>
                                          </p:spTgt>
                                        </p:tgtEl>
                                      </p:cBhvr>
                                    </p:animEffect>
                                    <p:anim calcmode="lin" valueType="num">
                                      <p:cBhvr>
                                        <p:cTn id="4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animEffect transition="in" filter="fade">
                                      <p:cBhvr>
                                        <p:cTn id="51" dur="1000"/>
                                        <p:tgtEl>
                                          <p:spTgt spid="3">
                                            <p:txEl>
                                              <p:pRg st="4" end="4"/>
                                            </p:txEl>
                                          </p:spTgt>
                                        </p:tgtEl>
                                      </p:cBhvr>
                                    </p:animEffect>
                                    <p:anim calcmode="lin" valueType="num">
                                      <p:cBhvr>
                                        <p:cTn id="5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3">
                                            <p:txEl>
                                              <p:pRg st="5" end="5"/>
                                            </p:txEl>
                                          </p:spTgt>
                                        </p:tgtEl>
                                        <p:attrNameLst>
                                          <p:attrName>style.visibility</p:attrName>
                                        </p:attrNameLst>
                                      </p:cBhvr>
                                      <p:to>
                                        <p:strVal val="visible"/>
                                      </p:to>
                                    </p:set>
                                    <p:animEffect transition="in" filter="fade">
                                      <p:cBhvr>
                                        <p:cTn id="58" dur="1000"/>
                                        <p:tgtEl>
                                          <p:spTgt spid="3">
                                            <p:txEl>
                                              <p:pRg st="5" end="5"/>
                                            </p:txEl>
                                          </p:spTgt>
                                        </p:tgtEl>
                                      </p:cBhvr>
                                    </p:animEffect>
                                    <p:anim calcmode="lin" valueType="num">
                                      <p:cBhvr>
                                        <p:cTn id="5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3">
                                            <p:txEl>
                                              <p:pRg st="6" end="6"/>
                                            </p:txEl>
                                          </p:spTgt>
                                        </p:tgtEl>
                                        <p:attrNameLst>
                                          <p:attrName>style.visibility</p:attrName>
                                        </p:attrNameLst>
                                      </p:cBhvr>
                                      <p:to>
                                        <p:strVal val="visible"/>
                                      </p:to>
                                    </p:set>
                                    <p:animEffect transition="in" filter="fade">
                                      <p:cBhvr>
                                        <p:cTn id="65" dur="1000"/>
                                        <p:tgtEl>
                                          <p:spTgt spid="3">
                                            <p:txEl>
                                              <p:pRg st="6" end="6"/>
                                            </p:txEl>
                                          </p:spTgt>
                                        </p:tgtEl>
                                      </p:cBhvr>
                                    </p:animEffect>
                                    <p:anim calcmode="lin" valueType="num">
                                      <p:cBhvr>
                                        <p:cTn id="6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3">
                                            <p:txEl>
                                              <p:pRg st="7" end="7"/>
                                            </p:txEl>
                                          </p:spTgt>
                                        </p:tgtEl>
                                        <p:attrNameLst>
                                          <p:attrName>style.visibility</p:attrName>
                                        </p:attrNameLst>
                                      </p:cBhvr>
                                      <p:to>
                                        <p:strVal val="visible"/>
                                      </p:to>
                                    </p:set>
                                    <p:animEffect transition="in" filter="fade">
                                      <p:cBhvr>
                                        <p:cTn id="72" dur="1000"/>
                                        <p:tgtEl>
                                          <p:spTgt spid="3">
                                            <p:txEl>
                                              <p:pRg st="7" end="7"/>
                                            </p:txEl>
                                          </p:spTgt>
                                        </p:tgtEl>
                                      </p:cBhvr>
                                    </p:animEffect>
                                    <p:anim calcmode="lin" valueType="num">
                                      <p:cBhvr>
                                        <p:cTn id="7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a:bodyPr>
          <a:lstStyle/>
          <a:p>
            <a:pPr algn="ctr" rtl="1"/>
            <a:r>
              <a:rPr lang="fa-IR" sz="4000" b="1" dirty="0">
                <a:cs typeface="B Nazanin" pitchFamily="2" charset="-78"/>
              </a:rPr>
              <a:t>اجرای طرح درس</a:t>
            </a:r>
            <a:endParaRPr lang="en-US" sz="4000" b="1" dirty="0">
              <a:cs typeface="B Nazanin" pitchFamily="2" charset="-78"/>
            </a:endParaRPr>
          </a:p>
        </p:txBody>
      </p:sp>
      <p:sp>
        <p:nvSpPr>
          <p:cNvPr id="3" name="Content Placeholder 2"/>
          <p:cNvSpPr>
            <a:spLocks noGrp="1"/>
          </p:cNvSpPr>
          <p:nvPr>
            <p:ph sz="quarter" idx="1"/>
          </p:nvPr>
        </p:nvSpPr>
        <p:spPr>
          <a:xfrm>
            <a:off x="457200" y="1066800"/>
            <a:ext cx="7467600" cy="5407152"/>
          </a:xfrm>
        </p:spPr>
        <p:txBody>
          <a:bodyPr>
            <a:normAutofit fontScale="92500" lnSpcReduction="10000"/>
          </a:bodyPr>
          <a:lstStyle/>
          <a:p>
            <a:pPr algn="r" rtl="1"/>
            <a:r>
              <a:rPr lang="fa-IR" dirty="0">
                <a:cs typeface="B Nazanin" pitchFamily="2" charset="-78"/>
              </a:rPr>
              <a:t>به دو روش گروهی و محوری خواهد بود یا تلفیقی از این دو روش</a:t>
            </a:r>
            <a:endParaRPr lang="en-US" dirty="0">
              <a:cs typeface="B Nazanin" pitchFamily="2" charset="-78"/>
            </a:endParaRPr>
          </a:p>
          <a:p>
            <a:pPr algn="r" rtl="1"/>
            <a:r>
              <a:rPr lang="fa-IR" dirty="0">
                <a:cs typeface="B Nazanin" pitchFamily="2" charset="-78"/>
              </a:rPr>
              <a:t>روش گروهی یک کتاب درسی تمام پایه ها در ابتدا مشترکات را به تمام پایه ها گفته بعد تدریس خصوصی برای هر پایه در کوتاه ترین زمان و انجام تمرین توسط دانش آموز و معلم به سراغ پایه های دیگر می رود.</a:t>
            </a:r>
            <a:endParaRPr lang="en-US" dirty="0">
              <a:cs typeface="B Nazanin" pitchFamily="2" charset="-78"/>
            </a:endParaRPr>
          </a:p>
          <a:p>
            <a:pPr algn="r" rtl="1"/>
            <a:r>
              <a:rPr lang="fa-IR" dirty="0">
                <a:cs typeface="B Nazanin" pitchFamily="2" charset="-78"/>
              </a:rPr>
              <a:t>ولی روش محوری هر پایه کتاب متفاوتی دارند که معلم باید با راه های مشغول نگه داشتن دانش آموزان در کلاس آشنا باشد که در ابتدا همه ی دانش آموزان مشغول انجام تکالیفی خواهند شد به جز گروهی که در محور قرار گرفته و معلم در ابتدا به آن ها تدریس می کند.</a:t>
            </a:r>
            <a:endParaRPr lang="en-US" dirty="0">
              <a:cs typeface="B Nazanin" pitchFamily="2" charset="-78"/>
            </a:endParaRPr>
          </a:p>
          <a:p>
            <a:pPr algn="r" rtl="1"/>
            <a:r>
              <a:rPr lang="fa-IR" dirty="0">
                <a:cs typeface="B Nazanin" pitchFamily="2" charset="-78"/>
              </a:rPr>
              <a:t>و دیگر پایه ها مشغول انجام تکالیفی هستند که معلم داده و آن هم به تناسب درسی که دارند و این تکلیف زمینه ای برای آمادگی بیشتر دانش آموز برای ارائه درس معلم در زمان مخصوص هر پایه می باشد. البته می توان به تناسب مشکلی که هر دانش آموز در درس خاص دارد گروه همیار تشکیل داد و مشکل آن دانش آموز در این زمان نیز برطرف کرد.</a:t>
            </a:r>
            <a:endParaRPr lang="en-US" dirty="0">
              <a:cs typeface="B Nazanin" pitchFamily="2" charset="-78"/>
            </a:endParaRPr>
          </a:p>
          <a:p>
            <a:pPr algn="r" rtl="1"/>
            <a:r>
              <a:rPr lang="fa-IR" dirty="0">
                <a:cs typeface="B Nazanin" pitchFamily="2" charset="-78"/>
              </a:rPr>
              <a:t>یادمان باشد امروز قدرت عبارت است از توانایی ایجاد ارتباط و نفوذ در دیگری اگر قدرت نفوذ در شما باشد می توانید کسی را مجاب کنید که شما را به دوش بکشد.</a:t>
            </a:r>
            <a:endParaRPr lang="en-US" dirty="0">
              <a:cs typeface="B Nazanin" pitchFamily="2" charset="-78"/>
            </a:endParaRPr>
          </a:p>
          <a:p>
            <a:pPr algn="r" rtl="1"/>
            <a:r>
              <a:rPr lang="fa-IR" dirty="0">
                <a:cs typeface="B Nazanin" pitchFamily="2" charset="-78"/>
              </a:rPr>
              <a:t>اگر پول نداشته باشید می توانید کسی را مجاب کنید که با شما شریک شود.</a:t>
            </a:r>
            <a:endParaRPr lang="en-US" dirty="0">
              <a:cs typeface="B Nazanin" pitchFamily="2" charset="-78"/>
            </a:endParaRPr>
          </a:p>
          <a:p>
            <a:pPr algn="r"/>
            <a:endParaRPr lang="en-US" dirty="0" smtClean="0">
              <a:cs typeface="B Nazanin" pitchFamily="2" charset="-78"/>
            </a:endParaRPr>
          </a:p>
        </p:txBody>
      </p:sp>
    </p:spTree>
    <p:extLst>
      <p:ext uri="{BB962C8B-B14F-4D97-AF65-F5344CB8AC3E}">
        <p14:creationId xmlns:p14="http://schemas.microsoft.com/office/powerpoint/2010/main" val="3632931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500"/>
                                        <p:tgtEl>
                                          <p:spTgt spid="3">
                                            <p:txEl>
                                              <p:pRg st="4" end="4"/>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fa-IR" sz="3100" b="1" dirty="0">
                <a:cs typeface="B Nazanin" pitchFamily="2" charset="-78"/>
              </a:rPr>
              <a:t>راه های مشغول  کردن دانش آموزان در کلاس های مختلف</a:t>
            </a:r>
            <a:r>
              <a:rPr lang="en-US" sz="3100" b="1" dirty="0">
                <a:cs typeface="B Nazanin" pitchFamily="2" charset="-78"/>
              </a:rPr>
              <a:t/>
            </a:r>
            <a:br>
              <a:rPr lang="en-US" sz="3100" b="1" dirty="0">
                <a:cs typeface="B Nazanin" pitchFamily="2" charset="-78"/>
              </a:rPr>
            </a:br>
            <a:r>
              <a:rPr lang="fa-IR" sz="3100" b="1" dirty="0" smtClean="0">
                <a:cs typeface="B Nazanin" pitchFamily="2" charset="-78"/>
              </a:rPr>
              <a:t>خوانداری</a:t>
            </a:r>
            <a:endParaRPr lang="en-US" dirty="0"/>
          </a:p>
        </p:txBody>
      </p:sp>
      <p:sp>
        <p:nvSpPr>
          <p:cNvPr id="3" name="Content Placeholder 2"/>
          <p:cNvSpPr>
            <a:spLocks noGrp="1"/>
          </p:cNvSpPr>
          <p:nvPr>
            <p:ph sz="quarter" idx="1"/>
          </p:nvPr>
        </p:nvSpPr>
        <p:spPr/>
        <p:txBody>
          <a:bodyPr>
            <a:normAutofit lnSpcReduction="10000"/>
          </a:bodyPr>
          <a:lstStyle/>
          <a:p>
            <a:pPr lvl="0" algn="r" rtl="1"/>
            <a:r>
              <a:rPr lang="fa-IR" dirty="0">
                <a:cs typeface="B Nazanin" pitchFamily="2" charset="-78"/>
              </a:rPr>
              <a:t>پیش خوانی کردن درس توسط دانش آموزان</a:t>
            </a:r>
            <a:endParaRPr lang="en-US" dirty="0">
              <a:cs typeface="B Nazanin" pitchFamily="2" charset="-78"/>
            </a:endParaRPr>
          </a:p>
          <a:p>
            <a:pPr lvl="0" algn="r" rtl="1"/>
            <a:r>
              <a:rPr lang="fa-IR" dirty="0" smtClean="0">
                <a:cs typeface="B Nazanin" pitchFamily="2" charset="-78"/>
              </a:rPr>
              <a:t>علامت </a:t>
            </a:r>
            <a:r>
              <a:rPr lang="fa-IR" dirty="0">
                <a:cs typeface="B Nazanin" pitchFamily="2" charset="-78"/>
              </a:rPr>
              <a:t>زدت کلمات مهم و سخت از نظر دانش آموز</a:t>
            </a:r>
            <a:endParaRPr lang="en-US" dirty="0">
              <a:cs typeface="B Nazanin" pitchFamily="2" charset="-78"/>
            </a:endParaRPr>
          </a:p>
          <a:p>
            <a:pPr lvl="0" algn="r" rtl="1"/>
            <a:r>
              <a:rPr lang="fa-IR" dirty="0">
                <a:cs typeface="B Nazanin" pitchFamily="2" charset="-78"/>
              </a:rPr>
              <a:t>علامت زدن و یا نوشتن کلماتی که معنای آن را نمی داند</a:t>
            </a:r>
            <a:endParaRPr lang="en-US" dirty="0">
              <a:cs typeface="B Nazanin" pitchFamily="2" charset="-78"/>
            </a:endParaRPr>
          </a:p>
          <a:p>
            <a:pPr lvl="0" algn="r" rtl="1"/>
            <a:r>
              <a:rPr lang="fa-IR" dirty="0">
                <a:cs typeface="B Nazanin" pitchFamily="2" charset="-78"/>
              </a:rPr>
              <a:t>پیدا کردن و یا نوشتن کلماتی که حروف خاصی دارند.</a:t>
            </a:r>
            <a:endParaRPr lang="en-US" dirty="0">
              <a:cs typeface="B Nazanin" pitchFamily="2" charset="-78"/>
            </a:endParaRPr>
          </a:p>
          <a:p>
            <a:pPr lvl="0" algn="r" rtl="1"/>
            <a:r>
              <a:rPr lang="fa-IR" dirty="0">
                <a:cs typeface="B Nazanin" pitchFamily="2" charset="-78"/>
              </a:rPr>
              <a:t>پیدا کردن یا نوشتن کلماتی که یک یا چند نقطه دارند.</a:t>
            </a:r>
            <a:endParaRPr lang="en-US" dirty="0">
              <a:cs typeface="B Nazanin" pitchFamily="2" charset="-78"/>
            </a:endParaRPr>
          </a:p>
          <a:p>
            <a:pPr lvl="0" algn="r" rtl="1"/>
            <a:r>
              <a:rPr lang="fa-IR" dirty="0">
                <a:cs typeface="B Nazanin" pitchFamily="2" charset="-78"/>
              </a:rPr>
              <a:t>پیدا کردن کلماتی که حروف چسپیده دارند یا جدا نوشته شده اند.</a:t>
            </a:r>
            <a:endParaRPr lang="en-US" dirty="0">
              <a:cs typeface="B Nazanin" pitchFamily="2" charset="-78"/>
            </a:endParaRPr>
          </a:p>
          <a:p>
            <a:pPr lvl="0" algn="r" rtl="1"/>
            <a:r>
              <a:rPr lang="fa-IR" dirty="0">
                <a:cs typeface="B Nazanin" pitchFamily="2" charset="-78"/>
              </a:rPr>
              <a:t>دانش آموز در گروه خود درس را آهسته و آرام برای خود یا دیگر دانش آموزان بخواند</a:t>
            </a:r>
            <a:endParaRPr lang="en-US" dirty="0">
              <a:cs typeface="B Nazanin" pitchFamily="2" charset="-78"/>
            </a:endParaRPr>
          </a:p>
          <a:p>
            <a:pPr lvl="0" algn="r" rtl="1"/>
            <a:r>
              <a:rPr lang="fa-IR" dirty="0">
                <a:cs typeface="B Nazanin" pitchFamily="2" charset="-78"/>
              </a:rPr>
              <a:t>کلمات جا افتاده روی برگه ای که معلم از درس جدید یا قدیم طراحی کرده و بدون استفاده از کتاب و بار دیگر با استفاده از کتاب کامل کنند.</a:t>
            </a:r>
            <a:endParaRPr lang="en-US" dirty="0">
              <a:cs typeface="B Nazanin" pitchFamily="2" charset="-78"/>
            </a:endParaRPr>
          </a:p>
          <a:p>
            <a:pPr lvl="0" algn="r" rtl="1"/>
            <a:r>
              <a:rPr lang="fa-IR" dirty="0">
                <a:cs typeface="B Nazanin" pitchFamily="2" charset="-78"/>
              </a:rPr>
              <a:t>با کلمات خاصی جمله بنویسند.</a:t>
            </a:r>
            <a:endParaRPr lang="en-US" dirty="0">
              <a:cs typeface="B Nazanin" pitchFamily="2" charset="-78"/>
            </a:endParaRPr>
          </a:p>
          <a:p>
            <a:pPr lvl="0" algn="r" rtl="1"/>
            <a:r>
              <a:rPr lang="fa-IR" dirty="0">
                <a:cs typeface="B Nazanin" pitchFamily="2" charset="-78"/>
              </a:rPr>
              <a:t>بازی با کلمات، جابه جاکردن حروف یک کلمه و ساخت کلمه جدید.</a:t>
            </a:r>
            <a:endParaRPr lang="en-US" dirty="0">
              <a:cs typeface="B Nazanin" pitchFamily="2" charset="-78"/>
            </a:endParaRPr>
          </a:p>
          <a:p>
            <a:endParaRPr lang="en-US" dirty="0"/>
          </a:p>
        </p:txBody>
      </p:sp>
    </p:spTree>
    <p:extLst>
      <p:ext uri="{BB962C8B-B14F-4D97-AF65-F5344CB8AC3E}">
        <p14:creationId xmlns:p14="http://schemas.microsoft.com/office/powerpoint/2010/main" val="3564085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fa-IR" b="1" dirty="0">
                <a:cs typeface="B Nazanin" pitchFamily="2" charset="-78"/>
              </a:rPr>
              <a:t>راه های مشغول کردن دانش آموزان در درس </a:t>
            </a:r>
            <a:r>
              <a:rPr lang="fa-IR" b="1" dirty="0" smtClean="0">
                <a:cs typeface="B Nazanin" pitchFamily="2" charset="-78"/>
              </a:rPr>
              <a:t>نوشتاری</a:t>
            </a:r>
            <a:endParaRPr lang="en-US" b="1" dirty="0">
              <a:cs typeface="B Nazanin" pitchFamily="2" charset="-78"/>
            </a:endParaRPr>
          </a:p>
        </p:txBody>
      </p:sp>
      <p:sp>
        <p:nvSpPr>
          <p:cNvPr id="3" name="Content Placeholder 2"/>
          <p:cNvSpPr>
            <a:spLocks noGrp="1"/>
          </p:cNvSpPr>
          <p:nvPr>
            <p:ph sz="quarter" idx="1"/>
          </p:nvPr>
        </p:nvSpPr>
        <p:spPr>
          <a:xfrm>
            <a:off x="457200" y="1295400"/>
            <a:ext cx="7467600" cy="5178552"/>
          </a:xfrm>
        </p:spPr>
        <p:txBody>
          <a:bodyPr>
            <a:normAutofit/>
          </a:bodyPr>
          <a:lstStyle/>
          <a:p>
            <a:pPr lvl="0" algn="r" rtl="1"/>
            <a:r>
              <a:rPr lang="fa-IR" dirty="0">
                <a:cs typeface="B Nazanin" pitchFamily="2" charset="-78"/>
              </a:rPr>
              <a:t>متن را کامل کنید.</a:t>
            </a:r>
            <a:endParaRPr lang="en-US" dirty="0">
              <a:cs typeface="B Nazanin" pitchFamily="2" charset="-78"/>
            </a:endParaRPr>
          </a:p>
          <a:p>
            <a:pPr lvl="0" algn="r" rtl="1"/>
            <a:r>
              <a:rPr lang="fa-IR" dirty="0">
                <a:cs typeface="B Nazanin" pitchFamily="2" charset="-78"/>
              </a:rPr>
              <a:t>صفحه ای از کتاب را بررسی کنند و پاسخ بگویند.</a:t>
            </a:r>
            <a:endParaRPr lang="en-US" dirty="0">
              <a:cs typeface="B Nazanin" pitchFamily="2" charset="-78"/>
            </a:endParaRPr>
          </a:p>
          <a:p>
            <a:pPr lvl="0" algn="r" rtl="1"/>
            <a:r>
              <a:rPr lang="fa-IR" dirty="0">
                <a:cs typeface="B Nazanin" pitchFamily="2" charset="-78"/>
              </a:rPr>
              <a:t>جمله سازی با کلماتی خاص.</a:t>
            </a:r>
            <a:endParaRPr lang="en-US" dirty="0">
              <a:cs typeface="B Nazanin" pitchFamily="2" charset="-78"/>
            </a:endParaRPr>
          </a:p>
          <a:p>
            <a:pPr lvl="0" algn="r" rtl="1"/>
            <a:r>
              <a:rPr lang="fa-IR" dirty="0">
                <a:cs typeface="B Nazanin" pitchFamily="2" charset="-78"/>
              </a:rPr>
              <a:t>پیدا کردن کلماتی که حروف خاصی دارند مثل (ح ر ب) به ترتیب باشد (هم خانواده)</a:t>
            </a:r>
            <a:endParaRPr lang="en-US" dirty="0">
              <a:cs typeface="B Nazanin" pitchFamily="2" charset="-78"/>
            </a:endParaRPr>
          </a:p>
          <a:p>
            <a:pPr lvl="0" algn="r" rtl="1"/>
            <a:r>
              <a:rPr lang="fa-IR" dirty="0">
                <a:cs typeface="B Nazanin" pitchFamily="2" charset="-78"/>
              </a:rPr>
              <a:t>کلماتی پیدا کنند که هم معنی کلمات زیر باشند.</a:t>
            </a:r>
            <a:endParaRPr lang="en-US" dirty="0">
              <a:cs typeface="B Nazanin" pitchFamily="2" charset="-78"/>
            </a:endParaRPr>
          </a:p>
          <a:p>
            <a:pPr lvl="0" algn="r" rtl="1"/>
            <a:r>
              <a:rPr lang="fa-IR" dirty="0">
                <a:cs typeface="B Nazanin" pitchFamily="2" charset="-78"/>
              </a:rPr>
              <a:t>هر چه اسم آدم یا درخت یا گیاه بلدی بنویس 50 کلمه به بالا</a:t>
            </a:r>
            <a:endParaRPr lang="en-US" dirty="0">
              <a:cs typeface="B Nazanin" pitchFamily="2" charset="-78"/>
            </a:endParaRPr>
          </a:p>
          <a:p>
            <a:pPr lvl="0" algn="r" rtl="1"/>
            <a:r>
              <a:rPr lang="fa-IR" dirty="0">
                <a:cs typeface="B Nazanin" pitchFamily="2" charset="-78"/>
              </a:rPr>
              <a:t>دخترها هر چه اسم دخترانه شنیده ای بنویس.</a:t>
            </a:r>
            <a:endParaRPr lang="en-US" dirty="0">
              <a:cs typeface="B Nazanin" pitchFamily="2" charset="-78"/>
            </a:endParaRPr>
          </a:p>
          <a:p>
            <a:pPr lvl="0" algn="r" rtl="1"/>
            <a:r>
              <a:rPr lang="fa-IR" dirty="0">
                <a:cs typeface="B Nazanin" pitchFamily="2" charset="-78"/>
              </a:rPr>
              <a:t>تعدادی کلمه روی تکه های ریز کاغذ می نویسیم و به دانش آموزان نشان می دهیم. 2 دقیقه آن ها را در گروه ها بررسی کرده و بعد کلمات را جمع کرده و دانش آموزان از حفظ انفرادی و یا گروهی آن کلماتی که به یاد دارند بنویسند.</a:t>
            </a:r>
            <a:endParaRPr lang="en-US" dirty="0">
              <a:cs typeface="B Nazanin" pitchFamily="2" charset="-78"/>
            </a:endParaRPr>
          </a:p>
          <a:p>
            <a:pPr algn="r"/>
            <a:endParaRPr lang="en-US" dirty="0">
              <a:cs typeface="B Nazanin" pitchFamily="2" charset="-78"/>
            </a:endParaRPr>
          </a:p>
        </p:txBody>
      </p:sp>
    </p:spTree>
    <p:extLst>
      <p:ext uri="{BB962C8B-B14F-4D97-AF65-F5344CB8AC3E}">
        <p14:creationId xmlns:p14="http://schemas.microsoft.com/office/powerpoint/2010/main" val="278370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normAutofit/>
          </a:bodyPr>
          <a:lstStyle/>
          <a:p>
            <a:pPr algn="ctr"/>
            <a:r>
              <a:rPr lang="fa-IR" sz="4800" b="1" dirty="0">
                <a:cs typeface="B Nazanin" pitchFamily="2" charset="-78"/>
              </a:rPr>
              <a:t>درس </a:t>
            </a:r>
            <a:r>
              <a:rPr lang="fa-IR" sz="4800" b="1" dirty="0" smtClean="0">
                <a:cs typeface="B Nazanin" pitchFamily="2" charset="-78"/>
              </a:rPr>
              <a:t>ریاضی</a:t>
            </a:r>
            <a:endParaRPr lang="en-US" sz="4800" b="1" dirty="0">
              <a:cs typeface="B Nazanin" pitchFamily="2" charset="-78"/>
            </a:endParaRPr>
          </a:p>
        </p:txBody>
      </p:sp>
      <p:sp>
        <p:nvSpPr>
          <p:cNvPr id="3" name="Content Placeholder 2"/>
          <p:cNvSpPr>
            <a:spLocks noGrp="1"/>
          </p:cNvSpPr>
          <p:nvPr>
            <p:ph sz="quarter" idx="1"/>
          </p:nvPr>
        </p:nvSpPr>
        <p:spPr>
          <a:xfrm>
            <a:off x="457200" y="1295400"/>
            <a:ext cx="7467600" cy="5334000"/>
          </a:xfrm>
        </p:spPr>
        <p:txBody>
          <a:bodyPr>
            <a:noAutofit/>
          </a:bodyPr>
          <a:lstStyle/>
          <a:p>
            <a:pPr lvl="0" algn="r" rtl="1"/>
            <a:r>
              <a:rPr lang="fa-IR" sz="2200" dirty="0">
                <a:cs typeface="B Nazanin" pitchFamily="2" charset="-78"/>
              </a:rPr>
              <a:t>کلمات این صفحه را بشمار ببین چند کلمه هستند؟</a:t>
            </a:r>
            <a:endParaRPr lang="en-US" sz="2200" dirty="0">
              <a:cs typeface="B Nazanin" pitchFamily="2" charset="-78"/>
            </a:endParaRPr>
          </a:p>
          <a:p>
            <a:pPr lvl="0" algn="r" rtl="1"/>
            <a:r>
              <a:rPr lang="fa-IR" sz="2200" dirty="0">
                <a:cs typeface="B Nazanin" pitchFamily="2" charset="-78"/>
              </a:rPr>
              <a:t>کلمات هر خط را بشمار و کنار کتاب بنویس و آخر سر اعداد را با هم جمع کن.</a:t>
            </a:r>
            <a:endParaRPr lang="en-US" sz="2200" dirty="0">
              <a:cs typeface="B Nazanin" pitchFamily="2" charset="-78"/>
            </a:endParaRPr>
          </a:p>
          <a:p>
            <a:pPr lvl="0" algn="r" rtl="1"/>
            <a:r>
              <a:rPr lang="fa-IR" sz="2200" dirty="0">
                <a:cs typeface="B Nazanin" pitchFamily="2" charset="-78"/>
              </a:rPr>
              <a:t>کلماتی که حروف (ت – ط – ث – س) دارند بشمار و ز کل کلمات کم کن.</a:t>
            </a:r>
            <a:endParaRPr lang="en-US" sz="2200" dirty="0">
              <a:cs typeface="B Nazanin" pitchFamily="2" charset="-78"/>
            </a:endParaRPr>
          </a:p>
          <a:p>
            <a:pPr lvl="0" algn="r" rtl="1"/>
            <a:r>
              <a:rPr lang="fa-IR" sz="2200" dirty="0">
                <a:cs typeface="B Nazanin" pitchFamily="2" charset="-78"/>
              </a:rPr>
              <a:t>این صفحه از کتاب را مطالعه کن هر جایی توانستی انفرادی یا گروهی با مداد جواب بده.</a:t>
            </a:r>
            <a:endParaRPr lang="en-US" sz="2200" dirty="0">
              <a:cs typeface="B Nazanin" pitchFamily="2" charset="-78"/>
            </a:endParaRPr>
          </a:p>
          <a:p>
            <a:pPr lvl="0" algn="r" rtl="1"/>
            <a:r>
              <a:rPr lang="fa-IR" sz="2200" dirty="0">
                <a:cs typeface="B Nazanin" pitchFamily="2" charset="-78"/>
              </a:rPr>
              <a:t>به سوالاتی که معلم از درس قبل و درس جدید روی برگه در اختیار دانش آموز قرار می دهد روی هر برگه ابتدا به صورت انفرادی و بعد در گروه پاسخ دهید.</a:t>
            </a:r>
            <a:endParaRPr lang="en-US" sz="2200" dirty="0">
              <a:cs typeface="B Nazanin" pitchFamily="2" charset="-78"/>
            </a:endParaRPr>
          </a:p>
          <a:p>
            <a:pPr lvl="0" algn="r" rtl="1"/>
            <a:r>
              <a:rPr lang="fa-IR" sz="2200" dirty="0">
                <a:cs typeface="B Nazanin" pitchFamily="2" charset="-78"/>
              </a:rPr>
              <a:t>تمرین دوره ای صفحه...هرکس بری خودش پاسخ دهد.</a:t>
            </a:r>
            <a:endParaRPr lang="en-US" sz="2200" dirty="0">
              <a:cs typeface="B Nazanin" pitchFamily="2" charset="-78"/>
            </a:endParaRPr>
          </a:p>
          <a:p>
            <a:pPr lvl="0" algn="r" rtl="1"/>
            <a:r>
              <a:rPr lang="fa-IR" sz="2200" dirty="0">
                <a:cs typeface="B Nazanin" pitchFamily="2" charset="-78"/>
              </a:rPr>
              <a:t>نوشتن اعداد به حروف با نوشتن اعداد  به ریاضی چندتا چندتا</a:t>
            </a:r>
            <a:endParaRPr lang="en-US" sz="2200" dirty="0">
              <a:cs typeface="B Nazanin" pitchFamily="2" charset="-78"/>
            </a:endParaRPr>
          </a:p>
          <a:p>
            <a:pPr lvl="0" algn="r" rtl="1"/>
            <a:r>
              <a:rPr lang="fa-IR" sz="2200" dirty="0">
                <a:cs typeface="B Nazanin" pitchFamily="2" charset="-78"/>
              </a:rPr>
              <a:t>برای ضرب های نوشته شده شکل بکشید و برای شکل ها ضرب بنویسید.</a:t>
            </a:r>
            <a:endParaRPr lang="en-US" sz="2200" dirty="0">
              <a:cs typeface="B Nazanin" pitchFamily="2" charset="-78"/>
            </a:endParaRPr>
          </a:p>
          <a:p>
            <a:pPr lvl="0" algn="r" rtl="1"/>
            <a:r>
              <a:rPr lang="fa-IR" sz="2200" dirty="0">
                <a:cs typeface="B Nazanin" pitchFamily="2" charset="-78"/>
              </a:rPr>
              <a:t>جمع و تفریق یا تقسیم را به روش خاص پاسخ دهید.</a:t>
            </a:r>
            <a:endParaRPr lang="en-US" sz="2200" dirty="0">
              <a:cs typeface="B Nazanin" pitchFamily="2" charset="-78"/>
            </a:endParaRPr>
          </a:p>
          <a:p>
            <a:pPr lvl="0" algn="r" rtl="1"/>
            <a:r>
              <a:rPr lang="fa-IR" sz="2200" dirty="0">
                <a:cs typeface="B Nazanin" pitchFamily="2" charset="-78"/>
              </a:rPr>
              <a:t>برای شکل پای تخته جمع و تفریق – ضرب و تقسیم بنویس.</a:t>
            </a:r>
            <a:endParaRPr lang="en-US" sz="2200" dirty="0">
              <a:cs typeface="B Nazanin" pitchFamily="2" charset="-78"/>
            </a:endParaRPr>
          </a:p>
        </p:txBody>
      </p:sp>
    </p:spTree>
    <p:extLst>
      <p:ext uri="{BB962C8B-B14F-4D97-AF65-F5344CB8AC3E}">
        <p14:creationId xmlns:p14="http://schemas.microsoft.com/office/powerpoint/2010/main" val="281657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fade">
                                      <p:cBhvr>
                                        <p:cTn id="46" dur="1000"/>
                                        <p:tgtEl>
                                          <p:spTgt spid="3">
                                            <p:txEl>
                                              <p:pRg st="5" end="5"/>
                                            </p:txEl>
                                          </p:spTgt>
                                        </p:tgtEl>
                                      </p:cBhvr>
                                    </p:animEffect>
                                    <p:anim calcmode="lin" valueType="num">
                                      <p:cBhvr>
                                        <p:cTn id="4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Effect transition="in" filter="fade">
                                      <p:cBhvr>
                                        <p:cTn id="53" dur="1000"/>
                                        <p:tgtEl>
                                          <p:spTgt spid="3">
                                            <p:txEl>
                                              <p:pRg st="6" end="6"/>
                                            </p:txEl>
                                          </p:spTgt>
                                        </p:tgtEl>
                                      </p:cBhvr>
                                    </p:animEffect>
                                    <p:anim calcmode="lin" valueType="num">
                                      <p:cBhvr>
                                        <p:cTn id="5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animEffect transition="in" filter="fade">
                                      <p:cBhvr>
                                        <p:cTn id="60" dur="1000"/>
                                        <p:tgtEl>
                                          <p:spTgt spid="3">
                                            <p:txEl>
                                              <p:pRg st="7" end="7"/>
                                            </p:txEl>
                                          </p:spTgt>
                                        </p:tgtEl>
                                      </p:cBhvr>
                                    </p:animEffect>
                                    <p:anim calcmode="lin" valueType="num">
                                      <p:cBhvr>
                                        <p:cTn id="6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3">
                                            <p:txEl>
                                              <p:pRg st="8" end="8"/>
                                            </p:txEl>
                                          </p:spTgt>
                                        </p:tgtEl>
                                        <p:attrNameLst>
                                          <p:attrName>style.visibility</p:attrName>
                                        </p:attrNameLst>
                                      </p:cBhvr>
                                      <p:to>
                                        <p:strVal val="visible"/>
                                      </p:to>
                                    </p:set>
                                    <p:animEffect transition="in" filter="fade">
                                      <p:cBhvr>
                                        <p:cTn id="67" dur="1000"/>
                                        <p:tgtEl>
                                          <p:spTgt spid="3">
                                            <p:txEl>
                                              <p:pRg st="8" end="8"/>
                                            </p:txEl>
                                          </p:spTgt>
                                        </p:tgtEl>
                                      </p:cBhvr>
                                    </p:animEffect>
                                    <p:anim calcmode="lin" valueType="num">
                                      <p:cBhvr>
                                        <p:cTn id="6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nodeType="clickEffect">
                                  <p:stCondLst>
                                    <p:cond delay="0"/>
                                  </p:stCondLst>
                                  <p:childTnLst>
                                    <p:set>
                                      <p:cBhvr>
                                        <p:cTn id="73" dur="1" fill="hold">
                                          <p:stCondLst>
                                            <p:cond delay="0"/>
                                          </p:stCondLst>
                                        </p:cTn>
                                        <p:tgtEl>
                                          <p:spTgt spid="3">
                                            <p:txEl>
                                              <p:pRg st="9" end="9"/>
                                            </p:txEl>
                                          </p:spTgt>
                                        </p:tgtEl>
                                        <p:attrNameLst>
                                          <p:attrName>style.visibility</p:attrName>
                                        </p:attrNameLst>
                                      </p:cBhvr>
                                      <p:to>
                                        <p:strVal val="visible"/>
                                      </p:to>
                                    </p:set>
                                    <p:animEffect transition="in" filter="fade">
                                      <p:cBhvr>
                                        <p:cTn id="74" dur="1000"/>
                                        <p:tgtEl>
                                          <p:spTgt spid="3">
                                            <p:txEl>
                                              <p:pRg st="9" end="9"/>
                                            </p:txEl>
                                          </p:spTgt>
                                        </p:tgtEl>
                                      </p:cBhvr>
                                    </p:animEffect>
                                    <p:anim calcmode="lin" valueType="num">
                                      <p:cBhvr>
                                        <p:cTn id="7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fa-IR" sz="5400" b="1" dirty="0" smtClean="0">
                <a:cs typeface="B Nazanin" pitchFamily="2" charset="-78"/>
              </a:rPr>
              <a:t>قرآن</a:t>
            </a:r>
            <a:endParaRPr lang="en-US" sz="5400" b="1" dirty="0">
              <a:cs typeface="B Nazanin" pitchFamily="2" charset="-78"/>
            </a:endParaRPr>
          </a:p>
        </p:txBody>
      </p:sp>
      <p:sp>
        <p:nvSpPr>
          <p:cNvPr id="3" name="Content Placeholder 2"/>
          <p:cNvSpPr>
            <a:spLocks noGrp="1"/>
          </p:cNvSpPr>
          <p:nvPr>
            <p:ph sz="quarter" idx="1"/>
          </p:nvPr>
        </p:nvSpPr>
        <p:spPr/>
        <p:txBody>
          <a:bodyPr/>
          <a:lstStyle/>
          <a:p>
            <a:pPr lvl="0" algn="r" rtl="1"/>
            <a:r>
              <a:rPr lang="fa-IR" b="1" dirty="0">
                <a:cs typeface="B Nazanin" pitchFamily="2" charset="-78"/>
              </a:rPr>
              <a:t>تعداد حرف هایی که علامت </a:t>
            </a:r>
            <a:r>
              <a:rPr lang="fa-IR" b="1" dirty="0" smtClean="0">
                <a:cs typeface="B Nazanin" pitchFamily="2" charset="-78"/>
              </a:rPr>
              <a:t>های</a:t>
            </a:r>
            <a:r>
              <a:rPr lang="en-US" b="1" dirty="0" smtClean="0">
                <a:cs typeface="B Nazanin" pitchFamily="2" charset="-78"/>
              </a:rPr>
              <a:t> </a:t>
            </a:r>
            <a:r>
              <a:rPr lang="fa-IR" b="1" dirty="0" smtClean="0">
                <a:cs typeface="B Nazanin" pitchFamily="2" charset="-78"/>
              </a:rPr>
              <a:t> </a:t>
            </a:r>
            <a:r>
              <a:rPr lang="fa-IR" b="1" dirty="0">
                <a:cs typeface="B Nazanin" pitchFamily="2" charset="-78"/>
              </a:rPr>
              <a:t>َ     ِ    ُ  دارند بشمار چند تا است ؟</a:t>
            </a:r>
            <a:r>
              <a:rPr lang="fa-IR" b="1" dirty="0" smtClean="0">
                <a:cs typeface="B Nazanin" pitchFamily="2" charset="-78"/>
              </a:rPr>
              <a:t> </a:t>
            </a:r>
            <a:r>
              <a:rPr lang="fa-IR" b="1" dirty="0">
                <a:cs typeface="B Nazanin" pitchFamily="2" charset="-78"/>
              </a:rPr>
              <a:t>(پیش خوانی)</a:t>
            </a:r>
            <a:endParaRPr lang="en-US" b="1" dirty="0">
              <a:cs typeface="B Nazanin" pitchFamily="2" charset="-78"/>
            </a:endParaRPr>
          </a:p>
          <a:p>
            <a:pPr lvl="0" algn="r" rtl="1"/>
            <a:r>
              <a:rPr lang="fa-IR" b="1" dirty="0">
                <a:cs typeface="B Nazanin" pitchFamily="2" charset="-78"/>
              </a:rPr>
              <a:t>حرف هایی که که ساکن دارند در دفترت بنویس.</a:t>
            </a:r>
            <a:endParaRPr lang="en-US" b="1" dirty="0">
              <a:cs typeface="B Nazanin" pitchFamily="2" charset="-78"/>
            </a:endParaRPr>
          </a:p>
          <a:p>
            <a:pPr lvl="0" algn="r" rtl="1"/>
            <a:r>
              <a:rPr lang="fa-IR" b="1" dirty="0">
                <a:cs typeface="B Nazanin" pitchFamily="2" charset="-78"/>
              </a:rPr>
              <a:t>حرف هایی که هیچ علامتی ندارند دوتا دوتا یکی حساب کنید.</a:t>
            </a:r>
            <a:endParaRPr lang="en-US" b="1" dirty="0">
              <a:cs typeface="B Nazanin" pitchFamily="2" charset="-78"/>
            </a:endParaRPr>
          </a:p>
          <a:p>
            <a:pPr lvl="0" algn="r" rtl="1"/>
            <a:r>
              <a:rPr lang="fa-IR" b="1" dirty="0">
                <a:cs typeface="B Nazanin" pitchFamily="2" charset="-78"/>
              </a:rPr>
              <a:t>حفظ پیام قرآنی با </a:t>
            </a:r>
            <a:r>
              <a:rPr lang="fa-IR" b="1" dirty="0" smtClean="0">
                <a:cs typeface="B Nazanin" pitchFamily="2" charset="-78"/>
              </a:rPr>
              <a:t>معنا.</a:t>
            </a:r>
            <a:endParaRPr lang="en-US" b="1" dirty="0">
              <a:cs typeface="B Nazanin" pitchFamily="2" charset="-78"/>
            </a:endParaRPr>
          </a:p>
          <a:p>
            <a:pPr lvl="0" algn="r" rtl="1"/>
            <a:r>
              <a:rPr lang="fa-IR" b="1" dirty="0">
                <a:cs typeface="B Nazanin" pitchFamily="2" charset="-78"/>
              </a:rPr>
              <a:t>معنای این کلمه ها را حفظ </a:t>
            </a:r>
            <a:r>
              <a:rPr lang="fa-IR" b="1" dirty="0" smtClean="0">
                <a:cs typeface="B Nazanin" pitchFamily="2" charset="-78"/>
              </a:rPr>
              <a:t>کنید.</a:t>
            </a:r>
            <a:endParaRPr lang="en-US" b="1" dirty="0">
              <a:cs typeface="B Nazanin" pitchFamily="2" charset="-78"/>
            </a:endParaRPr>
          </a:p>
          <a:p>
            <a:pPr lvl="0" algn="r" rtl="1"/>
            <a:r>
              <a:rPr lang="fa-IR" b="1" dirty="0">
                <a:cs typeface="B Nazanin" pitchFamily="2" charset="-78"/>
              </a:rPr>
              <a:t>صفحه کتاب را کامل کنید.</a:t>
            </a:r>
            <a:endParaRPr lang="en-US" b="1" dirty="0">
              <a:cs typeface="B Nazanin" pitchFamily="2" charset="-78"/>
            </a:endParaRPr>
          </a:p>
          <a:p>
            <a:pPr lvl="0" algn="r" rtl="1"/>
            <a:r>
              <a:rPr lang="fa-IR" b="1" dirty="0">
                <a:cs typeface="B Nazanin" pitchFamily="2" charset="-78"/>
              </a:rPr>
              <a:t>صفحه ... کتاب را بخوانید زیر هر کلمه که نتوانستید بخواند یک علامت کوچک بگذارید.</a:t>
            </a:r>
            <a:endParaRPr lang="en-US" b="1" dirty="0">
              <a:cs typeface="B Nazanin" pitchFamily="2" charset="-78"/>
            </a:endParaRPr>
          </a:p>
          <a:p>
            <a:pPr algn="r"/>
            <a:endParaRPr lang="en-US" dirty="0"/>
          </a:p>
        </p:txBody>
      </p:sp>
    </p:spTree>
    <p:extLst>
      <p:ext uri="{BB962C8B-B14F-4D97-AF65-F5344CB8AC3E}">
        <p14:creationId xmlns:p14="http://schemas.microsoft.com/office/powerpoint/2010/main" val="3779439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fade">
                                      <p:cBhvr>
                                        <p:cTn id="46" dur="1000"/>
                                        <p:tgtEl>
                                          <p:spTgt spid="3">
                                            <p:txEl>
                                              <p:pRg st="5" end="5"/>
                                            </p:txEl>
                                          </p:spTgt>
                                        </p:tgtEl>
                                      </p:cBhvr>
                                    </p:animEffect>
                                    <p:anim calcmode="lin" valueType="num">
                                      <p:cBhvr>
                                        <p:cTn id="4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Effect transition="in" filter="fade">
                                      <p:cBhvr>
                                        <p:cTn id="53" dur="1000"/>
                                        <p:tgtEl>
                                          <p:spTgt spid="3">
                                            <p:txEl>
                                              <p:pRg st="6" end="6"/>
                                            </p:txEl>
                                          </p:spTgt>
                                        </p:tgtEl>
                                      </p:cBhvr>
                                    </p:animEffect>
                                    <p:anim calcmode="lin" valueType="num">
                                      <p:cBhvr>
                                        <p:cTn id="5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467600" cy="655638"/>
          </a:xfrm>
        </p:spPr>
        <p:txBody>
          <a:bodyPr>
            <a:normAutofit/>
          </a:bodyPr>
          <a:lstStyle/>
          <a:p>
            <a:pPr algn="ctr"/>
            <a:r>
              <a:rPr lang="fa-IR" sz="3600" b="1" dirty="0">
                <a:cs typeface="B Nazanin" pitchFamily="2" charset="-78"/>
              </a:rPr>
              <a:t>مفاهیم عمده در مدیریت کلاس:</a:t>
            </a:r>
            <a:endParaRPr lang="en-US" sz="3600" b="1" dirty="0">
              <a:cs typeface="B Nazanin" pitchFamily="2" charset="-78"/>
            </a:endParaRPr>
          </a:p>
        </p:txBody>
      </p:sp>
      <p:sp>
        <p:nvSpPr>
          <p:cNvPr id="3" name="Content Placeholder 2"/>
          <p:cNvSpPr>
            <a:spLocks noGrp="1"/>
          </p:cNvSpPr>
          <p:nvPr>
            <p:ph sz="quarter" idx="1"/>
          </p:nvPr>
        </p:nvSpPr>
        <p:spPr/>
        <p:txBody>
          <a:bodyPr>
            <a:normAutofit/>
          </a:bodyPr>
          <a:lstStyle/>
          <a:p>
            <a:pPr algn="r" rtl="1"/>
            <a:r>
              <a:rPr lang="fa-IR" sz="2800" b="1" dirty="0">
                <a:solidFill>
                  <a:srgbClr val="FF0000"/>
                </a:solidFill>
                <a:cs typeface="B Nazanin" pitchFamily="2" charset="-78"/>
              </a:rPr>
              <a:t>توان آموزشی </a:t>
            </a:r>
            <a:endParaRPr lang="fa-IR" sz="2800" b="1" dirty="0" smtClean="0">
              <a:solidFill>
                <a:srgbClr val="FF0000"/>
              </a:solidFill>
              <a:cs typeface="B Nazanin" pitchFamily="2" charset="-78"/>
            </a:endParaRPr>
          </a:p>
          <a:p>
            <a:pPr algn="r" rtl="1"/>
            <a:endParaRPr lang="fa-IR" sz="2800" b="1" dirty="0" smtClean="0">
              <a:solidFill>
                <a:srgbClr val="FF0000"/>
              </a:solidFill>
              <a:cs typeface="B Nazanin" pitchFamily="2" charset="-78"/>
            </a:endParaRPr>
          </a:p>
          <a:p>
            <a:pPr algn="r" rtl="1"/>
            <a:r>
              <a:rPr lang="fa-IR" sz="2800" b="1" dirty="0" smtClean="0">
                <a:solidFill>
                  <a:srgbClr val="FF0000"/>
                </a:solidFill>
                <a:cs typeface="B Nazanin" pitchFamily="2" charset="-78"/>
              </a:rPr>
              <a:t> </a:t>
            </a:r>
            <a:r>
              <a:rPr lang="fa-IR" sz="2800" b="1" dirty="0">
                <a:solidFill>
                  <a:srgbClr val="FF0000"/>
                </a:solidFill>
                <a:cs typeface="B Nazanin" pitchFamily="2" charset="-78"/>
              </a:rPr>
              <a:t>تدوین و اجرای قواعد </a:t>
            </a:r>
            <a:endParaRPr lang="fa-IR" sz="2800" b="1" dirty="0" smtClean="0">
              <a:solidFill>
                <a:srgbClr val="FF0000"/>
              </a:solidFill>
              <a:cs typeface="B Nazanin" pitchFamily="2" charset="-78"/>
            </a:endParaRPr>
          </a:p>
          <a:p>
            <a:pPr algn="r" rtl="1"/>
            <a:endParaRPr lang="fa-IR" sz="2800" b="1" dirty="0" smtClean="0">
              <a:solidFill>
                <a:srgbClr val="FF0000"/>
              </a:solidFill>
              <a:cs typeface="B Nazanin" pitchFamily="2" charset="-78"/>
            </a:endParaRPr>
          </a:p>
          <a:p>
            <a:pPr algn="r" rtl="1"/>
            <a:r>
              <a:rPr lang="fa-IR" sz="2800" b="1" dirty="0" smtClean="0">
                <a:solidFill>
                  <a:srgbClr val="FF0000"/>
                </a:solidFill>
                <a:cs typeface="B Nazanin" pitchFamily="2" charset="-78"/>
              </a:rPr>
              <a:t> </a:t>
            </a:r>
            <a:r>
              <a:rPr lang="fa-IR" sz="2800" b="1" dirty="0">
                <a:solidFill>
                  <a:srgbClr val="FF0000"/>
                </a:solidFill>
                <a:cs typeface="B Nazanin" pitchFamily="2" charset="-78"/>
              </a:rPr>
              <a:t>مدیریت مداخلات </a:t>
            </a:r>
            <a:endParaRPr lang="fa-IR" sz="2800" b="1" dirty="0" smtClean="0">
              <a:solidFill>
                <a:srgbClr val="FF0000"/>
              </a:solidFill>
              <a:cs typeface="B Nazanin" pitchFamily="2" charset="-78"/>
            </a:endParaRPr>
          </a:p>
          <a:p>
            <a:pPr algn="r" rtl="1"/>
            <a:endParaRPr lang="fa-IR" sz="2800" b="1" dirty="0">
              <a:solidFill>
                <a:srgbClr val="FF0000"/>
              </a:solidFill>
              <a:cs typeface="B Nazanin" pitchFamily="2" charset="-78"/>
            </a:endParaRPr>
          </a:p>
          <a:p>
            <a:pPr algn="r" rtl="1"/>
            <a:r>
              <a:rPr lang="fa-IR" sz="2800" b="1" dirty="0" smtClean="0">
                <a:solidFill>
                  <a:srgbClr val="FF0000"/>
                </a:solidFill>
                <a:cs typeface="B Nazanin" pitchFamily="2" charset="-78"/>
              </a:rPr>
              <a:t> </a:t>
            </a:r>
            <a:r>
              <a:rPr lang="fa-IR" sz="2800" b="1" dirty="0">
                <a:solidFill>
                  <a:srgbClr val="FF0000"/>
                </a:solidFill>
                <a:cs typeface="B Nazanin" pitchFamily="2" charset="-78"/>
              </a:rPr>
              <a:t>بدرفتاری و خطای تحصیلی</a:t>
            </a:r>
            <a:endParaRPr lang="en-US" sz="2800" b="1" dirty="0">
              <a:solidFill>
                <a:srgbClr val="FF0000"/>
              </a:solidFill>
              <a:cs typeface="B Nazanin" pitchFamily="2" charset="-78"/>
            </a:endParaRPr>
          </a:p>
        </p:txBody>
      </p:sp>
    </p:spTree>
    <p:extLst>
      <p:ext uri="{BB962C8B-B14F-4D97-AF65-F5344CB8AC3E}">
        <p14:creationId xmlns:p14="http://schemas.microsoft.com/office/powerpoint/2010/main" val="3852354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2000"/>
                                        <p:tgtEl>
                                          <p:spTgt spid="3">
                                            <p:txEl>
                                              <p:pRg st="2" end="2"/>
                                            </p:txEl>
                                          </p:spTgt>
                                        </p:tgtEl>
                                      </p:cBhvr>
                                    </p:animEffect>
                                    <p:anim calcmode="lin" valueType="num">
                                      <p:cBhvr>
                                        <p:cTn id="33"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45"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2000"/>
                                        <p:tgtEl>
                                          <p:spTgt spid="3">
                                            <p:txEl>
                                              <p:pRg st="4" end="4"/>
                                            </p:txEl>
                                          </p:spTgt>
                                        </p:tgtEl>
                                      </p:cBhvr>
                                    </p:animEffect>
                                    <p:anim calcmode="lin" valueType="num">
                                      <p:cBhvr>
                                        <p:cTn id="40"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1"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45" presetClass="entr" presetSubtype="0"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fade">
                                      <p:cBhvr>
                                        <p:cTn id="46" dur="2000"/>
                                        <p:tgtEl>
                                          <p:spTgt spid="3">
                                            <p:txEl>
                                              <p:pRg st="6" end="6"/>
                                            </p:txEl>
                                          </p:spTgt>
                                        </p:tgtEl>
                                      </p:cBhvr>
                                    </p:animEffect>
                                    <p:anim calcmode="lin" valueType="num">
                                      <p:cBhvr>
                                        <p:cTn id="47"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48"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cs typeface="B Nazanin" pitchFamily="2" charset="-78"/>
              </a:rPr>
              <a:t>توان آموزشی:</a:t>
            </a:r>
            <a:endParaRPr lang="en-US" b="1" dirty="0">
              <a:cs typeface="B Nazanin" pitchFamily="2" charset="-78"/>
            </a:endParaRPr>
          </a:p>
        </p:txBody>
      </p:sp>
      <p:sp>
        <p:nvSpPr>
          <p:cNvPr id="3" name="Content Placeholder 2"/>
          <p:cNvSpPr>
            <a:spLocks noGrp="1"/>
          </p:cNvSpPr>
          <p:nvPr>
            <p:ph sz="quarter" idx="1"/>
          </p:nvPr>
        </p:nvSpPr>
        <p:spPr/>
        <p:txBody>
          <a:bodyPr/>
          <a:lstStyle/>
          <a:p>
            <a:pPr marL="0" indent="0" algn="r" rtl="1">
              <a:buNone/>
            </a:pPr>
            <a:r>
              <a:rPr lang="fa-IR" sz="2800" b="1" dirty="0">
                <a:cs typeface="B Nazanin" pitchFamily="2" charset="-78"/>
              </a:rPr>
              <a:t>در اصل پیش نیاز بنیادی مدیریت کلاس اثربخش، توان آموزشی است که شامل موارد ذیل می باشد:</a:t>
            </a:r>
          </a:p>
          <a:p>
            <a:pPr marL="0" indent="0" algn="r" rtl="1">
              <a:buNone/>
            </a:pPr>
            <a:r>
              <a:rPr lang="fa-IR" sz="2800" b="1" dirty="0" smtClean="0">
                <a:cs typeface="B Nazanin" pitchFamily="2" charset="-78"/>
              </a:rPr>
              <a:t>1.</a:t>
            </a:r>
            <a:r>
              <a:rPr lang="fa-IR" sz="2800" b="1" dirty="0">
                <a:cs typeface="B Nazanin" pitchFamily="2" charset="-78"/>
              </a:rPr>
              <a:t>	مدیریت زمان که سرعت مناسب ارائه محتوای درس و انجام فعالیت های یادگیری را تعیین می کند.</a:t>
            </a:r>
          </a:p>
          <a:p>
            <a:pPr marL="0" indent="0" algn="r" rtl="1">
              <a:buNone/>
            </a:pPr>
            <a:r>
              <a:rPr lang="fa-IR" sz="2800" b="1" dirty="0">
                <a:cs typeface="B Nazanin" pitchFamily="2" charset="-78"/>
              </a:rPr>
              <a:t>2.	ارائه بازخورد تحصیلی اثر بخش</a:t>
            </a:r>
          </a:p>
          <a:p>
            <a:pPr algn="r" rtl="1"/>
            <a:r>
              <a:rPr lang="fa-IR" sz="2800" b="1" dirty="0">
                <a:cs typeface="B Nazanin" pitchFamily="2" charset="-78"/>
              </a:rPr>
              <a:t>معلم اثربخش خوب می داند که مدیریت کلاسی اساسا فرآیند کاهش بدرفتاری نیست، بلکه بیشتر فرآیندی برای ارتقای سطح رفتار مناسب است.</a:t>
            </a:r>
          </a:p>
          <a:p>
            <a:pPr algn="r" rtl="1"/>
            <a:endParaRPr lang="en-US" dirty="0"/>
          </a:p>
        </p:txBody>
      </p:sp>
    </p:spTree>
    <p:extLst>
      <p:ext uri="{BB962C8B-B14F-4D97-AF65-F5344CB8AC3E}">
        <p14:creationId xmlns:p14="http://schemas.microsoft.com/office/powerpoint/2010/main" val="3105969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nodeType="clickEffect">
                                  <p:stCondLst>
                                    <p:cond delay="0"/>
                                  </p:stCondLst>
                                  <p:childTnLst>
                                    <p:animRot by="120000">
                                      <p:cBhvr>
                                        <p:cTn id="11" dur="100" fill="hold">
                                          <p:stCondLst>
                                            <p:cond delay="0"/>
                                          </p:stCondLst>
                                        </p:cTn>
                                        <p:tgtEl>
                                          <p:spTgt spid="3">
                                            <p:txEl>
                                              <p:pRg st="0" end="0"/>
                                            </p:txEl>
                                          </p:spTgt>
                                        </p:tgtEl>
                                        <p:attrNameLst>
                                          <p:attrName>r</p:attrName>
                                        </p:attrNameLst>
                                      </p:cBhvr>
                                    </p:animRot>
                                    <p:animRot by="-240000">
                                      <p:cBhvr>
                                        <p:cTn id="12" dur="200" fill="hold">
                                          <p:stCondLst>
                                            <p:cond delay="200"/>
                                          </p:stCondLst>
                                        </p:cTn>
                                        <p:tgtEl>
                                          <p:spTgt spid="3">
                                            <p:txEl>
                                              <p:pRg st="0" end="0"/>
                                            </p:txEl>
                                          </p:spTgt>
                                        </p:tgtEl>
                                        <p:attrNameLst>
                                          <p:attrName>r</p:attrName>
                                        </p:attrNameLst>
                                      </p:cBhvr>
                                    </p:animRot>
                                    <p:animRot by="240000">
                                      <p:cBhvr>
                                        <p:cTn id="13" dur="200" fill="hold">
                                          <p:stCondLst>
                                            <p:cond delay="400"/>
                                          </p:stCondLst>
                                        </p:cTn>
                                        <p:tgtEl>
                                          <p:spTgt spid="3">
                                            <p:txEl>
                                              <p:pRg st="0" end="0"/>
                                            </p:txEl>
                                          </p:spTgt>
                                        </p:tgtEl>
                                        <p:attrNameLst>
                                          <p:attrName>r</p:attrName>
                                        </p:attrNameLst>
                                      </p:cBhvr>
                                    </p:animRot>
                                    <p:animRot by="-240000">
                                      <p:cBhvr>
                                        <p:cTn id="14" dur="200" fill="hold">
                                          <p:stCondLst>
                                            <p:cond delay="600"/>
                                          </p:stCondLst>
                                        </p:cTn>
                                        <p:tgtEl>
                                          <p:spTgt spid="3">
                                            <p:txEl>
                                              <p:pRg st="0" end="0"/>
                                            </p:txEl>
                                          </p:spTgt>
                                        </p:tgtEl>
                                        <p:attrNameLst>
                                          <p:attrName>r</p:attrName>
                                        </p:attrNameLst>
                                      </p:cBhvr>
                                    </p:animRot>
                                    <p:animRot by="120000">
                                      <p:cBhvr>
                                        <p:cTn id="15" dur="200" fill="hold">
                                          <p:stCondLst>
                                            <p:cond delay="800"/>
                                          </p:stCondLst>
                                        </p:cTn>
                                        <p:tgtEl>
                                          <p:spTgt spid="3">
                                            <p:txEl>
                                              <p:pRg st="0" end="0"/>
                                            </p:txEl>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circle(in)">
                                      <p:cBhvr>
                                        <p:cTn id="3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cs typeface="B Nazanin" pitchFamily="2" charset="-78"/>
              </a:rPr>
              <a:t>تدوین و اجرای قواعد:</a:t>
            </a:r>
            <a:endParaRPr lang="en-US" b="1" dirty="0">
              <a:cs typeface="B Nazanin" pitchFamily="2" charset="-78"/>
            </a:endParaRPr>
          </a:p>
        </p:txBody>
      </p:sp>
      <p:sp>
        <p:nvSpPr>
          <p:cNvPr id="3" name="Content Placeholder 2"/>
          <p:cNvSpPr>
            <a:spLocks noGrp="1"/>
          </p:cNvSpPr>
          <p:nvPr>
            <p:ph sz="quarter" idx="1"/>
          </p:nvPr>
        </p:nvSpPr>
        <p:spPr>
          <a:xfrm>
            <a:off x="457200" y="1600200"/>
            <a:ext cx="7467600" cy="1066800"/>
          </a:xfrm>
        </p:spPr>
        <p:txBody>
          <a:bodyPr/>
          <a:lstStyle/>
          <a:p>
            <a:pPr algn="r" rtl="1"/>
            <a:r>
              <a:rPr lang="fa-IR" b="1" dirty="0">
                <a:cs typeface="B Nazanin" pitchFamily="2" charset="-78"/>
              </a:rPr>
              <a:t>تدوین و اجرای قواعد در کلاس درس هم دارای ارزش آموزشی و هم دارای ارزش مدیریتی </a:t>
            </a:r>
            <a:r>
              <a:rPr lang="fa-IR" b="1" dirty="0" smtClean="0">
                <a:cs typeface="B Nazanin" pitchFamily="2" charset="-78"/>
              </a:rPr>
              <a:t>است.</a:t>
            </a:r>
            <a:endParaRPr lang="en-US" b="1" dirty="0">
              <a:cs typeface="B Nazanin" pitchFamily="2" charset="-78"/>
            </a:endParaRPr>
          </a:p>
        </p:txBody>
      </p:sp>
      <p:sp>
        <p:nvSpPr>
          <p:cNvPr id="4" name="TextBox 3"/>
          <p:cNvSpPr txBox="1"/>
          <p:nvPr/>
        </p:nvSpPr>
        <p:spPr>
          <a:xfrm>
            <a:off x="2403804" y="2514600"/>
            <a:ext cx="5591787" cy="2677656"/>
          </a:xfrm>
          <a:prstGeom prst="rect">
            <a:avLst/>
          </a:prstGeom>
          <a:noFill/>
        </p:spPr>
        <p:txBody>
          <a:bodyPr wrap="none" rtlCol="0">
            <a:spAutoFit/>
          </a:bodyPr>
          <a:lstStyle/>
          <a:p>
            <a:pPr algn="r" rtl="1"/>
            <a:r>
              <a:rPr lang="fa-IR" sz="2400" b="1" dirty="0">
                <a:cs typeface="B Nazanin" pitchFamily="2" charset="-78"/>
              </a:rPr>
              <a:t>مثال:</a:t>
            </a:r>
            <a:endParaRPr lang="en-US" sz="2400" b="1" dirty="0">
              <a:cs typeface="B Nazanin" pitchFamily="2" charset="-78"/>
            </a:endParaRPr>
          </a:p>
          <a:p>
            <a:pPr marL="342900" lvl="0" indent="-342900" algn="r" rtl="1">
              <a:buFont typeface="Arial" pitchFamily="34" charset="0"/>
              <a:buChar char="•"/>
            </a:pPr>
            <a:r>
              <a:rPr lang="fa-IR" sz="2400" b="1" dirty="0" smtClean="0">
                <a:cs typeface="B Nazanin" pitchFamily="2" charset="-78"/>
              </a:rPr>
              <a:t>برای </a:t>
            </a:r>
            <a:r>
              <a:rPr lang="fa-IR" sz="2400" b="1" dirty="0">
                <a:cs typeface="B Nazanin" pitchFamily="2" charset="-78"/>
              </a:rPr>
              <a:t>حرف زدن دست بلند </a:t>
            </a:r>
            <a:r>
              <a:rPr lang="fa-IR" sz="2400" b="1" dirty="0" smtClean="0">
                <a:cs typeface="B Nazanin" pitchFamily="2" charset="-78"/>
              </a:rPr>
              <a:t>کند.</a:t>
            </a:r>
            <a:endParaRPr lang="en-US" sz="2400" b="1" dirty="0">
              <a:cs typeface="B Nazanin" pitchFamily="2" charset="-78"/>
            </a:endParaRPr>
          </a:p>
          <a:p>
            <a:pPr marL="342900" lvl="0" indent="-342900" algn="r" rtl="1">
              <a:buFont typeface="Arial" pitchFamily="34" charset="0"/>
              <a:buChar char="•"/>
            </a:pPr>
            <a:r>
              <a:rPr lang="fa-IR" sz="2400" b="1" dirty="0">
                <a:cs typeface="B Nazanin" pitchFamily="2" charset="-78"/>
              </a:rPr>
              <a:t>بدون اجازه حرف </a:t>
            </a:r>
            <a:r>
              <a:rPr lang="fa-IR" sz="2400" b="1" dirty="0" smtClean="0">
                <a:cs typeface="B Nazanin" pitchFamily="2" charset="-78"/>
              </a:rPr>
              <a:t>نزند.</a:t>
            </a:r>
            <a:endParaRPr lang="en-US" sz="2400" b="1" dirty="0">
              <a:cs typeface="B Nazanin" pitchFamily="2" charset="-78"/>
            </a:endParaRPr>
          </a:p>
          <a:p>
            <a:pPr marL="342900" lvl="0" indent="-342900" algn="r" rtl="1">
              <a:buFont typeface="Arial" pitchFamily="34" charset="0"/>
              <a:buChar char="•"/>
            </a:pPr>
            <a:r>
              <a:rPr lang="fa-IR" sz="2400" b="1" dirty="0">
                <a:cs typeface="B Nazanin" pitchFamily="2" charset="-78"/>
              </a:rPr>
              <a:t>سر کلاس چیزی </a:t>
            </a:r>
            <a:r>
              <a:rPr lang="fa-IR" sz="2400" b="1" dirty="0" smtClean="0">
                <a:cs typeface="B Nazanin" pitchFamily="2" charset="-78"/>
              </a:rPr>
              <a:t>نخورند.</a:t>
            </a:r>
            <a:endParaRPr lang="en-US" sz="2400" b="1" dirty="0">
              <a:cs typeface="B Nazanin" pitchFamily="2" charset="-78"/>
            </a:endParaRPr>
          </a:p>
          <a:p>
            <a:pPr marL="342900" lvl="0" indent="-342900" algn="r" rtl="1">
              <a:buFont typeface="Arial" pitchFamily="34" charset="0"/>
              <a:buChar char="•"/>
            </a:pPr>
            <a:r>
              <a:rPr lang="fa-IR" sz="2400" b="1" dirty="0">
                <a:cs typeface="B Nazanin" pitchFamily="2" charset="-78"/>
              </a:rPr>
              <a:t>کتاب را به آرامی ورق </a:t>
            </a:r>
            <a:r>
              <a:rPr lang="fa-IR" sz="2400" b="1" dirty="0" smtClean="0">
                <a:cs typeface="B Nazanin" pitchFamily="2" charset="-78"/>
              </a:rPr>
              <a:t>بزنند.</a:t>
            </a:r>
            <a:endParaRPr lang="en-US" sz="2400" b="1" dirty="0">
              <a:cs typeface="B Nazanin" pitchFamily="2" charset="-78"/>
            </a:endParaRPr>
          </a:p>
          <a:p>
            <a:pPr marL="342900" indent="-342900" algn="r" rtl="1">
              <a:buFont typeface="Arial" pitchFamily="34" charset="0"/>
              <a:buChar char="•"/>
            </a:pPr>
            <a:r>
              <a:rPr lang="fa-IR" sz="2400" b="1" dirty="0">
                <a:cs typeface="B Nazanin" pitchFamily="2" charset="-78"/>
              </a:rPr>
              <a:t>پایت را محکم به زمین </a:t>
            </a:r>
            <a:r>
              <a:rPr lang="fa-IR" sz="2400" b="1" dirty="0" smtClean="0">
                <a:cs typeface="B Nazanin" pitchFamily="2" charset="-78"/>
              </a:rPr>
              <a:t>نزن.</a:t>
            </a:r>
          </a:p>
          <a:p>
            <a:pPr lvl="0"/>
            <a:r>
              <a:rPr lang="fa-IR" sz="2400" b="1" dirty="0" smtClean="0">
                <a:cs typeface="B Nazanin" pitchFamily="2" charset="-78"/>
              </a:rPr>
              <a:t>برای دستشویی رفتن بدون اجازه دادن حرف بزنند.</a:t>
            </a:r>
            <a:endParaRPr lang="en-US" sz="2400" b="1" dirty="0" smtClean="0">
              <a:cs typeface="B Nazanin" pitchFamily="2" charset="-78"/>
            </a:endParaRPr>
          </a:p>
        </p:txBody>
      </p:sp>
      <p:sp>
        <p:nvSpPr>
          <p:cNvPr id="6" name="TextBox 5"/>
          <p:cNvSpPr txBox="1"/>
          <p:nvPr/>
        </p:nvSpPr>
        <p:spPr>
          <a:xfrm>
            <a:off x="314141" y="5410200"/>
            <a:ext cx="7771679" cy="830997"/>
          </a:xfrm>
          <a:prstGeom prst="rect">
            <a:avLst/>
          </a:prstGeom>
          <a:noFill/>
        </p:spPr>
        <p:txBody>
          <a:bodyPr wrap="none" rtlCol="0">
            <a:spAutoFit/>
          </a:bodyPr>
          <a:lstStyle/>
          <a:p>
            <a:pPr algn="r" rtl="1"/>
            <a:r>
              <a:rPr lang="fa-IR" sz="2400" dirty="0" smtClean="0">
                <a:cs typeface="B Nazanin" pitchFamily="2" charset="-78"/>
              </a:rPr>
              <a:t>این قواعد باید در ابتدای سال تحصیلی به دانش آموزان ارائه شود یا نوشته گردد و </a:t>
            </a:r>
          </a:p>
          <a:p>
            <a:pPr algn="r" rtl="1"/>
            <a:r>
              <a:rPr lang="fa-IR" sz="2400" dirty="0" smtClean="0">
                <a:cs typeface="B Nazanin" pitchFamily="2" charset="-78"/>
              </a:rPr>
              <a:t>در برخورد باید عمل انجام شده مورد بازخورد قرار گیرد نه فرد.</a:t>
            </a:r>
            <a:endParaRPr lang="en-US" sz="2400" dirty="0">
              <a:cs typeface="B Nazanin" pitchFamily="2" charset="-78"/>
            </a:endParaRPr>
          </a:p>
        </p:txBody>
      </p:sp>
    </p:spTree>
    <p:extLst>
      <p:ext uri="{BB962C8B-B14F-4D97-AF65-F5344CB8AC3E}">
        <p14:creationId xmlns:p14="http://schemas.microsoft.com/office/powerpoint/2010/main" val="3933305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randombar(horizontal)">
                                      <p:cBhvr>
                                        <p:cTn id="22" dur="500"/>
                                        <p:tgtEl>
                                          <p:spTgt spid="4">
                                            <p:txEl>
                                              <p:pRg st="0" end="0"/>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randombar(horizontal)">
                                      <p:cBhvr>
                                        <p:cTn id="25" dur="500"/>
                                        <p:tgtEl>
                                          <p:spTgt spid="4">
                                            <p:txEl>
                                              <p:pRg st="1" end="1"/>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randombar(horizontal)">
                                      <p:cBhvr>
                                        <p:cTn id="28" dur="500"/>
                                        <p:tgtEl>
                                          <p:spTgt spid="4">
                                            <p:txEl>
                                              <p:pRg st="2" end="2"/>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randombar(horizontal)">
                                      <p:cBhvr>
                                        <p:cTn id="31" dur="500"/>
                                        <p:tgtEl>
                                          <p:spTgt spid="4">
                                            <p:txEl>
                                              <p:pRg st="3" end="3"/>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Effect transition="in" filter="randombar(horizontal)">
                                      <p:cBhvr>
                                        <p:cTn id="34" dur="500"/>
                                        <p:tgtEl>
                                          <p:spTgt spid="4">
                                            <p:txEl>
                                              <p:pRg st="4" end="4"/>
                                            </p:txEl>
                                          </p:spTgt>
                                        </p:tgtEl>
                                      </p:cBhvr>
                                    </p:animEffect>
                                  </p:childTnLst>
                                </p:cTn>
                              </p:par>
                              <p:par>
                                <p:cTn id="35" presetID="14" presetClass="entr" presetSubtype="10" fill="hold" nodeType="with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randombar(horizontal)">
                                      <p:cBhvr>
                                        <p:cTn id="37" dur="500"/>
                                        <p:tgtEl>
                                          <p:spTgt spid="4">
                                            <p:txEl>
                                              <p:pRg st="5" end="5"/>
                                            </p:txEl>
                                          </p:spTgt>
                                        </p:tgtEl>
                                      </p:cBhvr>
                                    </p:animEffect>
                                  </p:childTnLst>
                                </p:cTn>
                              </p:par>
                              <p:par>
                                <p:cTn id="38" presetID="14" presetClass="entr" presetSubtype="10" fill="hold" nodeType="withEffect">
                                  <p:stCondLst>
                                    <p:cond delay="0"/>
                                  </p:stCondLst>
                                  <p:childTnLst>
                                    <p:set>
                                      <p:cBhvr>
                                        <p:cTn id="39" dur="1" fill="hold">
                                          <p:stCondLst>
                                            <p:cond delay="0"/>
                                          </p:stCondLst>
                                        </p:cTn>
                                        <p:tgtEl>
                                          <p:spTgt spid="4">
                                            <p:txEl>
                                              <p:pRg st="6" end="6"/>
                                            </p:txEl>
                                          </p:spTgt>
                                        </p:tgtEl>
                                        <p:attrNameLst>
                                          <p:attrName>style.visibility</p:attrName>
                                        </p:attrNameLst>
                                      </p:cBhvr>
                                      <p:to>
                                        <p:strVal val="visible"/>
                                      </p:to>
                                    </p:set>
                                    <p:animEffect transition="in" filter="randombar(horizontal)">
                                      <p:cBhvr>
                                        <p:cTn id="40" dur="500"/>
                                        <p:tgtEl>
                                          <p:spTgt spid="4">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6">
                                            <p:txEl>
                                              <p:pRg st="0" end="0"/>
                                            </p:txEl>
                                          </p:spTgt>
                                        </p:tgtEl>
                                        <p:attrNameLst>
                                          <p:attrName>style.visibility</p:attrName>
                                        </p:attrNameLst>
                                      </p:cBhvr>
                                      <p:to>
                                        <p:strVal val="visible"/>
                                      </p:to>
                                    </p:set>
                                    <p:anim calcmode="lin" valueType="num">
                                      <p:cBhvr additive="base">
                                        <p:cTn id="4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0" end="0"/>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6">
                                            <p:txEl>
                                              <p:pRg st="1" end="1"/>
                                            </p:txEl>
                                          </p:spTgt>
                                        </p:tgtEl>
                                        <p:attrNameLst>
                                          <p:attrName>style.visibility</p:attrName>
                                        </p:attrNameLst>
                                      </p:cBhvr>
                                      <p:to>
                                        <p:strVal val="visible"/>
                                      </p:to>
                                    </p:set>
                                    <p:anim calcmode="lin" valueType="num">
                                      <p:cBhvr additive="base">
                                        <p:cTn id="4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800" b="1" dirty="0">
                <a:cs typeface="B Nazanin" pitchFamily="2" charset="-78"/>
              </a:rPr>
              <a:t>مدیریت مداخلات</a:t>
            </a:r>
            <a:endParaRPr lang="en-US" sz="4800" b="1" dirty="0">
              <a:cs typeface="B Nazanin" pitchFamily="2" charset="-78"/>
            </a:endParaRPr>
          </a:p>
        </p:txBody>
      </p:sp>
      <p:sp>
        <p:nvSpPr>
          <p:cNvPr id="3" name="Content Placeholder 2"/>
          <p:cNvSpPr>
            <a:spLocks noGrp="1"/>
          </p:cNvSpPr>
          <p:nvPr>
            <p:ph sz="quarter" idx="1"/>
          </p:nvPr>
        </p:nvSpPr>
        <p:spPr>
          <a:xfrm>
            <a:off x="457200" y="1600200"/>
            <a:ext cx="7467600" cy="2438400"/>
          </a:xfrm>
        </p:spPr>
        <p:txBody>
          <a:bodyPr>
            <a:normAutofit fontScale="92500"/>
          </a:bodyPr>
          <a:lstStyle/>
          <a:p>
            <a:pPr algn="just" rtl="1"/>
            <a:r>
              <a:rPr lang="fa-IR" b="1" dirty="0">
                <a:cs typeface="B Nazanin" pitchFamily="2" charset="-78"/>
              </a:rPr>
              <a:t>فرآیند کلاسی با زیر نظر قرار گرفتن رفتار دانش آموز و مداخله به هنگام ضرورت یکی از مهم ترین ارکان مدیریت کلاس اثر بخش است.</a:t>
            </a:r>
          </a:p>
          <a:p>
            <a:pPr algn="just" rtl="1"/>
            <a:r>
              <a:rPr lang="fa-IR" b="1" dirty="0">
                <a:cs typeface="B Nazanin" pitchFamily="2" charset="-78"/>
              </a:rPr>
              <a:t>اگر قوائد به طور موثر تدوین شده باشند و اگر فرآیند آموزشی مناسبی در کلاس حاکم گردد از میزان نیاز به مداخله کاسته می شود.</a:t>
            </a:r>
          </a:p>
          <a:p>
            <a:pPr algn="just" rtl="1"/>
            <a:r>
              <a:rPr lang="fa-IR" b="1" dirty="0">
                <a:cs typeface="B Nazanin" pitchFamily="2" charset="-78"/>
              </a:rPr>
              <a:t>اما در بعضی مواقع باز نیاز به مداخله هست که معلم مجبور است با آنها مقابله </a:t>
            </a:r>
            <a:r>
              <a:rPr lang="fa-IR" b="1" dirty="0" smtClean="0">
                <a:cs typeface="B Nazanin" pitchFamily="2" charset="-78"/>
              </a:rPr>
              <a:t>کند.</a:t>
            </a:r>
            <a:endParaRPr lang="fa-IR" b="1" dirty="0">
              <a:cs typeface="B Nazanin" pitchFamily="2" charset="-78"/>
            </a:endParaRPr>
          </a:p>
          <a:p>
            <a:pPr algn="just" rtl="1"/>
            <a:endParaRPr lang="en-US" dirty="0"/>
          </a:p>
        </p:txBody>
      </p:sp>
      <p:sp>
        <p:nvSpPr>
          <p:cNvPr id="4" name="TextBox 3"/>
          <p:cNvSpPr txBox="1"/>
          <p:nvPr/>
        </p:nvSpPr>
        <p:spPr>
          <a:xfrm>
            <a:off x="4771001" y="4038600"/>
            <a:ext cx="3400483" cy="2308324"/>
          </a:xfrm>
          <a:prstGeom prst="rect">
            <a:avLst/>
          </a:prstGeom>
          <a:noFill/>
        </p:spPr>
        <p:txBody>
          <a:bodyPr wrap="none" rtlCol="0">
            <a:spAutoFit/>
          </a:bodyPr>
          <a:lstStyle/>
          <a:p>
            <a:pPr algn="r" rtl="1"/>
            <a:r>
              <a:rPr lang="fa-IR" sz="2400" b="1" dirty="0">
                <a:cs typeface="B Nazanin" pitchFamily="2" charset="-78"/>
              </a:rPr>
              <a:t>مثال:</a:t>
            </a:r>
            <a:endParaRPr lang="en-US" sz="2400" b="1" dirty="0">
              <a:cs typeface="B Nazanin" pitchFamily="2" charset="-78"/>
            </a:endParaRPr>
          </a:p>
          <a:p>
            <a:pPr marL="342900" indent="-342900" algn="r" rtl="1">
              <a:buFont typeface="Arial" pitchFamily="34" charset="0"/>
              <a:buChar char="•"/>
            </a:pPr>
            <a:r>
              <a:rPr lang="fa-IR" sz="2400" b="1" dirty="0">
                <a:cs typeface="B Nazanin" pitchFamily="2" charset="-78"/>
              </a:rPr>
              <a:t>تاخیر در ورود به کلاس </a:t>
            </a:r>
            <a:endParaRPr lang="fa-IR" sz="2400" b="1" dirty="0" smtClean="0">
              <a:cs typeface="B Nazanin" pitchFamily="2" charset="-78"/>
            </a:endParaRPr>
          </a:p>
          <a:p>
            <a:pPr marL="342900" indent="-342900" algn="r" rtl="1">
              <a:buFont typeface="Arial" pitchFamily="34" charset="0"/>
              <a:buChar char="•"/>
            </a:pPr>
            <a:r>
              <a:rPr lang="fa-IR" sz="2400" b="1" dirty="0" smtClean="0">
                <a:cs typeface="B Nazanin" pitchFamily="2" charset="-78"/>
              </a:rPr>
              <a:t> </a:t>
            </a:r>
            <a:r>
              <a:rPr lang="fa-IR" sz="2400" b="1" dirty="0">
                <a:cs typeface="B Nazanin" pitchFamily="2" charset="-78"/>
              </a:rPr>
              <a:t>فراموش کردن دفتر و </a:t>
            </a:r>
            <a:r>
              <a:rPr lang="fa-IR" sz="2400" b="1" dirty="0" smtClean="0">
                <a:cs typeface="B Nazanin" pitchFamily="2" charset="-78"/>
              </a:rPr>
              <a:t>کتاب</a:t>
            </a:r>
          </a:p>
          <a:p>
            <a:pPr marL="342900" indent="-342900" algn="r" rtl="1">
              <a:buFont typeface="Arial" pitchFamily="34" charset="0"/>
              <a:buChar char="•"/>
            </a:pPr>
            <a:r>
              <a:rPr lang="fa-IR" sz="2400" b="1" dirty="0" smtClean="0">
                <a:cs typeface="B Nazanin" pitchFamily="2" charset="-78"/>
              </a:rPr>
              <a:t>بی </a:t>
            </a:r>
            <a:r>
              <a:rPr lang="fa-IR" sz="2400" b="1" dirty="0">
                <a:cs typeface="B Nazanin" pitchFamily="2" charset="-78"/>
              </a:rPr>
              <a:t>توجهی یا </a:t>
            </a:r>
            <a:r>
              <a:rPr lang="fa-IR" sz="2400" b="1" dirty="0" smtClean="0">
                <a:cs typeface="B Nazanin" pitchFamily="2" charset="-78"/>
              </a:rPr>
              <a:t>بازیگوشی</a:t>
            </a:r>
          </a:p>
          <a:p>
            <a:pPr marL="342900" indent="-342900" algn="r" rtl="1">
              <a:buFont typeface="Arial" pitchFamily="34" charset="0"/>
              <a:buChar char="•"/>
            </a:pPr>
            <a:r>
              <a:rPr lang="fa-IR" sz="2400" b="1" dirty="0" smtClean="0">
                <a:cs typeface="B Nazanin" pitchFamily="2" charset="-78"/>
              </a:rPr>
              <a:t>حرف </a:t>
            </a:r>
            <a:r>
              <a:rPr lang="fa-IR" sz="2400" b="1" dirty="0">
                <a:cs typeface="B Nazanin" pitchFamily="2" charset="-78"/>
              </a:rPr>
              <a:t>زدن و ...</a:t>
            </a:r>
            <a:endParaRPr lang="en-US" sz="2400" b="1" dirty="0">
              <a:cs typeface="B Nazanin" pitchFamily="2" charset="-78"/>
            </a:endParaRPr>
          </a:p>
          <a:p>
            <a:pPr algn="r"/>
            <a:endParaRPr lang="en-US" sz="2400" b="1" dirty="0"/>
          </a:p>
        </p:txBody>
      </p:sp>
    </p:spTree>
    <p:extLst>
      <p:ext uri="{BB962C8B-B14F-4D97-AF65-F5344CB8AC3E}">
        <p14:creationId xmlns:p14="http://schemas.microsoft.com/office/powerpoint/2010/main" val="274853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4">
                                            <p:txEl>
                                              <p:pRg st="0" end="0"/>
                                            </p:txEl>
                                          </p:spTgt>
                                        </p:tgtEl>
                                        <p:attrNameLst>
                                          <p:attrName>style.visibility</p:attrName>
                                        </p:attrNameLst>
                                      </p:cBhvr>
                                      <p:to>
                                        <p:strVal val="visible"/>
                                      </p:to>
                                    </p:set>
                                    <p:anim calcmode="lin" valueType="num">
                                      <p:cBhvr>
                                        <p:cTn id="30"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31"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32"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33" dur="1000"/>
                                        <p:tgtEl>
                                          <p:spTgt spid="4">
                                            <p:txEl>
                                              <p:pRg st="0" end="0"/>
                                            </p:txEl>
                                          </p:spTgt>
                                        </p:tgtEl>
                                      </p:cBhvr>
                                    </p:animEffect>
                                  </p:childTnLst>
                                </p:cTn>
                              </p:par>
                              <p:par>
                                <p:cTn id="34" presetID="31" presetClass="entr" presetSubtype="0" fill="hold" nodeType="withEffect">
                                  <p:stCondLst>
                                    <p:cond delay="0"/>
                                  </p:stCondLst>
                                  <p:childTnLst>
                                    <p:set>
                                      <p:cBhvr>
                                        <p:cTn id="35" dur="1" fill="hold">
                                          <p:stCondLst>
                                            <p:cond delay="0"/>
                                          </p:stCondLst>
                                        </p:cTn>
                                        <p:tgtEl>
                                          <p:spTgt spid="4">
                                            <p:txEl>
                                              <p:pRg st="1" end="1"/>
                                            </p:txEl>
                                          </p:spTgt>
                                        </p:tgtEl>
                                        <p:attrNameLst>
                                          <p:attrName>style.visibility</p:attrName>
                                        </p:attrNameLst>
                                      </p:cBhvr>
                                      <p:to>
                                        <p:strVal val="visible"/>
                                      </p:to>
                                    </p:set>
                                    <p:anim calcmode="lin" valueType="num">
                                      <p:cBhvr>
                                        <p:cTn id="36"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37"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38"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39" dur="1000"/>
                                        <p:tgtEl>
                                          <p:spTgt spid="4">
                                            <p:txEl>
                                              <p:pRg st="1" end="1"/>
                                            </p:txEl>
                                          </p:spTgt>
                                        </p:tgtEl>
                                      </p:cBhvr>
                                    </p:animEffect>
                                  </p:childTnLst>
                                </p:cTn>
                              </p:par>
                              <p:par>
                                <p:cTn id="40" presetID="31" presetClass="entr" presetSubtype="0" fill="hold" nodeType="withEffect">
                                  <p:stCondLst>
                                    <p:cond delay="0"/>
                                  </p:stCondLst>
                                  <p:childTnLst>
                                    <p:set>
                                      <p:cBhvr>
                                        <p:cTn id="41" dur="1" fill="hold">
                                          <p:stCondLst>
                                            <p:cond delay="0"/>
                                          </p:stCondLst>
                                        </p:cTn>
                                        <p:tgtEl>
                                          <p:spTgt spid="4">
                                            <p:txEl>
                                              <p:pRg st="2" end="2"/>
                                            </p:txEl>
                                          </p:spTgt>
                                        </p:tgtEl>
                                        <p:attrNameLst>
                                          <p:attrName>style.visibility</p:attrName>
                                        </p:attrNameLst>
                                      </p:cBhvr>
                                      <p:to>
                                        <p:strVal val="visible"/>
                                      </p:to>
                                    </p:set>
                                    <p:anim calcmode="lin" valueType="num">
                                      <p:cBhvr>
                                        <p:cTn id="42"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43"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44"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45" dur="1000"/>
                                        <p:tgtEl>
                                          <p:spTgt spid="4">
                                            <p:txEl>
                                              <p:pRg st="2" end="2"/>
                                            </p:txEl>
                                          </p:spTgt>
                                        </p:tgtEl>
                                      </p:cBhvr>
                                    </p:animEffect>
                                  </p:childTnLst>
                                </p:cTn>
                              </p:par>
                              <p:par>
                                <p:cTn id="46" presetID="31" presetClass="entr" presetSubtype="0" fill="hold" nodeType="withEffect">
                                  <p:stCondLst>
                                    <p:cond delay="0"/>
                                  </p:stCondLst>
                                  <p:childTnLst>
                                    <p:set>
                                      <p:cBhvr>
                                        <p:cTn id="47" dur="1" fill="hold">
                                          <p:stCondLst>
                                            <p:cond delay="0"/>
                                          </p:stCondLst>
                                        </p:cTn>
                                        <p:tgtEl>
                                          <p:spTgt spid="4">
                                            <p:txEl>
                                              <p:pRg st="3" end="3"/>
                                            </p:txEl>
                                          </p:spTgt>
                                        </p:tgtEl>
                                        <p:attrNameLst>
                                          <p:attrName>style.visibility</p:attrName>
                                        </p:attrNameLst>
                                      </p:cBhvr>
                                      <p:to>
                                        <p:strVal val="visible"/>
                                      </p:to>
                                    </p:set>
                                    <p:anim calcmode="lin" valueType="num">
                                      <p:cBhvr>
                                        <p:cTn id="48"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49"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50"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51" dur="1000"/>
                                        <p:tgtEl>
                                          <p:spTgt spid="4">
                                            <p:txEl>
                                              <p:pRg st="3" end="3"/>
                                            </p:txEl>
                                          </p:spTgt>
                                        </p:tgtEl>
                                      </p:cBhvr>
                                    </p:animEffect>
                                  </p:childTnLst>
                                </p:cTn>
                              </p:par>
                              <p:par>
                                <p:cTn id="52" presetID="31" presetClass="entr" presetSubtype="0" fill="hold" nodeType="withEffect">
                                  <p:stCondLst>
                                    <p:cond delay="0"/>
                                  </p:stCondLst>
                                  <p:childTnLst>
                                    <p:set>
                                      <p:cBhvr>
                                        <p:cTn id="53" dur="1" fill="hold">
                                          <p:stCondLst>
                                            <p:cond delay="0"/>
                                          </p:stCondLst>
                                        </p:cTn>
                                        <p:tgtEl>
                                          <p:spTgt spid="4">
                                            <p:txEl>
                                              <p:pRg st="4" end="4"/>
                                            </p:txEl>
                                          </p:spTgt>
                                        </p:tgtEl>
                                        <p:attrNameLst>
                                          <p:attrName>style.visibility</p:attrName>
                                        </p:attrNameLst>
                                      </p:cBhvr>
                                      <p:to>
                                        <p:strVal val="visible"/>
                                      </p:to>
                                    </p:set>
                                    <p:anim calcmode="lin" valueType="num">
                                      <p:cBhvr>
                                        <p:cTn id="54"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55"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56"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57"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01000" cy="1828800"/>
          </a:xfrm>
        </p:spPr>
        <p:txBody>
          <a:bodyPr>
            <a:normAutofit fontScale="90000"/>
          </a:bodyPr>
          <a:lstStyle/>
          <a:p>
            <a:pPr algn="just" rtl="1"/>
            <a:r>
              <a:rPr lang="fa-IR" b="1" dirty="0">
                <a:cs typeface="B Nazanin" pitchFamily="2" charset="-78"/>
              </a:rPr>
              <a:t>گرایش و میل دانش آموز به بدرفتاری به میزان زیادی به برداشت او و میزان پذیرش معلم به عنوان مدیر کلاسی بستگی دارد به دیگر سخن هر اندازه دانش آموز معلم را به عنوان مدیر کلاس بپذیرد از میزان بدرفتاری کاسته می شود.</a:t>
            </a:r>
            <a:endParaRPr lang="en-US" b="1" dirty="0">
              <a:cs typeface="B Nazanin" pitchFamily="2" charset="-78"/>
            </a:endParaRPr>
          </a:p>
        </p:txBody>
      </p:sp>
      <p:sp>
        <p:nvSpPr>
          <p:cNvPr id="3" name="Content Placeholder 2"/>
          <p:cNvSpPr>
            <a:spLocks noGrp="1"/>
          </p:cNvSpPr>
          <p:nvPr>
            <p:ph sz="quarter" idx="1"/>
          </p:nvPr>
        </p:nvSpPr>
        <p:spPr>
          <a:xfrm>
            <a:off x="457200" y="2057400"/>
            <a:ext cx="8001000" cy="2133600"/>
          </a:xfrm>
        </p:spPr>
        <p:txBody>
          <a:bodyPr>
            <a:normAutofit/>
          </a:bodyPr>
          <a:lstStyle/>
          <a:p>
            <a:pPr algn="just" rtl="1"/>
            <a:r>
              <a:rPr lang="fa-IR" sz="2700" b="1" dirty="0">
                <a:cs typeface="B Nazanin" pitchFamily="2" charset="-78"/>
              </a:rPr>
              <a:t>یکی از راه هایی که به دانش آموز تسلط معلم را ثابت می کند میزان آگاهی معلم از احتمال بدرفتاری و منشا بدرفتاری است.</a:t>
            </a:r>
          </a:p>
          <a:p>
            <a:pPr algn="just" rtl="1"/>
            <a:r>
              <a:rPr lang="fa-IR" sz="2700" b="1" dirty="0">
                <a:cs typeface="B Nazanin" pitchFamily="2" charset="-78"/>
              </a:rPr>
              <a:t>بسیاری از پژوهش ها نشان داده که عمدتا منشا بدرفتاری های کلاس ناشی از یک نفر است</a:t>
            </a:r>
            <a:r>
              <a:rPr lang="fa-IR" sz="2700" b="1" dirty="0" smtClean="0">
                <a:cs typeface="B Nazanin" pitchFamily="2" charset="-78"/>
              </a:rPr>
              <a:t>.</a:t>
            </a:r>
            <a:endParaRPr lang="fa-IR" sz="2700" b="1" dirty="0">
              <a:cs typeface="B Nazanin" pitchFamily="2" charset="-78"/>
            </a:endParaRPr>
          </a:p>
        </p:txBody>
      </p:sp>
      <p:sp>
        <p:nvSpPr>
          <p:cNvPr id="4" name="TextBox 3"/>
          <p:cNvSpPr txBox="1"/>
          <p:nvPr/>
        </p:nvSpPr>
        <p:spPr>
          <a:xfrm>
            <a:off x="54989" y="3886200"/>
            <a:ext cx="8764002" cy="2169825"/>
          </a:xfrm>
          <a:prstGeom prst="rect">
            <a:avLst/>
          </a:prstGeom>
          <a:noFill/>
        </p:spPr>
        <p:txBody>
          <a:bodyPr wrap="none" rtlCol="0">
            <a:spAutoFit/>
          </a:bodyPr>
          <a:lstStyle/>
          <a:p>
            <a:pPr marL="457200" indent="-457200" algn="just" rtl="1">
              <a:buFont typeface="Wingdings" pitchFamily="2" charset="2"/>
              <a:buChar char="ü"/>
            </a:pPr>
            <a:r>
              <a:rPr lang="fa-IR" sz="2700" b="1" dirty="0">
                <a:cs typeface="B Nazanin" pitchFamily="2" charset="-78"/>
              </a:rPr>
              <a:t>زمان بدرفتاری ها معمولا برای </a:t>
            </a:r>
            <a:r>
              <a:rPr lang="fa-IR" sz="2700" b="1" dirty="0">
                <a:solidFill>
                  <a:srgbClr val="FF0000"/>
                </a:solidFill>
                <a:cs typeface="B Nazanin" pitchFamily="2" charset="-78"/>
              </a:rPr>
              <a:t>دانش آموزان قوی هنگام ورود و یا </a:t>
            </a:r>
            <a:r>
              <a:rPr lang="fa-IR" sz="2700" b="1" dirty="0" smtClean="0">
                <a:solidFill>
                  <a:srgbClr val="FF0000"/>
                </a:solidFill>
                <a:cs typeface="B Nazanin" pitchFamily="2" charset="-78"/>
              </a:rPr>
              <a:t>پایان</a:t>
            </a:r>
          </a:p>
          <a:p>
            <a:pPr algn="just" rtl="1"/>
            <a:r>
              <a:rPr lang="fa-IR" sz="2700" b="1" dirty="0" smtClean="0">
                <a:solidFill>
                  <a:srgbClr val="FF0000"/>
                </a:solidFill>
                <a:cs typeface="B Nazanin" pitchFamily="2" charset="-78"/>
              </a:rPr>
              <a:t> </a:t>
            </a:r>
            <a:r>
              <a:rPr lang="fa-IR" sz="2700" b="1" dirty="0">
                <a:solidFill>
                  <a:srgbClr val="FF0000"/>
                </a:solidFill>
                <a:cs typeface="B Nazanin" pitchFamily="2" charset="-78"/>
              </a:rPr>
              <a:t>درس</a:t>
            </a:r>
            <a:r>
              <a:rPr lang="fa-IR" sz="2700" b="1" dirty="0">
                <a:cs typeface="B Nazanin" pitchFamily="2" charset="-78"/>
              </a:rPr>
              <a:t> است </a:t>
            </a:r>
            <a:r>
              <a:rPr lang="fa-IR" sz="2700" b="1" dirty="0" smtClean="0">
                <a:cs typeface="B Nazanin" pitchFamily="2" charset="-78"/>
              </a:rPr>
              <a:t>و </a:t>
            </a:r>
            <a:r>
              <a:rPr lang="fa-IR" sz="2700" b="1" dirty="0">
                <a:cs typeface="B Nazanin" pitchFamily="2" charset="-78"/>
              </a:rPr>
              <a:t>برای </a:t>
            </a:r>
            <a:r>
              <a:rPr lang="fa-IR" sz="2700" b="1" dirty="0">
                <a:solidFill>
                  <a:srgbClr val="FF0000"/>
                </a:solidFill>
                <a:cs typeface="B Nazanin" pitchFamily="2" charset="-78"/>
              </a:rPr>
              <a:t>دانش آموزان ضعیف در میانه درس </a:t>
            </a:r>
            <a:r>
              <a:rPr lang="fa-IR" sz="2700" b="1" dirty="0">
                <a:cs typeface="B Nazanin" pitchFamily="2" charset="-78"/>
              </a:rPr>
              <a:t>که مایلند هر </a:t>
            </a:r>
            <a:r>
              <a:rPr lang="fa-IR" sz="2700" b="1" dirty="0" smtClean="0">
                <a:cs typeface="B Nazanin" pitchFamily="2" charset="-78"/>
              </a:rPr>
              <a:t>چه</a:t>
            </a:r>
          </a:p>
          <a:p>
            <a:pPr algn="just" rtl="1"/>
            <a:r>
              <a:rPr lang="fa-IR" sz="2700" b="1" dirty="0" smtClean="0">
                <a:cs typeface="B Nazanin" pitchFamily="2" charset="-78"/>
              </a:rPr>
              <a:t> زودتر </a:t>
            </a:r>
            <a:r>
              <a:rPr lang="fa-IR" sz="2700" b="1" dirty="0">
                <a:cs typeface="B Nazanin" pitchFamily="2" charset="-78"/>
              </a:rPr>
              <a:t>درس پایان پذیرد</a:t>
            </a:r>
            <a:r>
              <a:rPr lang="fa-IR" sz="2700" b="1" dirty="0" smtClean="0">
                <a:cs typeface="B Nazanin" pitchFamily="2" charset="-78"/>
              </a:rPr>
              <a:t>.</a:t>
            </a:r>
          </a:p>
          <a:p>
            <a:pPr algn="just" rtl="1"/>
            <a:r>
              <a:rPr lang="fa-IR" sz="2700" b="1" dirty="0" smtClean="0">
                <a:cs typeface="B Nazanin" pitchFamily="2" charset="-78"/>
              </a:rPr>
              <a:t> </a:t>
            </a:r>
            <a:r>
              <a:rPr lang="fa-IR" sz="2700" b="1" dirty="0">
                <a:cs typeface="B Nazanin" pitchFamily="2" charset="-78"/>
              </a:rPr>
              <a:t>معلم در این زمان ها باید رفتار پیشگیرانه ای داشته باشد.</a:t>
            </a:r>
            <a:endParaRPr lang="en-US" sz="2700" b="1" dirty="0">
              <a:cs typeface="B Nazanin" pitchFamily="2" charset="-78"/>
            </a:endParaRPr>
          </a:p>
          <a:p>
            <a:pPr algn="just" rtl="1"/>
            <a:endParaRPr lang="en-US" sz="2700" b="1" dirty="0">
              <a:cs typeface="B Nazanin" pitchFamily="2" charset="-78"/>
            </a:endParaRPr>
          </a:p>
        </p:txBody>
      </p:sp>
    </p:spTree>
    <p:extLst>
      <p:ext uri="{BB962C8B-B14F-4D97-AF65-F5344CB8AC3E}">
        <p14:creationId xmlns:p14="http://schemas.microsoft.com/office/powerpoint/2010/main" val="2489827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4">
                                            <p:txEl>
                                              <p:pRg st="0" end="0"/>
                                            </p:txEl>
                                          </p:spTgt>
                                        </p:tgtEl>
                                        <p:attrNameLst>
                                          <p:attrName>style.visibility</p:attrName>
                                        </p:attrNameLst>
                                      </p:cBhvr>
                                      <p:to>
                                        <p:strVal val="visible"/>
                                      </p:to>
                                    </p:set>
                                    <p:anim calcmode="lin" valueType="num">
                                      <p:cBhvr additive="base">
                                        <p:cTn id="26"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4">
                                            <p:txEl>
                                              <p:pRg st="0" end="0"/>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 calcmode="lin" valueType="num">
                                      <p:cBhvr additive="base">
                                        <p:cTn id="30"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1" end="1"/>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4">
                                            <p:txEl>
                                              <p:pRg st="2" end="2"/>
                                            </p:txEl>
                                          </p:spTgt>
                                        </p:tgtEl>
                                        <p:attrNameLst>
                                          <p:attrName>style.visibility</p:attrName>
                                        </p:attrNameLst>
                                      </p:cBhvr>
                                      <p:to>
                                        <p:strVal val="visible"/>
                                      </p:to>
                                    </p:set>
                                    <p:anim calcmode="lin" valueType="num">
                                      <p:cBhvr additive="base">
                                        <p:cTn id="34"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3" end="3"/>
                                            </p:txEl>
                                          </p:spTgt>
                                        </p:tgtEl>
                                        <p:attrNameLst>
                                          <p:attrName>style.visibility</p:attrName>
                                        </p:attrNameLst>
                                      </p:cBhvr>
                                      <p:to>
                                        <p:strVal val="visible"/>
                                      </p:to>
                                    </p:set>
                                    <p:animEffect transition="in" filter="fade">
                                      <p:cBhvr>
                                        <p:cTn id="40" dur="1000"/>
                                        <p:tgtEl>
                                          <p:spTgt spid="4">
                                            <p:txEl>
                                              <p:pRg st="3" end="3"/>
                                            </p:txEl>
                                          </p:spTgt>
                                        </p:tgtEl>
                                      </p:cBhvr>
                                    </p:animEffect>
                                    <p:anim calcmode="lin" valueType="num">
                                      <p:cBhvr>
                                        <p:cTn id="41"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876800"/>
            <a:ext cx="7924800" cy="1143000"/>
          </a:xfrm>
        </p:spPr>
        <p:txBody>
          <a:bodyPr>
            <a:normAutofit/>
          </a:bodyPr>
          <a:lstStyle/>
          <a:p>
            <a:pPr marL="457200" indent="-457200" algn="just" rtl="1">
              <a:buFont typeface="Wingdings" pitchFamily="2" charset="2"/>
              <a:buChar char="ü"/>
            </a:pPr>
            <a:r>
              <a:rPr lang="fa-IR" sz="2800" dirty="0">
                <a:solidFill>
                  <a:schemeClr val="accent3">
                    <a:lumMod val="60000"/>
                    <a:lumOff val="40000"/>
                  </a:schemeClr>
                </a:solidFill>
                <a:cs typeface="B Nazanin" pitchFamily="2" charset="-78"/>
              </a:rPr>
              <a:t>شکست</a:t>
            </a:r>
            <a:r>
              <a:rPr lang="fa-IR" sz="2800" dirty="0">
                <a:cs typeface="B Nazanin" pitchFamily="2" charset="-78"/>
              </a:rPr>
              <a:t> مدیریت کلاسی زمانی است که معلم دانش آموزان را به دلیل بدرفتاری به </a:t>
            </a:r>
            <a:r>
              <a:rPr lang="fa-IR" sz="2800" dirty="0">
                <a:solidFill>
                  <a:schemeClr val="accent3">
                    <a:lumMod val="60000"/>
                    <a:lumOff val="40000"/>
                  </a:schemeClr>
                </a:solidFill>
                <a:cs typeface="B Nazanin" pitchFamily="2" charset="-78"/>
              </a:rPr>
              <a:t>مدیر</a:t>
            </a:r>
            <a:r>
              <a:rPr lang="fa-IR" sz="2800" dirty="0">
                <a:cs typeface="B Nazanin" pitchFamily="2" charset="-78"/>
              </a:rPr>
              <a:t> ارجا دهد.</a:t>
            </a:r>
            <a:endParaRPr lang="en-US" sz="2800" dirty="0">
              <a:cs typeface="B Nazanin" pitchFamily="2" charset="-78"/>
            </a:endParaRPr>
          </a:p>
        </p:txBody>
      </p:sp>
      <p:sp>
        <p:nvSpPr>
          <p:cNvPr id="3" name="Content Placeholder 2"/>
          <p:cNvSpPr>
            <a:spLocks noGrp="1"/>
          </p:cNvSpPr>
          <p:nvPr>
            <p:ph sz="quarter" idx="1"/>
          </p:nvPr>
        </p:nvSpPr>
        <p:spPr>
          <a:xfrm>
            <a:off x="685800" y="762000"/>
            <a:ext cx="7467600" cy="3200400"/>
          </a:xfrm>
        </p:spPr>
        <p:txBody>
          <a:bodyPr>
            <a:noAutofit/>
          </a:bodyPr>
          <a:lstStyle/>
          <a:p>
            <a:pPr marL="0" indent="0" algn="just" rtl="1">
              <a:buNone/>
            </a:pPr>
            <a:r>
              <a:rPr lang="fa-IR" sz="2800" b="1" u="sng" dirty="0" smtClean="0">
                <a:cs typeface="B Nazanin" pitchFamily="2" charset="-78"/>
              </a:rPr>
              <a:t>مثال:</a:t>
            </a:r>
          </a:p>
          <a:p>
            <a:pPr algn="just" rtl="1"/>
            <a:r>
              <a:rPr lang="fa-IR" sz="2800" dirty="0" smtClean="0">
                <a:cs typeface="B Nazanin" pitchFamily="2" charset="-78"/>
              </a:rPr>
              <a:t>کنترل </a:t>
            </a:r>
            <a:r>
              <a:rPr lang="fa-IR" sz="2800" dirty="0">
                <a:cs typeface="B Nazanin" pitchFamily="2" charset="-78"/>
              </a:rPr>
              <a:t>دانش آموزان از طریق ژست </a:t>
            </a:r>
            <a:r>
              <a:rPr lang="fa-IR" sz="2800" dirty="0" smtClean="0">
                <a:cs typeface="B Nazanin" pitchFamily="2" charset="-78"/>
              </a:rPr>
              <a:t>صورت. </a:t>
            </a:r>
          </a:p>
          <a:p>
            <a:pPr algn="just" rtl="1"/>
            <a:r>
              <a:rPr lang="fa-IR" sz="2800" dirty="0" smtClean="0">
                <a:cs typeface="B Nazanin" pitchFamily="2" charset="-78"/>
              </a:rPr>
              <a:t> </a:t>
            </a:r>
            <a:r>
              <a:rPr lang="fa-IR" sz="2800" dirty="0">
                <a:cs typeface="B Nazanin" pitchFamily="2" charset="-78"/>
              </a:rPr>
              <a:t>ارتباط </a:t>
            </a:r>
            <a:r>
              <a:rPr lang="fa-IR" sz="2800" dirty="0" smtClean="0">
                <a:cs typeface="B Nazanin" pitchFamily="2" charset="-78"/>
              </a:rPr>
              <a:t>چشمی.</a:t>
            </a:r>
          </a:p>
          <a:p>
            <a:pPr algn="just" rtl="1"/>
            <a:r>
              <a:rPr lang="fa-IR" sz="2800" dirty="0" smtClean="0">
                <a:cs typeface="B Nazanin" pitchFamily="2" charset="-78"/>
              </a:rPr>
              <a:t>انگشت </a:t>
            </a:r>
            <a:r>
              <a:rPr lang="fa-IR" sz="2800" dirty="0">
                <a:cs typeface="B Nazanin" pitchFamily="2" charset="-78"/>
              </a:rPr>
              <a:t>اشاره </a:t>
            </a:r>
            <a:r>
              <a:rPr lang="fa-IR" sz="2800" dirty="0" smtClean="0">
                <a:cs typeface="B Nazanin" pitchFamily="2" charset="-78"/>
              </a:rPr>
              <a:t>.</a:t>
            </a:r>
          </a:p>
          <a:p>
            <a:pPr algn="just" rtl="1"/>
            <a:r>
              <a:rPr lang="fa-IR" sz="2800" dirty="0" smtClean="0">
                <a:cs typeface="B Nazanin" pitchFamily="2" charset="-78"/>
              </a:rPr>
              <a:t> </a:t>
            </a:r>
            <a:r>
              <a:rPr lang="fa-IR" sz="2800" dirty="0">
                <a:cs typeface="B Nazanin" pitchFamily="2" charset="-78"/>
              </a:rPr>
              <a:t>حالت صورت یا گفتن جملاتی از قبیل حسن این مطلب برای تو جالب </a:t>
            </a:r>
            <a:r>
              <a:rPr lang="fa-IR" sz="2800" dirty="0" smtClean="0">
                <a:cs typeface="B Nazanin" pitchFamily="2" charset="-78"/>
              </a:rPr>
              <a:t>است. </a:t>
            </a:r>
          </a:p>
          <a:p>
            <a:pPr algn="just" rtl="1"/>
            <a:r>
              <a:rPr lang="fa-IR" sz="2800" dirty="0" smtClean="0">
                <a:cs typeface="B Nazanin" pitchFamily="2" charset="-78"/>
              </a:rPr>
              <a:t> </a:t>
            </a:r>
            <a:r>
              <a:rPr lang="fa-IR" sz="2800" dirty="0">
                <a:cs typeface="B Nazanin" pitchFamily="2" charset="-78"/>
              </a:rPr>
              <a:t>لطفا منتظر </a:t>
            </a:r>
            <a:r>
              <a:rPr lang="fa-IR" sz="2800" dirty="0" smtClean="0">
                <a:cs typeface="B Nazanin" pitchFamily="2" charset="-78"/>
              </a:rPr>
              <a:t>بمانید. </a:t>
            </a:r>
          </a:p>
          <a:p>
            <a:pPr algn="just" rtl="1"/>
            <a:r>
              <a:rPr lang="fa-IR" sz="2800" dirty="0" smtClean="0">
                <a:cs typeface="B Nazanin" pitchFamily="2" charset="-78"/>
              </a:rPr>
              <a:t> </a:t>
            </a:r>
            <a:r>
              <a:rPr lang="fa-IR" sz="2800" dirty="0">
                <a:cs typeface="B Nazanin" pitchFamily="2" charset="-78"/>
              </a:rPr>
              <a:t>دوباره تکرار می </a:t>
            </a:r>
            <a:r>
              <a:rPr lang="fa-IR" sz="2800" dirty="0" smtClean="0">
                <a:cs typeface="B Nazanin" pitchFamily="2" charset="-78"/>
              </a:rPr>
              <a:t>کنم.</a:t>
            </a:r>
            <a:endParaRPr lang="en-US" sz="2800" dirty="0">
              <a:cs typeface="B Nazanin" pitchFamily="2" charset="-78"/>
            </a:endParaRPr>
          </a:p>
        </p:txBody>
      </p:sp>
    </p:spTree>
    <p:extLst>
      <p:ext uri="{BB962C8B-B14F-4D97-AF65-F5344CB8AC3E}">
        <p14:creationId xmlns:p14="http://schemas.microsoft.com/office/powerpoint/2010/main" val="950401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1)">
                                      <p:cBhvr>
                                        <p:cTn id="15" dur="2000"/>
                                        <p:tgtEl>
                                          <p:spTgt spid="3">
                                            <p:txEl>
                                              <p:pRg st="2" end="2"/>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heel(1)">
                                      <p:cBhvr>
                                        <p:cTn id="18" dur="2000"/>
                                        <p:tgtEl>
                                          <p:spTgt spid="3">
                                            <p:txEl>
                                              <p:pRg st="3" end="3"/>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heel(1)">
                                      <p:cBhvr>
                                        <p:cTn id="21" dur="2000"/>
                                        <p:tgtEl>
                                          <p:spTgt spid="3">
                                            <p:txEl>
                                              <p:pRg st="4" end="4"/>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heel(1)">
                                      <p:cBhvr>
                                        <p:cTn id="24" dur="2000"/>
                                        <p:tgtEl>
                                          <p:spTgt spid="3">
                                            <p:txEl>
                                              <p:pRg st="5" end="5"/>
                                            </p:txEl>
                                          </p:spTgt>
                                        </p:tgtEl>
                                      </p:cBhvr>
                                    </p:animEffect>
                                  </p:childTnLst>
                                </p:cTn>
                              </p:par>
                              <p:par>
                                <p:cTn id="25" presetID="21" presetClass="entr" presetSubtype="1"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heel(1)">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circle(in)">
                                      <p:cBhvr>
                                        <p:cTn id="3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271</TotalTime>
  <Words>3009</Words>
  <Application>Microsoft Office PowerPoint</Application>
  <PresentationFormat>On-screen Show (4:3)</PresentationFormat>
  <Paragraphs>266</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B Nazanin</vt:lpstr>
      <vt:lpstr>Century Schoolbook</vt:lpstr>
      <vt:lpstr>Times New Roman</vt:lpstr>
      <vt:lpstr>Wingdings</vt:lpstr>
      <vt:lpstr>Wingdings 2</vt:lpstr>
      <vt:lpstr>Oriel</vt:lpstr>
      <vt:lpstr>کارگاه چند پایه  سال تحصیلی 94-93</vt:lpstr>
      <vt:lpstr>PowerPoint Presentation</vt:lpstr>
      <vt:lpstr>PowerPoint Presentation</vt:lpstr>
      <vt:lpstr>مفاهیم عمده در مدیریت کلاس:</vt:lpstr>
      <vt:lpstr>توان آموزشی:</vt:lpstr>
      <vt:lpstr>تدوین و اجرای قواعد:</vt:lpstr>
      <vt:lpstr>مدیریت مداخلات</vt:lpstr>
      <vt:lpstr>گرایش و میل دانش آموز به بدرفتاری به میزان زیادی به برداشت او و میزان پذیرش معلم به عنوان مدیر کلاسی بستگی دارد به دیگر سخن هر اندازه دانش آموز معلم را به عنوان مدیر کلاس بپذیرد از میزان بدرفتاری کاسته می شود.</vt:lpstr>
      <vt:lpstr>شکست مدیریت کلاسی زمانی است که معلم دانش آموزان را به دلیل بدرفتاری به مدیر ارجا دهد.</vt:lpstr>
      <vt:lpstr>PowerPoint Presentation</vt:lpstr>
      <vt:lpstr>راه حل:  بهتر این است که آن دانش آموز موقعی که معلم مشغول بررسی تکالیف دیگر دانش آموزان است یک یا دو تمرین را همان جا انجام دهد تا معلوم شود که علت انجام ندادن تکلیف چه بوده است؟ شاید دانش آموز نتوانسته تکالیفش را انجام دهد، بلد نبوده...</vt:lpstr>
      <vt:lpstr>PowerPoint Presentation</vt:lpstr>
      <vt:lpstr>اگر دانش آموز به دلیل اینکه تکالیف خود را انجان نداد، دائما مورد سرزنش قرار بگیرد باعث می شود دانش آموز به آن سرزنش عادت کرده و معلم نیز به هدف خود نمی رسد.</vt:lpstr>
      <vt:lpstr>تبیین قواعد در قالب رفتارای مطلب مورد انتظار </vt:lpstr>
      <vt:lpstr>کلاس آزاد و کلاسی که با تهدید ساکت و آرام شده باشد محیط مناسبی برای یادگیری نخواهد بود. </vt:lpstr>
      <vt:lpstr>PowerPoint Presentation</vt:lpstr>
      <vt:lpstr>سازماندهی فیزیکی کلاس درس </vt:lpstr>
      <vt:lpstr>چیدمان و نحوه نشستن دانش آموزان در کلاس </vt:lpstr>
      <vt:lpstr>یو شکل</vt:lpstr>
      <vt:lpstr>قوی Bمتوسط AضعیفW</vt:lpstr>
      <vt:lpstr>دانش آموزان پایه بالاتر و پایین تر </vt:lpstr>
      <vt:lpstr>دانش آموزان معمولا در پنج نوع فعالیت آموزشی درگیر می شوند: </vt:lpstr>
      <vt:lpstr>معمولا سه نوع فعالیت در کلاس وجود دارد: </vt:lpstr>
      <vt:lpstr>اما موضوع بعدی </vt:lpstr>
      <vt:lpstr>PowerPoint Presentation</vt:lpstr>
      <vt:lpstr>PowerPoint Presentation</vt:lpstr>
      <vt:lpstr>اما راه حل: </vt:lpstr>
      <vt:lpstr>راه حل ها:</vt:lpstr>
      <vt:lpstr>انواع گروه بندی دانش آموزان در کلاس:</vt:lpstr>
      <vt:lpstr>تهیه طرح درس در کلاسی که آماده کرده ایم </vt:lpstr>
      <vt:lpstr>PowerPoint Presentation</vt:lpstr>
      <vt:lpstr>مزایای طرح درس</vt:lpstr>
      <vt:lpstr>اجرای طرح درس</vt:lpstr>
      <vt:lpstr>راه های مشغول  کردن دانش آموزان در کلاس های مختلف خوانداری</vt:lpstr>
      <vt:lpstr>راه های مشغول کردن دانش آموزان در درس نوشتاری</vt:lpstr>
      <vt:lpstr>درس ریاضی</vt:lpstr>
      <vt:lpstr>قرآن</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کارگاه چند پایه 19 مهرماه سال تحصیلی 94-93</dc:title>
  <dc:creator>MOHSEN</dc:creator>
  <cp:lastModifiedBy>SEVEN</cp:lastModifiedBy>
  <cp:revision>130</cp:revision>
  <dcterms:created xsi:type="dcterms:W3CDTF">2014-10-11T19:01:04Z</dcterms:created>
  <dcterms:modified xsi:type="dcterms:W3CDTF">2016-01-19T20:41:12Z</dcterms:modified>
</cp:coreProperties>
</file>