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39"/>
  </p:notesMasterIdLst>
  <p:sldIdLst>
    <p:sldId id="280" r:id="rId2"/>
    <p:sldId id="295" r:id="rId3"/>
    <p:sldId id="282" r:id="rId4"/>
    <p:sldId id="281" r:id="rId5"/>
    <p:sldId id="283" r:id="rId6"/>
    <p:sldId id="284" r:id="rId7"/>
    <p:sldId id="285" r:id="rId8"/>
    <p:sldId id="286" r:id="rId9"/>
    <p:sldId id="288" r:id="rId10"/>
    <p:sldId id="287" r:id="rId11"/>
    <p:sldId id="289" r:id="rId12"/>
    <p:sldId id="279" r:id="rId13"/>
    <p:sldId id="259" r:id="rId14"/>
    <p:sldId id="260" r:id="rId15"/>
    <p:sldId id="261" r:id="rId16"/>
    <p:sldId id="262" r:id="rId17"/>
    <p:sldId id="290" r:id="rId18"/>
    <p:sldId id="263" r:id="rId19"/>
    <p:sldId id="264" r:id="rId20"/>
    <p:sldId id="265" r:id="rId21"/>
    <p:sldId id="294" r:id="rId22"/>
    <p:sldId id="266" r:id="rId23"/>
    <p:sldId id="292" r:id="rId24"/>
    <p:sldId id="267" r:id="rId25"/>
    <p:sldId id="268" r:id="rId26"/>
    <p:sldId id="269" r:id="rId27"/>
    <p:sldId id="293" r:id="rId28"/>
    <p:sldId id="270" r:id="rId29"/>
    <p:sldId id="271" r:id="rId30"/>
    <p:sldId id="272" r:id="rId31"/>
    <p:sldId id="273" r:id="rId32"/>
    <p:sldId id="274" r:id="rId33"/>
    <p:sldId id="275" r:id="rId34"/>
    <p:sldId id="276" r:id="rId35"/>
    <p:sldId id="277" r:id="rId36"/>
    <p:sldId id="278" r:id="rId37"/>
    <p:sldId id="29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C0C0C0"/>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3158" autoAdjust="0"/>
    <p:restoredTop sz="89247" autoAdjust="0"/>
  </p:normalViewPr>
  <p:slideViewPr>
    <p:cSldViewPr>
      <p:cViewPr>
        <p:scale>
          <a:sx n="93" d="100"/>
          <a:sy n="93" d="100"/>
        </p:scale>
        <p:origin x="-492" y="930"/>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B0579D-D8CA-46BA-856E-CAC0BB29D9D5}" type="datetimeFigureOut">
              <a:rPr lang="en-US" smtClean="0"/>
              <a:pPr/>
              <a:t>12/22/2014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F5104A-E47F-458B-A91B-C6C3DBFFCC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5104A-E47F-458B-A91B-C6C3DBFFCCE7}"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5104A-E47F-458B-A91B-C6C3DBFFCCE7}" type="slidenum">
              <a:rPr lang="en-US" smtClean="0"/>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5104A-E47F-458B-A91B-C6C3DBFFCCE7}" type="slidenum">
              <a:rPr lang="en-US" smtClean="0"/>
              <a:pPr/>
              <a:t>28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F5104A-E47F-458B-A91B-C6C3DBFFCCE7}"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12/22/2014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12/22/2014</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12/22/2014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12/22/2014</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12/22/2014</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12/22/2014</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12/22/2014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04800" y="228600"/>
            <a:ext cx="7924800" cy="61722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a-IR" sz="9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IranNastaliq" pitchFamily="18" charset="0"/>
                <a:cs typeface="IranNastaliq" pitchFamily="18" charset="0"/>
              </a:rPr>
              <a:t> به نام خداوند</a:t>
            </a:r>
          </a:p>
          <a:p>
            <a:pPr algn="ctr"/>
            <a:r>
              <a:rPr lang="fa-IR" sz="9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IranNastaliq" pitchFamily="18" charset="0"/>
                <a:cs typeface="IranNastaliq" pitchFamily="18" charset="0"/>
              </a:rPr>
              <a:t> بخشنده ی مهربان</a:t>
            </a:r>
            <a:endParaRPr lang="en-U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438400"/>
            <a:ext cx="7467600" cy="1295400"/>
          </a:xfrm>
        </p:spPr>
        <p:style>
          <a:lnRef idx="1">
            <a:schemeClr val="accent2"/>
          </a:lnRef>
          <a:fillRef idx="2">
            <a:schemeClr val="accent2"/>
          </a:fillRef>
          <a:effectRef idx="1">
            <a:schemeClr val="accent2"/>
          </a:effectRef>
          <a:fontRef idx="minor">
            <a:schemeClr val="dk1"/>
          </a:fontRef>
        </p:style>
        <p:txBody>
          <a:bodyPr>
            <a:normAutofit/>
          </a:bodyPr>
          <a:lstStyle/>
          <a:p>
            <a:pPr algn="r"/>
            <a:r>
              <a:rPr lang="fa-IR" sz="3600" dirty="0" smtClean="0"/>
              <a:t>الف : تلفیق در دروس چندین پایه با یکدیگر   </a:t>
            </a:r>
            <a:r>
              <a:rPr lang="en-US" sz="3600" dirty="0" smtClean="0"/>
              <a:t/>
            </a:r>
            <a:br>
              <a:rPr lang="en-US" sz="3600" dirty="0" smtClean="0"/>
            </a:br>
            <a:endParaRPr lang="en-US" sz="3600" dirty="0"/>
          </a:p>
        </p:txBody>
      </p:sp>
      <p:sp>
        <p:nvSpPr>
          <p:cNvPr id="3" name="Text Placeholder 2"/>
          <p:cNvSpPr>
            <a:spLocks noGrp="1"/>
          </p:cNvSpPr>
          <p:nvPr>
            <p:ph type="body" idx="1"/>
          </p:nvPr>
        </p:nvSpPr>
        <p:spPr>
          <a:xfrm>
            <a:off x="1524000" y="4114800"/>
            <a:ext cx="7391400" cy="1371600"/>
          </a:xfrm>
        </p:spPr>
        <p:style>
          <a:lnRef idx="0">
            <a:schemeClr val="accent3"/>
          </a:lnRef>
          <a:fillRef idx="3">
            <a:schemeClr val="accent3"/>
          </a:fillRef>
          <a:effectRef idx="3">
            <a:schemeClr val="accent3"/>
          </a:effectRef>
          <a:fontRef idx="minor">
            <a:schemeClr val="lt1"/>
          </a:fontRef>
        </p:style>
        <p:txBody>
          <a:bodyPr>
            <a:normAutofit/>
          </a:bodyPr>
          <a:lstStyle/>
          <a:p>
            <a:pPr algn="r" rtl="1"/>
            <a:r>
              <a:rPr lang="fa-IR" sz="3600" dirty="0" smtClean="0"/>
              <a:t>ب :  تلفیق کردن در دروس یکی ازپایه ها </a:t>
            </a:r>
            <a:endParaRPr lang="en-US" sz="3600" dirty="0"/>
          </a:p>
        </p:txBody>
      </p:sp>
      <p:sp>
        <p:nvSpPr>
          <p:cNvPr id="5" name="Up Ribbon 4"/>
          <p:cNvSpPr/>
          <p:nvPr/>
        </p:nvSpPr>
        <p:spPr>
          <a:xfrm>
            <a:off x="3048000" y="152400"/>
            <a:ext cx="4343400" cy="1981200"/>
          </a:xfrm>
          <a:prstGeom prst="ribbon2">
            <a:avLst/>
          </a:prstGeom>
        </p:spPr>
        <p:style>
          <a:lnRef idx="1">
            <a:schemeClr val="dk1"/>
          </a:lnRef>
          <a:fillRef idx="2">
            <a:schemeClr val="dk1"/>
          </a:fillRef>
          <a:effectRef idx="1">
            <a:schemeClr val="dk1"/>
          </a:effectRef>
          <a:fontRef idx="minor">
            <a:schemeClr val="dk1"/>
          </a:fontRef>
        </p:style>
        <p:txBody>
          <a:bodyPr rtlCol="0" anchor="ctr"/>
          <a:lstStyle/>
          <a:p>
            <a:pPr algn="ctr"/>
            <a:r>
              <a:rPr lang="fa-IR" b="1" dirty="0" smtClean="0"/>
              <a:t>در کلاس چندپایه می توان به دو صورت از تلفیق استفاده کرد </a:t>
            </a:r>
            <a:endParaRPr lang="en-US" dirty="0"/>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1"/>
          <p:cNvSpPr/>
          <p:nvPr/>
        </p:nvSpPr>
        <p:spPr>
          <a:xfrm>
            <a:off x="1371600" y="457200"/>
            <a:ext cx="5943600" cy="3733800"/>
          </a:xfrm>
          <a:prstGeom prst="wedgeEllipseCallout">
            <a:avLst>
              <a:gd name="adj1" fmla="val 83"/>
              <a:gd name="adj2" fmla="val 77634"/>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نمونه برنامه های پشنهادی با شیوه تلفیقی در دروس چندین پایه با یکدیگر</a:t>
            </a:r>
            <a:endParaRPr lang="en-US"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467600" cy="1143000"/>
          </a:xfrm>
        </p:spPr>
        <p:style>
          <a:lnRef idx="0">
            <a:schemeClr val="accent6"/>
          </a:lnRef>
          <a:fillRef idx="3">
            <a:schemeClr val="accent6"/>
          </a:fillRef>
          <a:effectRef idx="3">
            <a:schemeClr val="accent6"/>
          </a:effectRef>
          <a:fontRef idx="minor">
            <a:schemeClr val="lt1"/>
          </a:fontRef>
        </p:style>
        <p:txBody>
          <a:bodyPr>
            <a:normAutofit/>
          </a:bodyPr>
          <a:lstStyle/>
          <a:p>
            <a:pPr algn="ctr"/>
            <a:r>
              <a:rPr lang="fa-IR" dirty="0" smtClean="0"/>
              <a:t>1 - برنامه ی پیشنهادی با شیوه ی «تلفیقی» که ماده درسی وهدف مشترک است. (کلاس 5 پایه)</a:t>
            </a:r>
            <a:endParaRPr lang="en-US" dirty="0"/>
          </a:p>
        </p:txBody>
      </p:sp>
      <p:graphicFrame>
        <p:nvGraphicFramePr>
          <p:cNvPr id="3" name="Table 2"/>
          <p:cNvGraphicFramePr>
            <a:graphicFrameLocks noGrp="1"/>
          </p:cNvGraphicFramePr>
          <p:nvPr/>
        </p:nvGraphicFramePr>
        <p:xfrm>
          <a:off x="609600" y="1513079"/>
          <a:ext cx="8077200" cy="4745552"/>
        </p:xfrm>
        <a:graphic>
          <a:graphicData uri="http://schemas.openxmlformats.org/drawingml/2006/table">
            <a:tbl>
              <a:tblPr rtl="1">
                <a:tableStyleId>{284E427A-3D55-4303-BF80-6455036E1DE7}</a:tableStyleId>
              </a:tblPr>
              <a:tblGrid>
                <a:gridCol w="681827"/>
                <a:gridCol w="716315"/>
                <a:gridCol w="1869896"/>
                <a:gridCol w="1855342"/>
                <a:gridCol w="1416978"/>
                <a:gridCol w="1536842"/>
              </a:tblGrid>
              <a:tr h="552958">
                <a:tc>
                  <a:txBody>
                    <a:bodyPr/>
                    <a:lstStyle/>
                    <a:p>
                      <a:pPr algn="justLow" rtl="1">
                        <a:spcAft>
                          <a:spcPts val="0"/>
                        </a:spcAft>
                      </a:pPr>
                      <a:endParaRPr lang="fa-IR" sz="1100" dirty="0" smtClean="0"/>
                    </a:p>
                    <a:p>
                      <a:pPr algn="justLow" rtl="1">
                        <a:spcAft>
                          <a:spcPts val="0"/>
                        </a:spcAft>
                      </a:pPr>
                      <a:r>
                        <a:rPr lang="fa-IR" sz="1100" dirty="0" smtClean="0"/>
                        <a:t>ایام </a:t>
                      </a:r>
                      <a:r>
                        <a:rPr lang="fa-IR" sz="1100" dirty="0"/>
                        <a:t>هفته      </a:t>
                      </a:r>
                      <a:endParaRPr lang="en-US" sz="1100" dirty="0">
                        <a:latin typeface="Times New Roman"/>
                        <a:ea typeface="MS Mincho"/>
                      </a:endParaRPr>
                    </a:p>
                  </a:txBody>
                  <a:tcPr marL="63944" marR="63944" marT="0" marB="0"/>
                </a:tc>
                <a:tc>
                  <a:txBody>
                    <a:bodyPr/>
                    <a:lstStyle/>
                    <a:p>
                      <a:pPr algn="justLow" rtl="1">
                        <a:spcAft>
                          <a:spcPts val="0"/>
                        </a:spcAft>
                      </a:pPr>
                      <a:r>
                        <a:rPr lang="fa-IR" sz="1300" dirty="0"/>
                        <a:t> </a:t>
                      </a:r>
                      <a:endParaRPr lang="fa-IR" sz="1300" dirty="0" smtClean="0"/>
                    </a:p>
                    <a:p>
                      <a:pPr algn="justLow" rtl="1">
                        <a:spcAft>
                          <a:spcPts val="0"/>
                        </a:spcAft>
                      </a:pPr>
                      <a:r>
                        <a:rPr lang="fa-IR" sz="1300" dirty="0" smtClean="0"/>
                        <a:t>پایه</a:t>
                      </a:r>
                      <a:endParaRPr lang="en-US" sz="1100" dirty="0">
                        <a:latin typeface="Times New Roman"/>
                        <a:ea typeface="MS Mincho"/>
                      </a:endParaRPr>
                    </a:p>
                  </a:txBody>
                  <a:tcPr marL="63944" marR="63944" marT="0" marB="0"/>
                </a:tc>
                <a:tc>
                  <a:txBody>
                    <a:bodyPr/>
                    <a:lstStyle/>
                    <a:p>
                      <a:pPr algn="justLow" rtl="1">
                        <a:spcAft>
                          <a:spcPts val="0"/>
                        </a:spcAft>
                      </a:pPr>
                      <a:r>
                        <a:rPr lang="fa-IR" sz="1300" dirty="0"/>
                        <a:t> </a:t>
                      </a:r>
                      <a:endParaRPr lang="fa-IR" sz="1300" dirty="0" smtClean="0"/>
                    </a:p>
                    <a:p>
                      <a:pPr algn="justLow" rtl="1">
                        <a:spcAft>
                          <a:spcPts val="0"/>
                        </a:spcAft>
                      </a:pPr>
                      <a:r>
                        <a:rPr lang="fa-IR" sz="1300" dirty="0" smtClean="0"/>
                        <a:t>جلسه </a:t>
                      </a:r>
                      <a:r>
                        <a:rPr lang="fa-IR" sz="1300" dirty="0"/>
                        <a:t>ی اول</a:t>
                      </a:r>
                      <a:endParaRPr lang="en-US" sz="1100" dirty="0">
                        <a:latin typeface="Times New Roman"/>
                        <a:ea typeface="MS Mincho"/>
                      </a:endParaRPr>
                    </a:p>
                  </a:txBody>
                  <a:tcPr marL="63944" marR="63944" marT="0" marB="0">
                    <a:solidFill>
                      <a:srgbClr val="92D050"/>
                    </a:solidFill>
                  </a:tcPr>
                </a:tc>
                <a:tc>
                  <a:txBody>
                    <a:bodyPr/>
                    <a:lstStyle/>
                    <a:p>
                      <a:pPr algn="justLow" rtl="1">
                        <a:spcAft>
                          <a:spcPts val="0"/>
                        </a:spcAft>
                      </a:pPr>
                      <a:r>
                        <a:rPr lang="fa-IR" sz="1300" dirty="0"/>
                        <a:t>  </a:t>
                      </a:r>
                      <a:endParaRPr lang="fa-IR" sz="1300" dirty="0" smtClean="0"/>
                    </a:p>
                    <a:p>
                      <a:pPr algn="justLow" rtl="1">
                        <a:spcAft>
                          <a:spcPts val="0"/>
                        </a:spcAft>
                      </a:pPr>
                      <a:r>
                        <a:rPr lang="fa-IR" sz="1300" dirty="0" smtClean="0"/>
                        <a:t> </a:t>
                      </a:r>
                      <a:r>
                        <a:rPr lang="fa-IR" sz="1300" dirty="0"/>
                        <a:t>جلسه ی دوم         </a:t>
                      </a:r>
                      <a:endParaRPr lang="en-US" sz="1100" dirty="0">
                        <a:latin typeface="Times New Roman"/>
                        <a:ea typeface="MS Mincho"/>
                      </a:endParaRPr>
                    </a:p>
                  </a:txBody>
                  <a:tcPr marL="63944" marR="63944" marT="0" marB="0"/>
                </a:tc>
                <a:tc>
                  <a:txBody>
                    <a:bodyPr/>
                    <a:lstStyle/>
                    <a:p>
                      <a:pPr algn="justLow" rtl="1">
                        <a:spcAft>
                          <a:spcPts val="0"/>
                        </a:spcAft>
                      </a:pPr>
                      <a:endParaRPr lang="fa-IR" sz="1300" dirty="0" smtClean="0"/>
                    </a:p>
                    <a:p>
                      <a:pPr algn="justLow" rtl="1">
                        <a:spcAft>
                          <a:spcPts val="0"/>
                        </a:spcAft>
                      </a:pPr>
                      <a:r>
                        <a:rPr lang="fa-IR" sz="1300" dirty="0" smtClean="0"/>
                        <a:t>جلسه </a:t>
                      </a:r>
                      <a:r>
                        <a:rPr lang="fa-IR" sz="1300" dirty="0"/>
                        <a:t>ی سوم</a:t>
                      </a:r>
                      <a:endParaRPr lang="en-US" sz="1100" dirty="0">
                        <a:latin typeface="Times New Roman"/>
                        <a:ea typeface="MS Mincho"/>
                      </a:endParaRPr>
                    </a:p>
                  </a:txBody>
                  <a:tcPr marL="63944" marR="63944" marT="0" marB="0">
                    <a:solidFill>
                      <a:schemeClr val="accent6"/>
                    </a:solidFill>
                  </a:tcPr>
                </a:tc>
                <a:tc>
                  <a:txBody>
                    <a:bodyPr/>
                    <a:lstStyle/>
                    <a:p>
                      <a:pPr algn="justLow" rtl="1">
                        <a:spcAft>
                          <a:spcPts val="0"/>
                        </a:spcAft>
                      </a:pPr>
                      <a:r>
                        <a:rPr lang="fa-IR" sz="1300" dirty="0"/>
                        <a:t> </a:t>
                      </a:r>
                      <a:endParaRPr lang="fa-IR" sz="1300" dirty="0" smtClean="0"/>
                    </a:p>
                    <a:p>
                      <a:pPr algn="justLow" rtl="1">
                        <a:spcAft>
                          <a:spcPts val="0"/>
                        </a:spcAft>
                      </a:pPr>
                      <a:r>
                        <a:rPr lang="fa-IR" sz="1300" dirty="0" smtClean="0"/>
                        <a:t> </a:t>
                      </a:r>
                      <a:r>
                        <a:rPr lang="fa-IR" sz="1300" dirty="0"/>
                        <a:t>جلسه ی </a:t>
                      </a:r>
                      <a:r>
                        <a:rPr lang="fa-IR" sz="1300" dirty="0" smtClean="0"/>
                        <a:t>چهارم</a:t>
                      </a:r>
                    </a:p>
                    <a:p>
                      <a:pPr algn="justLow" rtl="1">
                        <a:spcAft>
                          <a:spcPts val="0"/>
                        </a:spcAft>
                      </a:pPr>
                      <a:endParaRPr lang="en-US" sz="1100" dirty="0">
                        <a:latin typeface="Times New Roman"/>
                        <a:ea typeface="MS Mincho"/>
                      </a:endParaRPr>
                    </a:p>
                  </a:txBody>
                  <a:tcPr marL="63944" marR="63944" marT="0" marB="0"/>
                </a:tc>
              </a:tr>
              <a:tr h="842817">
                <a:tc rowSpan="5">
                  <a:txBody>
                    <a:bodyPr/>
                    <a:lstStyle/>
                    <a:p>
                      <a:pPr marL="71755" marR="71755" algn="just" rtl="1">
                        <a:spcAft>
                          <a:spcPts val="0"/>
                        </a:spcAft>
                      </a:pPr>
                      <a:r>
                        <a:rPr lang="fa-IR" sz="1500" dirty="0"/>
                        <a:t>   یکی از روزهای هفته بطور مثال : شنبه</a:t>
                      </a:r>
                      <a:endParaRPr lang="en-US" sz="1100" dirty="0">
                        <a:solidFill>
                          <a:schemeClr val="tx1"/>
                        </a:solidFill>
                        <a:latin typeface="Times New Roman"/>
                        <a:ea typeface="MS Mincho"/>
                      </a:endParaRPr>
                    </a:p>
                  </a:txBody>
                  <a:tcPr marL="63944" marR="63944" marT="0" marB="0" vert="vert270"/>
                </a:tc>
                <a:tc>
                  <a:txBody>
                    <a:bodyPr/>
                    <a:lstStyle/>
                    <a:p>
                      <a:pPr algn="justLow" rtl="1">
                        <a:spcAft>
                          <a:spcPts val="0"/>
                        </a:spcAft>
                      </a:pPr>
                      <a:r>
                        <a:rPr lang="fa-IR" sz="1300" dirty="0"/>
                        <a:t>اول</a:t>
                      </a:r>
                      <a:endParaRPr lang="en-US" sz="1100" dirty="0">
                        <a:solidFill>
                          <a:schemeClr val="tx1"/>
                        </a:solidFill>
                        <a:latin typeface="Times New Roman"/>
                        <a:ea typeface="MS Mincho"/>
                      </a:endParaRPr>
                    </a:p>
                  </a:txBody>
                  <a:tcPr marL="63944" marR="63944" marT="0" marB="0"/>
                </a:tc>
                <a:tc>
                  <a:txBody>
                    <a:bodyPr/>
                    <a:lstStyle/>
                    <a:p>
                      <a:pPr algn="ctr" rtl="1">
                        <a:spcAft>
                          <a:spcPts val="0"/>
                        </a:spcAft>
                      </a:pPr>
                      <a:r>
                        <a:rPr lang="fa-IR" sz="1300" dirty="0"/>
                        <a:t>علوم</a:t>
                      </a:r>
                      <a:endParaRPr lang="en-US" sz="1100" dirty="0"/>
                    </a:p>
                    <a:p>
                      <a:pPr algn="justLow" rtl="1">
                        <a:spcAft>
                          <a:spcPts val="0"/>
                        </a:spcAft>
                      </a:pPr>
                      <a:r>
                        <a:rPr lang="fa-IR" sz="1100" dirty="0"/>
                        <a:t>(تشخیص قسمت های مختلف گیاهان )</a:t>
                      </a:r>
                      <a:endParaRPr lang="en-US" sz="1100" dirty="0">
                        <a:solidFill>
                          <a:schemeClr val="tx1"/>
                        </a:solidFill>
                        <a:latin typeface="Times New Roman"/>
                        <a:ea typeface="MS Mincho"/>
                      </a:endParaRPr>
                    </a:p>
                  </a:txBody>
                  <a:tcPr marL="63944" marR="63944" marT="0" marB="0">
                    <a:solidFill>
                      <a:srgbClr val="92D050"/>
                    </a:solidFill>
                  </a:tcPr>
                </a:tc>
                <a:tc>
                  <a:txBody>
                    <a:bodyPr/>
                    <a:lstStyle/>
                    <a:p>
                      <a:pPr algn="ctr" rtl="1">
                        <a:spcAft>
                          <a:spcPts val="0"/>
                        </a:spcAft>
                      </a:pPr>
                      <a:r>
                        <a:rPr lang="fa-IR" sz="1300" dirty="0"/>
                        <a:t>خواندن</a:t>
                      </a:r>
                      <a:r>
                        <a:rPr lang="fa-IR" sz="1100" dirty="0"/>
                        <a:t> فارسی</a:t>
                      </a:r>
                      <a:endParaRPr lang="en-US" sz="1100" dirty="0"/>
                    </a:p>
                    <a:p>
                      <a:pPr algn="justLow" rtl="1">
                        <a:spcAft>
                          <a:spcPts val="0"/>
                        </a:spcAft>
                      </a:pPr>
                      <a:r>
                        <a:rPr lang="fa-IR" sz="1100" dirty="0"/>
                        <a:t>( فعالیت ببین و بگو، به دوستانت بگو )</a:t>
                      </a:r>
                      <a:endParaRPr lang="en-US" sz="1100" dirty="0">
                        <a:solidFill>
                          <a:schemeClr val="tx1"/>
                        </a:solidFill>
                        <a:latin typeface="Times New Roman"/>
                        <a:ea typeface="MS Mincho"/>
                      </a:endParaRPr>
                    </a:p>
                  </a:txBody>
                  <a:tcPr marL="63944" marR="63944" marT="0" marB="0"/>
                </a:tc>
                <a:tc>
                  <a:txBody>
                    <a:bodyPr/>
                    <a:lstStyle/>
                    <a:p>
                      <a:pPr algn="ctr" rtl="1">
                        <a:spcAft>
                          <a:spcPts val="0"/>
                        </a:spcAft>
                      </a:pPr>
                      <a:r>
                        <a:rPr lang="fa-IR" sz="1300" dirty="0"/>
                        <a:t>فارسی</a:t>
                      </a:r>
                      <a:endParaRPr lang="en-US" sz="1100" dirty="0"/>
                    </a:p>
                    <a:p>
                      <a:pPr algn="justLow" rtl="1">
                        <a:spcAft>
                          <a:spcPts val="0"/>
                        </a:spcAft>
                      </a:pPr>
                      <a:r>
                        <a:rPr lang="fa-IR" sz="1100" dirty="0"/>
                        <a:t>(انجام تمرینات نوشتاری)</a:t>
                      </a:r>
                      <a:endParaRPr lang="en-US" sz="1100" dirty="0">
                        <a:solidFill>
                          <a:schemeClr val="tx1"/>
                        </a:solidFill>
                        <a:latin typeface="Times New Roman"/>
                        <a:ea typeface="MS Mincho"/>
                      </a:endParaRPr>
                    </a:p>
                  </a:txBody>
                  <a:tcPr marL="63944" marR="63944" marT="0" marB="0">
                    <a:solidFill>
                      <a:schemeClr val="accent6"/>
                    </a:solidFill>
                  </a:tcPr>
                </a:tc>
                <a:tc>
                  <a:txBody>
                    <a:bodyPr/>
                    <a:lstStyle/>
                    <a:p>
                      <a:pPr algn="ctr" rtl="1">
                        <a:spcAft>
                          <a:spcPts val="0"/>
                        </a:spcAft>
                      </a:pPr>
                      <a:r>
                        <a:rPr lang="fa-IR" sz="1300" dirty="0"/>
                        <a:t>قرآن</a:t>
                      </a:r>
                      <a:endParaRPr lang="en-US" sz="1100" dirty="0"/>
                    </a:p>
                    <a:p>
                      <a:pPr algn="justLow" rtl="1">
                        <a:spcAft>
                          <a:spcPts val="0"/>
                        </a:spcAft>
                      </a:pPr>
                      <a:r>
                        <a:rPr lang="fa-IR" sz="1300" dirty="0"/>
                        <a:t>(</a:t>
                      </a:r>
                      <a:r>
                        <a:rPr lang="fa-IR" sz="1100" dirty="0"/>
                        <a:t>گوش دادن وتقلید صدا به کمک نوار)</a:t>
                      </a:r>
                      <a:endParaRPr lang="en-US" sz="1100" dirty="0">
                        <a:solidFill>
                          <a:schemeClr val="tx1"/>
                        </a:solidFill>
                        <a:latin typeface="Times New Roman"/>
                        <a:ea typeface="MS Mincho"/>
                      </a:endParaRPr>
                    </a:p>
                  </a:txBody>
                  <a:tcPr marL="63944" marR="63944" marT="0" marB="0"/>
                </a:tc>
              </a:tr>
              <a:tr h="810402">
                <a:tc vMerge="1">
                  <a:txBody>
                    <a:bodyPr/>
                    <a:lstStyle/>
                    <a:p>
                      <a:endParaRPr lang="en-US"/>
                    </a:p>
                  </a:txBody>
                  <a:tcPr/>
                </a:tc>
                <a:tc>
                  <a:txBody>
                    <a:bodyPr/>
                    <a:lstStyle/>
                    <a:p>
                      <a:pPr algn="justLow" rtl="1">
                        <a:spcAft>
                          <a:spcPts val="0"/>
                        </a:spcAft>
                      </a:pPr>
                      <a:r>
                        <a:rPr lang="fa-IR" sz="1300"/>
                        <a:t>دوم</a:t>
                      </a:r>
                      <a:endParaRPr lang="en-US" sz="1100">
                        <a:latin typeface="Times New Roman"/>
                        <a:ea typeface="MS Mincho"/>
                      </a:endParaRPr>
                    </a:p>
                  </a:txBody>
                  <a:tcPr marL="63944" marR="63944" marT="0" marB="0"/>
                </a:tc>
                <a:tc>
                  <a:txBody>
                    <a:bodyPr/>
                    <a:lstStyle/>
                    <a:p>
                      <a:pPr algn="ctr" rtl="1">
                        <a:spcAft>
                          <a:spcPts val="0"/>
                        </a:spcAft>
                      </a:pPr>
                      <a:r>
                        <a:rPr lang="fa-IR" sz="1300" dirty="0"/>
                        <a:t>علوم</a:t>
                      </a:r>
                      <a:endParaRPr lang="en-US" sz="1100" dirty="0"/>
                    </a:p>
                    <a:p>
                      <a:pPr algn="justLow" rtl="1">
                        <a:spcAft>
                          <a:spcPts val="0"/>
                        </a:spcAft>
                      </a:pPr>
                      <a:r>
                        <a:rPr lang="fa-IR" sz="1100" dirty="0"/>
                        <a:t>( شناخت میوه، دانه و مراحل رشدیک گیاه )</a:t>
                      </a:r>
                      <a:endParaRPr lang="en-US" sz="1100" dirty="0">
                        <a:latin typeface="Times New Roman"/>
                        <a:ea typeface="MS Mincho"/>
                      </a:endParaRPr>
                    </a:p>
                  </a:txBody>
                  <a:tcPr marL="63944" marR="63944" marT="0" marB="0">
                    <a:solidFill>
                      <a:srgbClr val="92D050"/>
                    </a:solidFill>
                  </a:tcPr>
                </a:tc>
                <a:tc>
                  <a:txBody>
                    <a:bodyPr/>
                    <a:lstStyle/>
                    <a:p>
                      <a:pPr algn="ctr" rtl="1">
                        <a:spcAft>
                          <a:spcPts val="0"/>
                        </a:spcAft>
                      </a:pPr>
                      <a:r>
                        <a:rPr lang="fa-IR" sz="1300" dirty="0"/>
                        <a:t>خواندن</a:t>
                      </a:r>
                      <a:r>
                        <a:rPr lang="fa-IR" sz="1100" dirty="0"/>
                        <a:t> فارسی</a:t>
                      </a:r>
                      <a:endParaRPr lang="en-US" sz="1100" dirty="0"/>
                    </a:p>
                    <a:p>
                      <a:pPr algn="justLow" rtl="1">
                        <a:spcAft>
                          <a:spcPts val="0"/>
                        </a:spcAft>
                      </a:pPr>
                      <a:r>
                        <a:rPr lang="fa-IR" sz="1100" dirty="0"/>
                        <a:t>(فعالیت ببین و بگو، به دوستانت بگو )</a:t>
                      </a:r>
                      <a:endParaRPr lang="en-US" sz="1100" dirty="0">
                        <a:latin typeface="Times New Roman"/>
                        <a:ea typeface="MS Mincho"/>
                      </a:endParaRPr>
                    </a:p>
                  </a:txBody>
                  <a:tcPr marL="63944" marR="63944" marT="0" marB="0"/>
                </a:tc>
                <a:tc>
                  <a:txBody>
                    <a:bodyPr/>
                    <a:lstStyle/>
                    <a:p>
                      <a:pPr algn="ctr" rtl="1">
                        <a:spcAft>
                          <a:spcPts val="0"/>
                        </a:spcAft>
                      </a:pPr>
                      <a:r>
                        <a:rPr lang="fa-IR" sz="1300"/>
                        <a:t>فارسی</a:t>
                      </a:r>
                      <a:endParaRPr lang="en-US" sz="1100"/>
                    </a:p>
                    <a:p>
                      <a:pPr algn="justLow" rtl="1">
                        <a:spcAft>
                          <a:spcPts val="0"/>
                        </a:spcAft>
                      </a:pPr>
                      <a:r>
                        <a:rPr lang="fa-IR" sz="1100"/>
                        <a:t>(انجام تمرینات نوشتاری)</a:t>
                      </a:r>
                      <a:endParaRPr lang="en-US" sz="1100">
                        <a:latin typeface="Times New Roman"/>
                        <a:ea typeface="MS Mincho"/>
                      </a:endParaRPr>
                    </a:p>
                  </a:txBody>
                  <a:tcPr marL="63944" marR="63944" marT="0" marB="0">
                    <a:solidFill>
                      <a:schemeClr val="accent6"/>
                    </a:solidFill>
                  </a:tcPr>
                </a:tc>
                <a:tc>
                  <a:txBody>
                    <a:bodyPr/>
                    <a:lstStyle/>
                    <a:p>
                      <a:pPr algn="ctr" rtl="1">
                        <a:spcAft>
                          <a:spcPts val="0"/>
                        </a:spcAft>
                      </a:pPr>
                      <a:r>
                        <a:rPr lang="fa-IR" sz="1300" dirty="0"/>
                        <a:t>قرآن</a:t>
                      </a:r>
                      <a:endParaRPr lang="en-US" sz="1100" dirty="0"/>
                    </a:p>
                    <a:p>
                      <a:pPr algn="justLow" rtl="1">
                        <a:spcAft>
                          <a:spcPts val="0"/>
                        </a:spcAft>
                      </a:pPr>
                      <a:r>
                        <a:rPr lang="fa-IR" sz="1100" dirty="0"/>
                        <a:t>(گوش دادن وتقلید صدا به کمک نوار)</a:t>
                      </a:r>
                      <a:endParaRPr lang="en-US" sz="1100" dirty="0">
                        <a:latin typeface="Times New Roman"/>
                        <a:ea typeface="MS Mincho"/>
                      </a:endParaRPr>
                    </a:p>
                  </a:txBody>
                  <a:tcPr marL="63944" marR="63944" marT="0" marB="0"/>
                </a:tc>
              </a:tr>
              <a:tr h="875234">
                <a:tc vMerge="1">
                  <a:txBody>
                    <a:bodyPr/>
                    <a:lstStyle/>
                    <a:p>
                      <a:endParaRPr lang="en-US"/>
                    </a:p>
                  </a:txBody>
                  <a:tcPr/>
                </a:tc>
                <a:tc>
                  <a:txBody>
                    <a:bodyPr/>
                    <a:lstStyle/>
                    <a:p>
                      <a:pPr algn="justLow" rtl="1">
                        <a:spcAft>
                          <a:spcPts val="0"/>
                        </a:spcAft>
                      </a:pPr>
                      <a:r>
                        <a:rPr lang="fa-IR" sz="1300"/>
                        <a:t>سوم</a:t>
                      </a:r>
                      <a:endParaRPr lang="en-US" sz="1100">
                        <a:latin typeface="Times New Roman"/>
                        <a:ea typeface="MS Mincho"/>
                      </a:endParaRPr>
                    </a:p>
                  </a:txBody>
                  <a:tcPr marL="63944" marR="63944" marT="0" marB="0"/>
                </a:tc>
                <a:tc>
                  <a:txBody>
                    <a:bodyPr/>
                    <a:lstStyle/>
                    <a:p>
                      <a:pPr algn="ctr" rtl="1">
                        <a:spcAft>
                          <a:spcPts val="0"/>
                        </a:spcAft>
                      </a:pPr>
                      <a:r>
                        <a:rPr lang="fa-IR" sz="1300"/>
                        <a:t>علوم</a:t>
                      </a:r>
                      <a:endParaRPr lang="en-US" sz="1100"/>
                    </a:p>
                    <a:p>
                      <a:pPr algn="justLow" rtl="1">
                        <a:spcAft>
                          <a:spcPts val="0"/>
                        </a:spcAft>
                      </a:pPr>
                      <a:r>
                        <a:rPr lang="fa-IR" sz="1100"/>
                        <a:t>(گوناگونی ریشه، برگ، ساقه گیاهان)</a:t>
                      </a:r>
                      <a:endParaRPr lang="en-US" sz="1100">
                        <a:latin typeface="Times New Roman"/>
                        <a:ea typeface="MS Mincho"/>
                      </a:endParaRPr>
                    </a:p>
                  </a:txBody>
                  <a:tcPr marL="63944" marR="63944" marT="0" marB="0">
                    <a:solidFill>
                      <a:srgbClr val="92D050"/>
                    </a:solidFill>
                  </a:tcPr>
                </a:tc>
                <a:tc>
                  <a:txBody>
                    <a:bodyPr/>
                    <a:lstStyle/>
                    <a:p>
                      <a:pPr algn="ctr" rtl="1">
                        <a:spcAft>
                          <a:spcPts val="0"/>
                        </a:spcAft>
                      </a:pPr>
                      <a:r>
                        <a:rPr lang="fa-IR" sz="1300"/>
                        <a:t>خواندن </a:t>
                      </a:r>
                      <a:r>
                        <a:rPr lang="fa-IR" sz="1100"/>
                        <a:t>فارسی</a:t>
                      </a:r>
                      <a:endParaRPr lang="en-US" sz="1100"/>
                    </a:p>
                    <a:p>
                      <a:pPr algn="justLow" rtl="1">
                        <a:spcAft>
                          <a:spcPts val="0"/>
                        </a:spcAft>
                      </a:pPr>
                      <a:r>
                        <a:rPr lang="fa-IR" sz="1100"/>
                        <a:t>(فعالیت ببین و بگو، به دوستانت بگو )</a:t>
                      </a:r>
                      <a:endParaRPr lang="en-US" sz="1100">
                        <a:latin typeface="Times New Roman"/>
                        <a:ea typeface="MS Mincho"/>
                      </a:endParaRPr>
                    </a:p>
                  </a:txBody>
                  <a:tcPr marL="63944" marR="63944" marT="0" marB="0"/>
                </a:tc>
                <a:tc>
                  <a:txBody>
                    <a:bodyPr/>
                    <a:lstStyle/>
                    <a:p>
                      <a:pPr algn="ctr" rtl="1">
                        <a:spcAft>
                          <a:spcPts val="0"/>
                        </a:spcAft>
                      </a:pPr>
                      <a:r>
                        <a:rPr lang="fa-IR" sz="1300"/>
                        <a:t>فارسی</a:t>
                      </a:r>
                      <a:endParaRPr lang="en-US" sz="1100"/>
                    </a:p>
                    <a:p>
                      <a:pPr algn="justLow" rtl="1">
                        <a:spcAft>
                          <a:spcPts val="0"/>
                        </a:spcAft>
                      </a:pPr>
                      <a:r>
                        <a:rPr lang="fa-IR" sz="1100"/>
                        <a:t> (انجام تمرینات نوشتاری)</a:t>
                      </a:r>
                      <a:endParaRPr lang="en-US" sz="1100">
                        <a:latin typeface="Times New Roman"/>
                        <a:ea typeface="MS Mincho"/>
                      </a:endParaRPr>
                    </a:p>
                  </a:txBody>
                  <a:tcPr marL="63944" marR="63944" marT="0" marB="0">
                    <a:solidFill>
                      <a:schemeClr val="accent6"/>
                    </a:solidFill>
                  </a:tcPr>
                </a:tc>
                <a:tc>
                  <a:txBody>
                    <a:bodyPr/>
                    <a:lstStyle/>
                    <a:p>
                      <a:pPr algn="ctr" rtl="1">
                        <a:spcAft>
                          <a:spcPts val="0"/>
                        </a:spcAft>
                      </a:pPr>
                      <a:r>
                        <a:rPr lang="fa-IR" sz="1300"/>
                        <a:t>قرآن</a:t>
                      </a:r>
                      <a:endParaRPr lang="en-US" sz="1100"/>
                    </a:p>
                    <a:p>
                      <a:pPr algn="justLow" rtl="1">
                        <a:spcAft>
                          <a:spcPts val="0"/>
                        </a:spcAft>
                      </a:pPr>
                      <a:r>
                        <a:rPr lang="fa-IR" sz="1300"/>
                        <a:t>(</a:t>
                      </a:r>
                      <a:r>
                        <a:rPr lang="fa-IR" sz="1100"/>
                        <a:t>گوش دادن و تقلید صدا به کمک نوار</a:t>
                      </a:r>
                      <a:r>
                        <a:rPr lang="fa-IR" sz="1300"/>
                        <a:t>)</a:t>
                      </a:r>
                      <a:endParaRPr lang="en-US" sz="1100">
                        <a:latin typeface="Times New Roman"/>
                        <a:ea typeface="MS Mincho"/>
                      </a:endParaRPr>
                    </a:p>
                  </a:txBody>
                  <a:tcPr marL="63944" marR="63944" marT="0" marB="0"/>
                </a:tc>
              </a:tr>
              <a:tr h="842817">
                <a:tc vMerge="1">
                  <a:txBody>
                    <a:bodyPr/>
                    <a:lstStyle/>
                    <a:p>
                      <a:endParaRPr lang="en-US"/>
                    </a:p>
                  </a:txBody>
                  <a:tcPr/>
                </a:tc>
                <a:tc>
                  <a:txBody>
                    <a:bodyPr/>
                    <a:lstStyle/>
                    <a:p>
                      <a:pPr algn="justLow" rtl="1">
                        <a:spcAft>
                          <a:spcPts val="0"/>
                        </a:spcAft>
                      </a:pPr>
                      <a:r>
                        <a:rPr lang="fa-IR" sz="1300"/>
                        <a:t>چهارم</a:t>
                      </a:r>
                      <a:endParaRPr lang="en-US" sz="1100">
                        <a:latin typeface="Times New Roman"/>
                        <a:ea typeface="MS Mincho"/>
                      </a:endParaRPr>
                    </a:p>
                  </a:txBody>
                  <a:tcPr marL="63944" marR="63944" marT="0" marB="0"/>
                </a:tc>
                <a:tc>
                  <a:txBody>
                    <a:bodyPr/>
                    <a:lstStyle/>
                    <a:p>
                      <a:pPr algn="ctr" rtl="1">
                        <a:spcAft>
                          <a:spcPts val="0"/>
                        </a:spcAft>
                      </a:pPr>
                      <a:r>
                        <a:rPr lang="fa-IR" sz="1300"/>
                        <a:t>علوم</a:t>
                      </a:r>
                      <a:endParaRPr lang="en-US" sz="1100"/>
                    </a:p>
                    <a:p>
                      <a:pPr algn="justLow" rtl="1">
                        <a:spcAft>
                          <a:spcPts val="0"/>
                        </a:spcAft>
                      </a:pPr>
                      <a:r>
                        <a:rPr lang="fa-IR" sz="1100"/>
                        <a:t>(غذا سازی گیاهان )</a:t>
                      </a:r>
                      <a:endParaRPr lang="en-US" sz="1100">
                        <a:latin typeface="Times New Roman"/>
                        <a:ea typeface="MS Mincho"/>
                      </a:endParaRPr>
                    </a:p>
                  </a:txBody>
                  <a:tcPr marL="63944" marR="63944" marT="0" marB="0">
                    <a:solidFill>
                      <a:srgbClr val="92D050"/>
                    </a:solidFill>
                  </a:tcPr>
                </a:tc>
                <a:tc>
                  <a:txBody>
                    <a:bodyPr/>
                    <a:lstStyle/>
                    <a:p>
                      <a:pPr algn="ctr" rtl="1">
                        <a:spcAft>
                          <a:spcPts val="0"/>
                        </a:spcAft>
                      </a:pPr>
                      <a:r>
                        <a:rPr lang="fa-IR" sz="1300" dirty="0"/>
                        <a:t>خواندن</a:t>
                      </a:r>
                      <a:r>
                        <a:rPr lang="fa-IR" sz="1100" dirty="0"/>
                        <a:t> فارسی</a:t>
                      </a:r>
                      <a:endParaRPr lang="en-US" sz="1100" dirty="0"/>
                    </a:p>
                    <a:p>
                      <a:pPr algn="justLow" rtl="1">
                        <a:spcAft>
                          <a:spcPts val="0"/>
                        </a:spcAft>
                      </a:pPr>
                      <a:r>
                        <a:rPr lang="fa-IR" sz="1100" dirty="0"/>
                        <a:t>(پاسخ دادن پرسش پایان متن درس)</a:t>
                      </a:r>
                      <a:endParaRPr lang="en-US" sz="1100" dirty="0">
                        <a:latin typeface="Times New Roman"/>
                        <a:ea typeface="MS Mincho"/>
                      </a:endParaRPr>
                    </a:p>
                  </a:txBody>
                  <a:tcPr marL="63944" marR="63944" marT="0" marB="0"/>
                </a:tc>
                <a:tc>
                  <a:txBody>
                    <a:bodyPr/>
                    <a:lstStyle/>
                    <a:p>
                      <a:pPr algn="justLow" rtl="1">
                        <a:spcAft>
                          <a:spcPts val="0"/>
                        </a:spcAft>
                      </a:pPr>
                      <a:r>
                        <a:rPr lang="fa-IR" sz="1300"/>
                        <a:t>   املا</a:t>
                      </a:r>
                      <a:r>
                        <a:rPr lang="fa-IR" sz="1100"/>
                        <a:t> (آموزشی) </a:t>
                      </a:r>
                      <a:endParaRPr lang="en-US" sz="1100"/>
                    </a:p>
                    <a:p>
                      <a:pPr algn="justLow" rtl="1">
                        <a:spcAft>
                          <a:spcPts val="0"/>
                        </a:spcAft>
                      </a:pPr>
                      <a:r>
                        <a:rPr lang="fa-IR" sz="1100"/>
                        <a:t>   با مشارکت بچه ها</a:t>
                      </a:r>
                      <a:endParaRPr lang="en-US" sz="1100">
                        <a:latin typeface="Times New Roman"/>
                        <a:ea typeface="MS Mincho"/>
                      </a:endParaRPr>
                    </a:p>
                  </a:txBody>
                  <a:tcPr marL="63944" marR="63944" marT="0" marB="0">
                    <a:solidFill>
                      <a:schemeClr val="accent6"/>
                    </a:solidFill>
                  </a:tcPr>
                </a:tc>
                <a:tc>
                  <a:txBody>
                    <a:bodyPr/>
                    <a:lstStyle/>
                    <a:p>
                      <a:pPr algn="ctr" rtl="1">
                        <a:spcAft>
                          <a:spcPts val="0"/>
                        </a:spcAft>
                      </a:pPr>
                      <a:r>
                        <a:rPr lang="fa-IR" sz="1300" dirty="0"/>
                        <a:t>قرآن</a:t>
                      </a:r>
                      <a:endParaRPr lang="en-US" sz="1100" dirty="0"/>
                    </a:p>
                    <a:p>
                      <a:pPr algn="justLow" rtl="1">
                        <a:spcAft>
                          <a:spcPts val="0"/>
                        </a:spcAft>
                      </a:pPr>
                      <a:r>
                        <a:rPr lang="fa-IR" sz="1100" dirty="0"/>
                        <a:t>(گوش دادن و درک قوائد قرآنی بانوار</a:t>
                      </a:r>
                      <a:r>
                        <a:rPr lang="fa-IR" sz="1300" dirty="0"/>
                        <a:t>)</a:t>
                      </a:r>
                      <a:endParaRPr lang="en-US" sz="1100" dirty="0">
                        <a:latin typeface="Times New Roman"/>
                        <a:ea typeface="MS Mincho"/>
                      </a:endParaRPr>
                    </a:p>
                  </a:txBody>
                  <a:tcPr marL="63944" marR="63944" marT="0" marB="0"/>
                </a:tc>
              </a:tr>
              <a:tr h="810402">
                <a:tc vMerge="1">
                  <a:txBody>
                    <a:bodyPr/>
                    <a:lstStyle/>
                    <a:p>
                      <a:endParaRPr lang="en-US"/>
                    </a:p>
                  </a:txBody>
                  <a:tcPr/>
                </a:tc>
                <a:tc>
                  <a:txBody>
                    <a:bodyPr/>
                    <a:lstStyle/>
                    <a:p>
                      <a:pPr algn="justLow" rtl="1">
                        <a:spcAft>
                          <a:spcPts val="0"/>
                        </a:spcAft>
                      </a:pPr>
                      <a:r>
                        <a:rPr lang="fa-IR" sz="1300"/>
                        <a:t>پنجم</a:t>
                      </a:r>
                      <a:endParaRPr lang="en-US" sz="1100">
                        <a:latin typeface="Times New Roman"/>
                        <a:ea typeface="MS Mincho"/>
                      </a:endParaRPr>
                    </a:p>
                  </a:txBody>
                  <a:tcPr marL="63944" marR="63944" marT="0" marB="0"/>
                </a:tc>
                <a:tc>
                  <a:txBody>
                    <a:bodyPr/>
                    <a:lstStyle/>
                    <a:p>
                      <a:pPr algn="ctr" rtl="1">
                        <a:spcAft>
                          <a:spcPts val="0"/>
                        </a:spcAft>
                      </a:pPr>
                      <a:r>
                        <a:rPr lang="fa-IR" sz="1300" dirty="0"/>
                        <a:t>علوم</a:t>
                      </a:r>
                      <a:endParaRPr lang="en-US" sz="1100" dirty="0"/>
                    </a:p>
                    <a:p>
                      <a:pPr algn="justLow" rtl="1">
                        <a:spcAft>
                          <a:spcPts val="0"/>
                        </a:spcAft>
                      </a:pPr>
                      <a:r>
                        <a:rPr lang="fa-IR" sz="1100" dirty="0"/>
                        <a:t>(رابطه ی خاک بارشد گیاه)</a:t>
                      </a:r>
                      <a:endParaRPr lang="en-US" sz="1100" dirty="0">
                        <a:latin typeface="Times New Roman"/>
                        <a:ea typeface="MS Mincho"/>
                      </a:endParaRPr>
                    </a:p>
                  </a:txBody>
                  <a:tcPr marL="63944" marR="63944" marT="0" marB="0">
                    <a:solidFill>
                      <a:srgbClr val="92D050"/>
                    </a:solidFill>
                  </a:tcPr>
                </a:tc>
                <a:tc>
                  <a:txBody>
                    <a:bodyPr/>
                    <a:lstStyle/>
                    <a:p>
                      <a:pPr algn="ctr" rtl="1">
                        <a:spcAft>
                          <a:spcPts val="0"/>
                        </a:spcAft>
                      </a:pPr>
                      <a:r>
                        <a:rPr lang="fa-IR" sz="1300"/>
                        <a:t>خواندن </a:t>
                      </a:r>
                      <a:r>
                        <a:rPr lang="fa-IR" sz="1100"/>
                        <a:t>فارسی</a:t>
                      </a:r>
                      <a:endParaRPr lang="en-US" sz="1100"/>
                    </a:p>
                    <a:p>
                      <a:pPr algn="justLow" rtl="1">
                        <a:spcAft>
                          <a:spcPts val="0"/>
                        </a:spcAft>
                      </a:pPr>
                      <a:r>
                        <a:rPr lang="fa-IR" sz="1100"/>
                        <a:t>(پاسخ دادن پرسش</a:t>
                      </a:r>
                      <a:r>
                        <a:rPr lang="fa-IR" sz="1300"/>
                        <a:t> </a:t>
                      </a:r>
                      <a:r>
                        <a:rPr lang="fa-IR" sz="1100"/>
                        <a:t>پایان متن درس)</a:t>
                      </a:r>
                      <a:endParaRPr lang="en-US" sz="1100">
                        <a:latin typeface="Times New Roman"/>
                        <a:ea typeface="MS Mincho"/>
                      </a:endParaRPr>
                    </a:p>
                  </a:txBody>
                  <a:tcPr marL="63944" marR="63944" marT="0" marB="0"/>
                </a:tc>
                <a:tc>
                  <a:txBody>
                    <a:bodyPr/>
                    <a:lstStyle/>
                    <a:p>
                      <a:pPr algn="justLow" rtl="1">
                        <a:spcAft>
                          <a:spcPts val="0"/>
                        </a:spcAft>
                      </a:pPr>
                      <a:r>
                        <a:rPr lang="fa-IR" sz="1300" dirty="0"/>
                        <a:t>   املا </a:t>
                      </a:r>
                      <a:r>
                        <a:rPr lang="fa-IR" sz="1100" dirty="0"/>
                        <a:t>(آموزشی)</a:t>
                      </a:r>
                      <a:r>
                        <a:rPr lang="fa-IR" sz="1300" dirty="0"/>
                        <a:t> </a:t>
                      </a:r>
                      <a:endParaRPr lang="en-US" sz="1100" dirty="0"/>
                    </a:p>
                    <a:p>
                      <a:pPr algn="justLow" rtl="1">
                        <a:spcAft>
                          <a:spcPts val="0"/>
                        </a:spcAft>
                      </a:pPr>
                      <a:r>
                        <a:rPr lang="fa-IR" sz="1300" dirty="0"/>
                        <a:t>   با </a:t>
                      </a:r>
                      <a:r>
                        <a:rPr lang="fa-IR" sz="1000" dirty="0"/>
                        <a:t>مشارکت بچه ها</a:t>
                      </a:r>
                      <a:endParaRPr lang="en-US" sz="1100" dirty="0">
                        <a:latin typeface="Times New Roman"/>
                        <a:ea typeface="MS Mincho"/>
                      </a:endParaRPr>
                    </a:p>
                  </a:txBody>
                  <a:tcPr marL="63944" marR="63944" marT="0" marB="0">
                    <a:solidFill>
                      <a:schemeClr val="accent6"/>
                    </a:solidFill>
                  </a:tcPr>
                </a:tc>
                <a:tc>
                  <a:txBody>
                    <a:bodyPr/>
                    <a:lstStyle/>
                    <a:p>
                      <a:pPr algn="ctr" rtl="1">
                        <a:spcAft>
                          <a:spcPts val="0"/>
                        </a:spcAft>
                      </a:pPr>
                      <a:r>
                        <a:rPr lang="fa-IR" sz="1300" dirty="0"/>
                        <a:t>قرآن</a:t>
                      </a:r>
                      <a:endParaRPr lang="en-US" sz="1100" dirty="0"/>
                    </a:p>
                    <a:p>
                      <a:pPr algn="justLow" rtl="1">
                        <a:spcAft>
                          <a:spcPts val="0"/>
                        </a:spcAft>
                      </a:pPr>
                      <a:r>
                        <a:rPr lang="fa-IR" sz="1100" dirty="0"/>
                        <a:t>(گوش دادن و درک </a:t>
                      </a:r>
                      <a:r>
                        <a:rPr lang="fa-IR" sz="1100" dirty="0" smtClean="0"/>
                        <a:t>قواعد </a:t>
                      </a:r>
                      <a:r>
                        <a:rPr lang="fa-IR" sz="1100" dirty="0"/>
                        <a:t>قرآنی بانوار)</a:t>
                      </a:r>
                      <a:endParaRPr lang="en-US" sz="1100" dirty="0">
                        <a:latin typeface="Times New Roman"/>
                        <a:ea typeface="MS Mincho"/>
                      </a:endParaRPr>
                    </a:p>
                  </a:txBody>
                  <a:tcPr marL="63944" marR="63944" marT="0" marB="0"/>
                </a:tc>
              </a:tr>
            </a:tbl>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04799" y="1524000"/>
          <a:ext cx="8458200" cy="5105400"/>
        </p:xfrm>
        <a:graphic>
          <a:graphicData uri="http://schemas.openxmlformats.org/drawingml/2006/table">
            <a:tbl>
              <a:tblPr rtl="1"/>
              <a:tblGrid>
                <a:gridCol w="627134"/>
                <a:gridCol w="914845"/>
                <a:gridCol w="1931542"/>
                <a:gridCol w="1797360"/>
                <a:gridCol w="1660063"/>
                <a:gridCol w="1527256"/>
              </a:tblGrid>
              <a:tr h="487785">
                <a:tc>
                  <a:txBody>
                    <a:bodyPr/>
                    <a:lstStyle/>
                    <a:p>
                      <a:pPr algn="justLow" rtl="1">
                        <a:spcAft>
                          <a:spcPts val="0"/>
                        </a:spcAft>
                      </a:pPr>
                      <a:r>
                        <a:rPr lang="fa-IR" sz="900" b="1" dirty="0">
                          <a:latin typeface="Times New Roman"/>
                          <a:ea typeface="MS Mincho"/>
                          <a:cs typeface="B Lotus"/>
                        </a:rPr>
                        <a:t>ایام هفته</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justLow" rtl="1">
                        <a:spcAft>
                          <a:spcPts val="0"/>
                        </a:spcAft>
                      </a:pPr>
                      <a:r>
                        <a:rPr lang="fa-IR" sz="1100" b="1" dirty="0">
                          <a:latin typeface="Times New Roman"/>
                          <a:ea typeface="MS Mincho"/>
                          <a:cs typeface="B Lotus"/>
                        </a:rPr>
                        <a:t> </a:t>
                      </a:r>
                      <a:endParaRPr lang="fa-IR" sz="1100" b="1" dirty="0" smtClean="0">
                        <a:latin typeface="Times New Roman"/>
                        <a:ea typeface="MS Mincho"/>
                        <a:cs typeface="B Lotus"/>
                      </a:endParaRPr>
                    </a:p>
                    <a:p>
                      <a:pPr algn="justLow" rtl="1">
                        <a:spcAft>
                          <a:spcPts val="0"/>
                        </a:spcAft>
                      </a:pPr>
                      <a:r>
                        <a:rPr lang="fa-IR" sz="1100" b="1" dirty="0" smtClean="0">
                          <a:latin typeface="Times New Roman"/>
                          <a:ea typeface="MS Mincho"/>
                          <a:cs typeface="B Lotus"/>
                        </a:rPr>
                        <a:t>پایه</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justLow" rtl="1">
                        <a:spcAft>
                          <a:spcPts val="0"/>
                        </a:spcAft>
                      </a:pPr>
                      <a:r>
                        <a:rPr lang="fa-IR" sz="900" dirty="0">
                          <a:latin typeface="Times New Roman"/>
                          <a:ea typeface="MS Mincho"/>
                          <a:cs typeface="B Lotus"/>
                        </a:rPr>
                        <a:t>    </a:t>
                      </a:r>
                      <a:endParaRPr lang="fa-IR" sz="900" dirty="0" smtClean="0">
                        <a:latin typeface="Times New Roman"/>
                        <a:ea typeface="MS Mincho"/>
                        <a:cs typeface="B Lotus"/>
                      </a:endParaRPr>
                    </a:p>
                    <a:p>
                      <a:pPr algn="justLow" rtl="1">
                        <a:spcAft>
                          <a:spcPts val="0"/>
                        </a:spcAft>
                      </a:pPr>
                      <a:r>
                        <a:rPr lang="fa-IR" sz="900" dirty="0" smtClean="0">
                          <a:latin typeface="Times New Roman"/>
                          <a:ea typeface="MS Mincho"/>
                          <a:cs typeface="B Lotus"/>
                        </a:rPr>
                        <a:t>جلسه </a:t>
                      </a:r>
                      <a:r>
                        <a:rPr lang="fa-IR" sz="900" dirty="0">
                          <a:latin typeface="Times New Roman"/>
                          <a:ea typeface="MS Mincho"/>
                          <a:cs typeface="B Lotus"/>
                        </a:rPr>
                        <a:t>ی اول</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justLow" rtl="1">
                        <a:spcAft>
                          <a:spcPts val="0"/>
                        </a:spcAft>
                      </a:pPr>
                      <a:r>
                        <a:rPr lang="fa-IR" sz="900" dirty="0">
                          <a:latin typeface="Times New Roman"/>
                          <a:ea typeface="MS Mincho"/>
                          <a:cs typeface="B Lotus"/>
                        </a:rPr>
                        <a:t>   </a:t>
                      </a:r>
                      <a:endParaRPr lang="fa-IR" sz="900" dirty="0" smtClean="0">
                        <a:latin typeface="Times New Roman"/>
                        <a:ea typeface="MS Mincho"/>
                        <a:cs typeface="B Lotus"/>
                      </a:endParaRPr>
                    </a:p>
                    <a:p>
                      <a:pPr algn="justLow" rtl="1">
                        <a:spcAft>
                          <a:spcPts val="0"/>
                        </a:spcAft>
                      </a:pPr>
                      <a:r>
                        <a:rPr lang="fa-IR" sz="900" dirty="0" smtClean="0">
                          <a:latin typeface="Times New Roman"/>
                          <a:ea typeface="MS Mincho"/>
                          <a:cs typeface="B Lotus"/>
                        </a:rPr>
                        <a:t>جلسه </a:t>
                      </a:r>
                      <a:r>
                        <a:rPr lang="fa-IR" sz="900" dirty="0">
                          <a:latin typeface="Times New Roman"/>
                          <a:ea typeface="MS Mincho"/>
                          <a:cs typeface="B Lotus"/>
                        </a:rPr>
                        <a:t>ی دوم         </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justLow" rtl="1">
                        <a:spcAft>
                          <a:spcPts val="0"/>
                        </a:spcAft>
                      </a:pPr>
                      <a:r>
                        <a:rPr lang="fa-IR" sz="900" dirty="0">
                          <a:latin typeface="Times New Roman"/>
                          <a:ea typeface="MS Mincho"/>
                          <a:cs typeface="B Lotus"/>
                        </a:rPr>
                        <a:t>   </a:t>
                      </a:r>
                      <a:endParaRPr lang="fa-IR" sz="900" dirty="0" smtClean="0">
                        <a:latin typeface="Times New Roman"/>
                        <a:ea typeface="MS Mincho"/>
                        <a:cs typeface="B Lotus"/>
                      </a:endParaRPr>
                    </a:p>
                    <a:p>
                      <a:pPr algn="justLow" rtl="1">
                        <a:spcAft>
                          <a:spcPts val="0"/>
                        </a:spcAft>
                      </a:pPr>
                      <a:r>
                        <a:rPr lang="fa-IR" sz="900" dirty="0" smtClean="0">
                          <a:latin typeface="Times New Roman"/>
                          <a:ea typeface="MS Mincho"/>
                          <a:cs typeface="B Lotus"/>
                        </a:rPr>
                        <a:t> </a:t>
                      </a:r>
                      <a:r>
                        <a:rPr lang="fa-IR" sz="900" dirty="0">
                          <a:latin typeface="Times New Roman"/>
                          <a:ea typeface="MS Mincho"/>
                          <a:cs typeface="B Lotus"/>
                        </a:rPr>
                        <a:t>جلسه ی سوم</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justLow" rtl="1">
                        <a:spcAft>
                          <a:spcPts val="0"/>
                        </a:spcAft>
                      </a:pPr>
                      <a:r>
                        <a:rPr lang="fa-IR" sz="900" dirty="0">
                          <a:latin typeface="Times New Roman"/>
                          <a:ea typeface="MS Mincho"/>
                          <a:cs typeface="B Lotus"/>
                        </a:rPr>
                        <a:t>  </a:t>
                      </a:r>
                      <a:endParaRPr lang="fa-IR" sz="900" dirty="0" smtClean="0">
                        <a:latin typeface="Times New Roman"/>
                        <a:ea typeface="MS Mincho"/>
                        <a:cs typeface="B Lotus"/>
                      </a:endParaRPr>
                    </a:p>
                    <a:p>
                      <a:pPr algn="justLow" rtl="1">
                        <a:spcAft>
                          <a:spcPts val="0"/>
                        </a:spcAft>
                      </a:pPr>
                      <a:r>
                        <a:rPr lang="fa-IR" sz="900" dirty="0" smtClean="0">
                          <a:latin typeface="Times New Roman"/>
                          <a:ea typeface="MS Mincho"/>
                          <a:cs typeface="B Lotus"/>
                        </a:rPr>
                        <a:t>جلسه </a:t>
                      </a:r>
                      <a:r>
                        <a:rPr lang="fa-IR" sz="900" dirty="0">
                          <a:latin typeface="Times New Roman"/>
                          <a:ea typeface="MS Mincho"/>
                          <a:cs typeface="B Lotus"/>
                        </a:rPr>
                        <a:t>ی چهارم</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r h="947203">
                <a:tc rowSpan="5">
                  <a:txBody>
                    <a:bodyPr/>
                    <a:lstStyle/>
                    <a:p>
                      <a:pPr marL="71755" marR="71755" algn="justLow" rtl="1">
                        <a:spcAft>
                          <a:spcPts val="0"/>
                        </a:spcAft>
                      </a:pPr>
                      <a:r>
                        <a:rPr lang="fa-IR" sz="1200" b="1" dirty="0">
                          <a:latin typeface="Times New Roman"/>
                          <a:ea typeface="MS Mincho"/>
                          <a:cs typeface="B Lotus"/>
                        </a:rPr>
                        <a:t>            یکی از روزهای هفته بطور مثال : یک  شنبه    </a:t>
                      </a:r>
                      <a:endParaRPr lang="en-US" sz="900" dirty="0">
                        <a:latin typeface="Times New Roman"/>
                        <a:ea typeface="MS Mincho"/>
                      </a:endParaRPr>
                    </a:p>
                    <a:p>
                      <a:pPr marL="71755" marR="71755" algn="justLow" rtl="1">
                        <a:spcAft>
                          <a:spcPts val="0"/>
                        </a:spcAft>
                      </a:pPr>
                      <a:r>
                        <a:rPr lang="fa-IR" sz="1100" b="1" dirty="0">
                          <a:latin typeface="Times New Roman"/>
                          <a:ea typeface="MS Mincho"/>
                          <a:cs typeface="B Lotus"/>
                        </a:rPr>
                        <a:t>یکی از روزهای هفته   بطور مثال :   شنبه  </a:t>
                      </a:r>
                      <a:endParaRPr lang="en-US" sz="900" dirty="0">
                        <a:latin typeface="Times New Roman"/>
                        <a:ea typeface="MS Mincho"/>
                      </a:endParaRPr>
                    </a:p>
                    <a:p>
                      <a:pPr marL="71755" marR="71755" algn="justLow" rtl="1">
                        <a:spcAft>
                          <a:spcPts val="0"/>
                        </a:spcAft>
                      </a:pPr>
                      <a:r>
                        <a:rPr lang="fa-IR" sz="1100" b="1" dirty="0">
                          <a:latin typeface="Times New Roman"/>
                          <a:ea typeface="MS Mincho"/>
                          <a:cs typeface="B Lotus"/>
                        </a:rPr>
                        <a:t>                  یکی از روزهای هفته   بطور مثال : یک  شنبه   </a:t>
                      </a:r>
                      <a:endParaRPr lang="en-US" sz="900" dirty="0">
                        <a:latin typeface="Times New Roman"/>
                        <a:ea typeface="MS Mincho"/>
                      </a:endParaRPr>
                    </a:p>
                  </a:txBody>
                  <a:tcPr marL="53015" marR="53015" marT="0" marB="0" vert="vert27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justLow" rtl="1">
                        <a:spcAft>
                          <a:spcPts val="0"/>
                        </a:spcAft>
                      </a:pPr>
                      <a:r>
                        <a:rPr lang="fa-IR" sz="1100" b="1" dirty="0">
                          <a:latin typeface="Times New Roman"/>
                          <a:ea typeface="MS Mincho"/>
                          <a:cs typeface="B Lotus"/>
                        </a:rPr>
                        <a:t> اول</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ctr" rtl="1">
                        <a:spcAft>
                          <a:spcPts val="0"/>
                        </a:spcAft>
                      </a:pPr>
                      <a:r>
                        <a:rPr lang="fa-IR" sz="1100" b="1" dirty="0">
                          <a:latin typeface="Times New Roman"/>
                          <a:ea typeface="MS Mincho"/>
                          <a:cs typeface="B Lotus"/>
                        </a:rPr>
                        <a:t>هنر</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(رسم نقاشی که موضوع آن درباره  مسافرت باشد.)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dirty="0">
                          <a:latin typeface="Times New Roman"/>
                          <a:ea typeface="MS Mincho"/>
                          <a:cs typeface="B Lotus"/>
                        </a:rPr>
                        <a:t>ورزش</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(باطناب چندعدد بسازندوبه عنوان بازی از روی آن بپرند.)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100" b="1" dirty="0">
                          <a:latin typeface="Times New Roman"/>
                          <a:ea typeface="MS Mincho"/>
                          <a:cs typeface="B Lotus"/>
                        </a:rPr>
                        <a:t>ریاضی</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(بیان داستانی که مفهوم ترتیب اعداد ودرک اعداد قبل وبعد را نشان دهد.)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dirty="0">
                          <a:latin typeface="Times New Roman"/>
                          <a:ea typeface="MS Mincho"/>
                          <a:cs typeface="B Lotus"/>
                        </a:rPr>
                        <a:t>فارسی نوشتاری</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 (به کمک یکدیگر با نشانه ی «</a:t>
                      </a:r>
                      <a:r>
                        <a:rPr lang="fa-IR" sz="1100" b="1" dirty="0">
                          <a:latin typeface="Times New Roman"/>
                          <a:ea typeface="MS Mincho"/>
                          <a:cs typeface="B Lotus"/>
                        </a:rPr>
                        <a:t>ز</a:t>
                      </a:r>
                      <a:r>
                        <a:rPr lang="fa-IR" sz="900" b="1" dirty="0">
                          <a:latin typeface="Times New Roman"/>
                          <a:ea typeface="MS Mincho"/>
                          <a:cs typeface="B Lotus"/>
                        </a:rPr>
                        <a:t>»  هر چه    می توانند کلمه بسازند.)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r h="917603">
                <a:tc vMerge="1">
                  <a:txBody>
                    <a:bodyPr/>
                    <a:lstStyle/>
                    <a:p>
                      <a:endParaRPr lang="en-US"/>
                    </a:p>
                  </a:txBody>
                  <a:tcPr/>
                </a:tc>
                <a:tc>
                  <a:txBody>
                    <a:bodyPr/>
                    <a:lstStyle/>
                    <a:p>
                      <a:pPr algn="justLow" rtl="1">
                        <a:spcAft>
                          <a:spcPts val="0"/>
                        </a:spcAft>
                      </a:pPr>
                      <a:endParaRPr lang="en-US" sz="900">
                        <a:latin typeface="Times New Roman"/>
                        <a:ea typeface="MS Mincho"/>
                      </a:endParaRPr>
                    </a:p>
                    <a:p>
                      <a:pPr algn="justLow" rtl="1">
                        <a:spcAft>
                          <a:spcPts val="0"/>
                        </a:spcAft>
                      </a:pPr>
                      <a:r>
                        <a:rPr lang="fa-IR" sz="1100" b="1">
                          <a:latin typeface="Times New Roman"/>
                          <a:ea typeface="MS Mincho"/>
                          <a:cs typeface="B Lotus"/>
                        </a:rPr>
                        <a:t> دوم</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ctr" rtl="1">
                        <a:spcAft>
                          <a:spcPts val="0"/>
                        </a:spcAft>
                      </a:pPr>
                      <a:r>
                        <a:rPr lang="fa-IR" sz="1100" b="1" dirty="0">
                          <a:latin typeface="Times New Roman"/>
                          <a:ea typeface="MS Mincho"/>
                          <a:cs typeface="B Lotus"/>
                        </a:rPr>
                        <a:t>فارسی نوشتاری</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(کلمه هایی را بنویسند که دررابطه با نقاشی مسافرت باشد.)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ریاضی</a:t>
                      </a:r>
                      <a:endParaRPr lang="en-US" sz="900">
                        <a:latin typeface="Times New Roman"/>
                        <a:ea typeface="MS Mincho"/>
                      </a:endParaRPr>
                    </a:p>
                    <a:p>
                      <a:pPr algn="justLow" rtl="1">
                        <a:spcAft>
                          <a:spcPts val="0"/>
                        </a:spcAft>
                      </a:pPr>
                      <a:r>
                        <a:rPr lang="fa-IR" sz="900" b="1">
                          <a:latin typeface="Times New Roman"/>
                          <a:ea typeface="MS Mincho"/>
                          <a:cs typeface="B Lotus"/>
                        </a:rPr>
                        <a:t>( با عددهایی که پایه اول با طناب می سازند جمع بنویسند.) </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100" b="1" dirty="0">
                          <a:latin typeface="Times New Roman"/>
                          <a:ea typeface="MS Mincho"/>
                          <a:cs typeface="B Lotus"/>
                        </a:rPr>
                        <a:t>هدیه های آسمان</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(با توجه به موضوع امانت داری ورعایت حق تقدم،  آنهارا با هم مقایسه کنند.)    </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هنر</a:t>
                      </a:r>
                      <a:endParaRPr lang="en-US" sz="900">
                        <a:latin typeface="Times New Roman"/>
                        <a:ea typeface="MS Mincho"/>
                      </a:endParaRPr>
                    </a:p>
                    <a:p>
                      <a:pPr algn="justLow" rtl="1">
                        <a:spcAft>
                          <a:spcPts val="0"/>
                        </a:spcAft>
                      </a:pPr>
                      <a:r>
                        <a:rPr lang="fa-IR" sz="900" b="1">
                          <a:latin typeface="Times New Roman"/>
                          <a:ea typeface="MS Mincho"/>
                          <a:cs typeface="B Lotus"/>
                        </a:rPr>
                        <a:t> (باشکل حرف « ز»  چند نقاشی خلاقانه رسم کنند.)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r h="917603">
                <a:tc vMerge="1">
                  <a:txBody>
                    <a:bodyPr/>
                    <a:lstStyle/>
                    <a:p>
                      <a:endParaRPr lang="en-US"/>
                    </a:p>
                  </a:txBody>
                  <a:tcPr/>
                </a:tc>
                <a:tc>
                  <a:txBody>
                    <a:bodyPr/>
                    <a:lstStyle/>
                    <a:p>
                      <a:pPr algn="justLow" rtl="1">
                        <a:spcAft>
                          <a:spcPts val="0"/>
                        </a:spcAft>
                      </a:pPr>
                      <a:endParaRPr lang="en-US" sz="900">
                        <a:latin typeface="Times New Roman"/>
                        <a:ea typeface="MS Mincho"/>
                      </a:endParaRPr>
                    </a:p>
                    <a:p>
                      <a:pPr algn="justLow" rtl="1">
                        <a:spcAft>
                          <a:spcPts val="0"/>
                        </a:spcAft>
                      </a:pPr>
                      <a:r>
                        <a:rPr lang="fa-IR" sz="1100" b="1">
                          <a:latin typeface="Times New Roman"/>
                          <a:ea typeface="MS Mincho"/>
                          <a:cs typeface="B Lotus"/>
                        </a:rPr>
                        <a:t> سوم</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ctr" rtl="1">
                        <a:spcAft>
                          <a:spcPts val="0"/>
                        </a:spcAft>
                      </a:pPr>
                      <a:r>
                        <a:rPr lang="fa-IR" sz="1100" b="1">
                          <a:latin typeface="Times New Roman"/>
                          <a:ea typeface="MS Mincho"/>
                          <a:cs typeface="B Lotus"/>
                        </a:rPr>
                        <a:t>اجتماعی</a:t>
                      </a:r>
                      <a:endParaRPr lang="en-US" sz="900">
                        <a:latin typeface="Times New Roman"/>
                        <a:ea typeface="MS Mincho"/>
                      </a:endParaRPr>
                    </a:p>
                    <a:p>
                      <a:pPr algn="justLow" rtl="1">
                        <a:spcAft>
                          <a:spcPts val="0"/>
                        </a:spcAft>
                      </a:pPr>
                      <a:r>
                        <a:rPr lang="fa-IR" sz="900" b="1">
                          <a:latin typeface="Times New Roman"/>
                          <a:ea typeface="MS Mincho"/>
                          <a:cs typeface="B Lotus"/>
                        </a:rPr>
                        <a:t>(نام چیزهایی  را فهرست کنند که افراد درمسافرت نیاز دارند.)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فارسی نوشتاری</a:t>
                      </a:r>
                      <a:endParaRPr lang="en-US" sz="900">
                        <a:latin typeface="Times New Roman"/>
                        <a:ea typeface="MS Mincho"/>
                      </a:endParaRPr>
                    </a:p>
                    <a:p>
                      <a:pPr algn="justLow" rtl="1">
                        <a:spcAft>
                          <a:spcPts val="0"/>
                        </a:spcAft>
                      </a:pPr>
                      <a:r>
                        <a:rPr lang="fa-IR" sz="900" b="1">
                          <a:latin typeface="Times New Roman"/>
                          <a:ea typeface="MS Mincho"/>
                          <a:cs typeface="B Lotus"/>
                        </a:rPr>
                        <a:t>( برای انجام بازی پایه اول وفعالیت پایه دوم دستور کار بنویسند.) </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100" b="1">
                          <a:latin typeface="Times New Roman"/>
                          <a:ea typeface="MS Mincho"/>
                          <a:cs typeface="B Lotus"/>
                        </a:rPr>
                        <a:t>علوم</a:t>
                      </a:r>
                      <a:endParaRPr lang="en-US" sz="900">
                        <a:latin typeface="Times New Roman"/>
                        <a:ea typeface="MS Mincho"/>
                      </a:endParaRPr>
                    </a:p>
                    <a:p>
                      <a:pPr algn="justLow" rtl="1">
                        <a:spcAft>
                          <a:spcPts val="0"/>
                        </a:spcAft>
                      </a:pPr>
                      <a:r>
                        <a:rPr lang="fa-IR" sz="900" b="1">
                          <a:latin typeface="Times New Roman"/>
                          <a:ea typeface="MS Mincho"/>
                          <a:cs typeface="B Lotus"/>
                        </a:rPr>
                        <a:t>( دلایل مناسب بودن محل زندگی برای هرجانور را بررسی کنند.)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ریاضی</a:t>
                      </a:r>
                      <a:endParaRPr lang="en-US" sz="900">
                        <a:latin typeface="Times New Roman"/>
                        <a:ea typeface="MS Mincho"/>
                      </a:endParaRPr>
                    </a:p>
                    <a:p>
                      <a:pPr algn="justLow" rtl="1">
                        <a:spcAft>
                          <a:spcPts val="0"/>
                        </a:spcAft>
                      </a:pPr>
                      <a:r>
                        <a:rPr lang="fa-IR" sz="900" b="1">
                          <a:latin typeface="Times New Roman"/>
                          <a:ea typeface="MS Mincho"/>
                          <a:cs typeface="B Lotus"/>
                        </a:rPr>
                        <a:t>( فعالیت ورزشی پایه اول را با نام آن ها روی نموداری نشان دهند.)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r h="917603">
                <a:tc vMerge="1">
                  <a:txBody>
                    <a:bodyPr/>
                    <a:lstStyle/>
                    <a:p>
                      <a:endParaRPr lang="en-US"/>
                    </a:p>
                  </a:txBody>
                  <a:tcPr/>
                </a:tc>
                <a:tc>
                  <a:txBody>
                    <a:bodyPr/>
                    <a:lstStyle/>
                    <a:p>
                      <a:pPr algn="justLow" rtl="1">
                        <a:spcAft>
                          <a:spcPts val="0"/>
                        </a:spcAft>
                      </a:pPr>
                      <a:endParaRPr lang="en-US" sz="900">
                        <a:latin typeface="Times New Roman"/>
                        <a:ea typeface="MS Mincho"/>
                      </a:endParaRPr>
                    </a:p>
                    <a:p>
                      <a:pPr algn="justLow" rtl="1">
                        <a:spcAft>
                          <a:spcPts val="0"/>
                        </a:spcAft>
                      </a:pPr>
                      <a:r>
                        <a:rPr lang="fa-IR" sz="1100" b="1">
                          <a:latin typeface="Times New Roman"/>
                          <a:ea typeface="MS Mincho"/>
                          <a:cs typeface="B Lotus"/>
                        </a:rPr>
                        <a:t>چهارم</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ctr" rtl="1">
                        <a:spcAft>
                          <a:spcPts val="0"/>
                        </a:spcAft>
                      </a:pPr>
                      <a:r>
                        <a:rPr lang="fa-IR" sz="900" b="1">
                          <a:latin typeface="Times New Roman"/>
                          <a:ea typeface="MS Mincho"/>
                          <a:cs typeface="B Lotus"/>
                        </a:rPr>
                        <a:t>هدیه های آسمان</a:t>
                      </a:r>
                      <a:endParaRPr lang="en-US" sz="900">
                        <a:latin typeface="Times New Roman"/>
                        <a:ea typeface="MS Mincho"/>
                      </a:endParaRPr>
                    </a:p>
                    <a:p>
                      <a:pPr algn="justLow" rtl="1">
                        <a:spcAft>
                          <a:spcPts val="0"/>
                        </a:spcAft>
                      </a:pPr>
                      <a:r>
                        <a:rPr lang="fa-IR" sz="900" b="1">
                          <a:latin typeface="Times New Roman"/>
                          <a:ea typeface="MS Mincho"/>
                          <a:cs typeface="B Lotus"/>
                        </a:rPr>
                        <a:t>( متن درس«زیارت» را برای همکلاسی خود بلند خوانی کنند.)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هنر</a:t>
                      </a:r>
                      <a:endParaRPr lang="en-US" sz="900">
                        <a:latin typeface="Times New Roman"/>
                        <a:ea typeface="MS Mincho"/>
                      </a:endParaRPr>
                    </a:p>
                    <a:p>
                      <a:pPr algn="justLow" rtl="1">
                        <a:spcAft>
                          <a:spcPts val="0"/>
                        </a:spcAft>
                      </a:pPr>
                      <a:r>
                        <a:rPr lang="fa-IR" sz="900" b="1">
                          <a:latin typeface="Times New Roman"/>
                          <a:ea typeface="MS Mincho"/>
                          <a:cs typeface="B Lotus"/>
                        </a:rPr>
                        <a:t>(با نماداعدادپایه اول که باطناب می سازند نقاشی خلاقانه رسم کنند.)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100" b="1">
                          <a:latin typeface="Times New Roman"/>
                          <a:ea typeface="MS Mincho"/>
                          <a:cs typeface="B Lotus"/>
                        </a:rPr>
                        <a:t>اجتماعی</a:t>
                      </a:r>
                      <a:endParaRPr lang="en-US" sz="900">
                        <a:latin typeface="Times New Roman"/>
                        <a:ea typeface="MS Mincho"/>
                      </a:endParaRPr>
                    </a:p>
                    <a:p>
                      <a:pPr algn="justLow" rtl="1">
                        <a:spcAft>
                          <a:spcPts val="0"/>
                        </a:spcAft>
                      </a:pPr>
                      <a:r>
                        <a:rPr lang="fa-IR" sz="900" b="1">
                          <a:latin typeface="Times New Roman"/>
                          <a:ea typeface="MS Mincho"/>
                          <a:cs typeface="B Lotus"/>
                        </a:rPr>
                        <a:t>(دلیل حفظ محل زندگی و وظایف افراد را دربرابرآن   بنویسند.) </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a:latin typeface="Times New Roman"/>
                          <a:ea typeface="MS Mincho"/>
                          <a:cs typeface="B Lotus"/>
                        </a:rPr>
                        <a:t>علوم</a:t>
                      </a:r>
                      <a:endParaRPr lang="en-US" sz="900">
                        <a:latin typeface="Times New Roman"/>
                        <a:ea typeface="MS Mincho"/>
                      </a:endParaRPr>
                    </a:p>
                    <a:p>
                      <a:pPr algn="justLow" rtl="1">
                        <a:spcAft>
                          <a:spcPts val="0"/>
                        </a:spcAft>
                      </a:pPr>
                      <a:r>
                        <a:rPr lang="fa-IR" sz="900" b="1">
                          <a:latin typeface="Times New Roman"/>
                          <a:ea typeface="MS Mincho"/>
                          <a:cs typeface="B Lotus"/>
                        </a:rPr>
                        <a:t>(کارهایی که بچه ها در انجامش انرژی زیاد صرف می کنندرا بنویسند.)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r h="917603">
                <a:tc vMerge="1">
                  <a:txBody>
                    <a:bodyPr/>
                    <a:lstStyle/>
                    <a:p>
                      <a:endParaRPr lang="en-US"/>
                    </a:p>
                  </a:txBody>
                  <a:tcPr/>
                </a:tc>
                <a:tc>
                  <a:txBody>
                    <a:bodyPr/>
                    <a:lstStyle/>
                    <a:p>
                      <a:pPr algn="justLow" rtl="1">
                        <a:spcAft>
                          <a:spcPts val="0"/>
                        </a:spcAft>
                      </a:pPr>
                      <a:endParaRPr lang="en-US" sz="900" dirty="0">
                        <a:latin typeface="Times New Roman"/>
                        <a:ea typeface="MS Mincho"/>
                      </a:endParaRPr>
                    </a:p>
                    <a:p>
                      <a:pPr algn="justLow" rtl="1">
                        <a:spcAft>
                          <a:spcPts val="0"/>
                        </a:spcAft>
                      </a:pPr>
                      <a:r>
                        <a:rPr lang="fa-IR" sz="1100" b="1" dirty="0">
                          <a:latin typeface="Times New Roman"/>
                          <a:ea typeface="MS Mincho"/>
                          <a:cs typeface="B Lotus"/>
                        </a:rPr>
                        <a:t>پنجم</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solidFill>
                  </a:tcPr>
                </a:tc>
                <a:tc>
                  <a:txBody>
                    <a:bodyPr/>
                    <a:lstStyle/>
                    <a:p>
                      <a:pPr algn="ctr" rtl="1">
                        <a:spcAft>
                          <a:spcPts val="0"/>
                        </a:spcAft>
                      </a:pPr>
                      <a:r>
                        <a:rPr lang="fa-IR" sz="1100" b="1" dirty="0">
                          <a:latin typeface="Times New Roman"/>
                          <a:ea typeface="MS Mincho"/>
                          <a:cs typeface="B Lotus"/>
                        </a:rPr>
                        <a:t>علوم</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(راه های سرایت بیماری افراد را در مسافرت  بنویسند.)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dirty="0">
                          <a:latin typeface="Times New Roman"/>
                          <a:ea typeface="MS Mincho"/>
                          <a:cs typeface="B Lotus"/>
                        </a:rPr>
                        <a:t>اجتماعی</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(معلوم کنندکه روابط داخلی افراد در ورزش کردن چه اهمیتی دارد.) </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justLow" rtl="1">
                        <a:spcAft>
                          <a:spcPts val="0"/>
                        </a:spcAft>
                      </a:pPr>
                      <a:r>
                        <a:rPr lang="fa-IR" sz="1100" b="1">
                          <a:latin typeface="Times New Roman"/>
                          <a:ea typeface="MS Mincho"/>
                          <a:cs typeface="B Lotus"/>
                        </a:rPr>
                        <a:t> هدیه های آسمان</a:t>
                      </a:r>
                      <a:r>
                        <a:rPr lang="fa-IR" sz="900" b="1">
                          <a:latin typeface="Times New Roman"/>
                          <a:ea typeface="MS Mincho"/>
                          <a:cs typeface="B Lotus"/>
                        </a:rPr>
                        <a:t> (معلوم کنندکه مسولیت و آزادی، چه رابطه ای با هم دارند.)</a:t>
                      </a:r>
                      <a:endParaRPr lang="en-US" sz="90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100" b="1" dirty="0">
                          <a:latin typeface="Times New Roman"/>
                          <a:ea typeface="MS Mincho"/>
                          <a:cs typeface="B Lotus"/>
                        </a:rPr>
                        <a:t>انشا</a:t>
                      </a:r>
                      <a:endParaRPr lang="en-US" sz="900" dirty="0">
                        <a:latin typeface="Times New Roman"/>
                        <a:ea typeface="MS Mincho"/>
                      </a:endParaRPr>
                    </a:p>
                    <a:p>
                      <a:pPr algn="justLow" rtl="1">
                        <a:spcAft>
                          <a:spcPts val="0"/>
                        </a:spcAft>
                      </a:pPr>
                      <a:r>
                        <a:rPr lang="fa-IR" sz="900" b="1" dirty="0">
                          <a:latin typeface="Times New Roman"/>
                          <a:ea typeface="MS Mincho"/>
                          <a:cs typeface="B Lotus"/>
                        </a:rPr>
                        <a:t>(گزارشی بنویسند که در باره ی ارزش کار پایه اول باشد.)</a:t>
                      </a:r>
                      <a:endParaRPr lang="en-US" sz="900" dirty="0">
                        <a:latin typeface="Times New Roman"/>
                        <a:ea typeface="MS Mincho"/>
                      </a:endParaRPr>
                    </a:p>
                  </a:txBody>
                  <a:tcPr marL="53015" marR="5301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4">
                        <a:lumMod val="60000"/>
                        <a:lumOff val="40000"/>
                      </a:schemeClr>
                    </a:solidFill>
                  </a:tcPr>
                </a:tc>
              </a:tr>
            </a:tbl>
          </a:graphicData>
        </a:graphic>
      </p:graphicFrame>
      <p:sp>
        <p:nvSpPr>
          <p:cNvPr id="2" name="Title 1"/>
          <p:cNvSpPr>
            <a:spLocks noGrp="1"/>
          </p:cNvSpPr>
          <p:nvPr>
            <p:ph type="title"/>
          </p:nvPr>
        </p:nvSpPr>
        <p:spPr>
          <a:xfrm>
            <a:off x="762000" y="228600"/>
            <a:ext cx="7543800" cy="1143000"/>
          </a:xfrm>
          <a:solidFill>
            <a:srgbClr val="FFFF00"/>
          </a:solidFill>
        </p:spPr>
        <p:style>
          <a:lnRef idx="1">
            <a:schemeClr val="accent2"/>
          </a:lnRef>
          <a:fillRef idx="3">
            <a:schemeClr val="accent2"/>
          </a:fillRef>
          <a:effectRef idx="2">
            <a:schemeClr val="accent2"/>
          </a:effectRef>
          <a:fontRef idx="minor">
            <a:schemeClr val="lt1"/>
          </a:fontRef>
        </p:style>
        <p:txBody>
          <a:bodyPr>
            <a:noAutofit/>
          </a:bodyPr>
          <a:lstStyle/>
          <a:p>
            <a:pPr algn="ctr" rtl="1"/>
            <a:r>
              <a:rPr lang="fa-IR" sz="2400" b="1"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cs typeface="`Asayesh" pitchFamily="18" charset="-78"/>
              </a:rPr>
              <a:t>2  -  برنامه ی پیشنهادی با شیوه ی «تلفیقی» که ماده درسی متفاوت اما هدف آموزشی مشترک است. (درکلاس 5 پایه ای)</a:t>
            </a:r>
            <a:endParaRPr lang="en-US" sz="2400" b="1" cap="none"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Asayesh" pitchFamily="18" charset="-78"/>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153400" cy="762000"/>
          </a:xfrm>
        </p:spPr>
        <p:style>
          <a:lnRef idx="1">
            <a:schemeClr val="accent5"/>
          </a:lnRef>
          <a:fillRef idx="2">
            <a:schemeClr val="accent5"/>
          </a:fillRef>
          <a:effectRef idx="1">
            <a:schemeClr val="accent5"/>
          </a:effectRef>
          <a:fontRef idx="minor">
            <a:schemeClr val="dk1"/>
          </a:fontRef>
        </p:style>
        <p:txBody>
          <a:bodyPr>
            <a:normAutofit/>
          </a:bodyPr>
          <a:lstStyle/>
          <a:p>
            <a:pPr algn="ctr" rtl="1"/>
            <a:r>
              <a:rPr lang="fa-IR" sz="2000" b="1" dirty="0" smtClean="0"/>
              <a:t>3 -  برنامه ی پیشنهادی، ترکیبی ازشیوه های « تلفیقی» ، «محوری» ، «تدریس مستقل» با مواد درسی متفاوت (گروهی)، با اهداف آموزشی مشترک و مستقل. (درکلاسی تا شش پایه ) </a:t>
            </a:r>
            <a:endParaRPr lang="en-US" sz="2000" dirty="0"/>
          </a:p>
        </p:txBody>
      </p:sp>
      <p:graphicFrame>
        <p:nvGraphicFramePr>
          <p:cNvPr id="3" name="Table 2"/>
          <p:cNvGraphicFramePr>
            <a:graphicFrameLocks noGrp="1"/>
          </p:cNvGraphicFramePr>
          <p:nvPr/>
        </p:nvGraphicFramePr>
        <p:xfrm>
          <a:off x="228601" y="1196743"/>
          <a:ext cx="8077199" cy="4481916"/>
        </p:xfrm>
        <a:graphic>
          <a:graphicData uri="http://schemas.openxmlformats.org/drawingml/2006/table">
            <a:tbl>
              <a:tblPr rtl="1"/>
              <a:tblGrid>
                <a:gridCol w="655200"/>
                <a:gridCol w="707480"/>
                <a:gridCol w="1858418"/>
                <a:gridCol w="1799531"/>
                <a:gridCol w="1528285"/>
                <a:gridCol w="1528285"/>
              </a:tblGrid>
              <a:tr h="497418">
                <a:tc>
                  <a:txBody>
                    <a:bodyPr/>
                    <a:lstStyle/>
                    <a:p>
                      <a:pPr algn="ctr" rtl="1">
                        <a:spcAft>
                          <a:spcPts val="0"/>
                        </a:spcAft>
                      </a:pPr>
                      <a:r>
                        <a:rPr lang="fa-IR" sz="1200" b="0" dirty="0">
                          <a:latin typeface="Times New Roman"/>
                          <a:ea typeface="MS Mincho"/>
                          <a:cs typeface="+mj-cs"/>
                        </a:rPr>
                        <a:t>ایام هفته</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1"/>
                    </a:solidFill>
                  </a:tcPr>
                </a:tc>
                <a:tc>
                  <a:txBody>
                    <a:bodyPr/>
                    <a:lstStyle/>
                    <a:p>
                      <a:pPr algn="ctr" rtl="1">
                        <a:spcAft>
                          <a:spcPts val="0"/>
                        </a:spcAft>
                      </a:pPr>
                      <a:endParaRPr lang="fa-IR" sz="1200" b="0" dirty="0" smtClean="0">
                        <a:latin typeface="Times New Roman"/>
                        <a:ea typeface="MS Mincho"/>
                        <a:cs typeface="+mj-cs"/>
                      </a:endParaRPr>
                    </a:p>
                    <a:p>
                      <a:pPr algn="ctr" rtl="1">
                        <a:spcAft>
                          <a:spcPts val="0"/>
                        </a:spcAft>
                      </a:pPr>
                      <a:r>
                        <a:rPr lang="fa-IR" sz="1200" b="0" dirty="0" smtClean="0">
                          <a:latin typeface="Times New Roman"/>
                          <a:ea typeface="MS Mincho"/>
                          <a:cs typeface="+mj-cs"/>
                        </a:rPr>
                        <a:t>  </a:t>
                      </a:r>
                      <a:r>
                        <a:rPr lang="fa-IR" sz="1200" b="0" dirty="0">
                          <a:latin typeface="Times New Roman"/>
                          <a:ea typeface="MS Mincho"/>
                          <a:cs typeface="+mj-cs"/>
                        </a:rPr>
                        <a:t>پایه</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  </a:t>
                      </a:r>
                      <a:endParaRPr lang="fa-IR" sz="1200" b="0" dirty="0" smtClean="0">
                        <a:latin typeface="Times New Roman"/>
                        <a:ea typeface="MS Mincho"/>
                        <a:cs typeface="+mj-cs"/>
                      </a:endParaRPr>
                    </a:p>
                    <a:p>
                      <a:pPr algn="ctr" rtl="1">
                        <a:spcAft>
                          <a:spcPts val="0"/>
                        </a:spcAft>
                      </a:pPr>
                      <a:r>
                        <a:rPr lang="fa-IR" sz="1200" b="0" dirty="0" smtClean="0">
                          <a:latin typeface="Times New Roman"/>
                          <a:ea typeface="MS Mincho"/>
                          <a:cs typeface="+mj-cs"/>
                        </a:rPr>
                        <a:t>  </a:t>
                      </a:r>
                      <a:r>
                        <a:rPr lang="fa-IR" sz="1200" b="0" dirty="0">
                          <a:latin typeface="Times New Roman"/>
                          <a:ea typeface="MS Mincho"/>
                          <a:cs typeface="+mj-cs"/>
                        </a:rPr>
                        <a:t>جلسه ی اول</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endParaRPr lang="fa-IR" sz="1200" b="0" dirty="0" smtClean="0">
                        <a:latin typeface="Times New Roman"/>
                        <a:ea typeface="MS Mincho"/>
                        <a:cs typeface="+mj-cs"/>
                      </a:endParaRPr>
                    </a:p>
                    <a:p>
                      <a:pPr algn="ctr" rtl="1">
                        <a:spcAft>
                          <a:spcPts val="0"/>
                        </a:spcAft>
                      </a:pPr>
                      <a:r>
                        <a:rPr lang="fa-IR" sz="1200" b="0" dirty="0" smtClean="0">
                          <a:latin typeface="Times New Roman"/>
                          <a:ea typeface="MS Mincho"/>
                          <a:cs typeface="+mj-cs"/>
                        </a:rPr>
                        <a:t>   </a:t>
                      </a:r>
                      <a:r>
                        <a:rPr lang="fa-IR" sz="1200" b="0" dirty="0">
                          <a:latin typeface="Times New Roman"/>
                          <a:ea typeface="MS Mincho"/>
                          <a:cs typeface="+mj-cs"/>
                        </a:rPr>
                        <a:t>جلسه ی دوم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endParaRPr lang="fa-IR" sz="1200" b="0" dirty="0" smtClean="0">
                        <a:latin typeface="Times New Roman"/>
                        <a:ea typeface="MS Mincho"/>
                        <a:cs typeface="+mj-cs"/>
                      </a:endParaRPr>
                    </a:p>
                    <a:p>
                      <a:pPr algn="ctr" rtl="1">
                        <a:spcAft>
                          <a:spcPts val="0"/>
                        </a:spcAft>
                      </a:pPr>
                      <a:r>
                        <a:rPr lang="fa-IR" sz="1200" b="0" dirty="0" smtClean="0">
                          <a:latin typeface="Times New Roman"/>
                          <a:ea typeface="MS Mincho"/>
                          <a:cs typeface="+mj-cs"/>
                        </a:rPr>
                        <a:t>جلسه </a:t>
                      </a:r>
                      <a:r>
                        <a:rPr lang="fa-IR" sz="1200" b="0" dirty="0">
                          <a:latin typeface="Times New Roman"/>
                          <a:ea typeface="MS Mincho"/>
                          <a:cs typeface="+mj-cs"/>
                        </a:rPr>
                        <a:t>ی سوم</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dirty="0">
                          <a:latin typeface="Times New Roman"/>
                          <a:ea typeface="MS Mincho"/>
                          <a:cs typeface="+mj-cs"/>
                        </a:rPr>
                        <a:t> </a:t>
                      </a:r>
                      <a:endParaRPr lang="fa-IR" sz="1200" b="0" dirty="0" smtClean="0">
                        <a:latin typeface="Times New Roman"/>
                        <a:ea typeface="MS Mincho"/>
                        <a:cs typeface="+mj-cs"/>
                      </a:endParaRPr>
                    </a:p>
                    <a:p>
                      <a:pPr algn="ctr" rtl="1">
                        <a:spcAft>
                          <a:spcPts val="0"/>
                        </a:spcAft>
                      </a:pPr>
                      <a:r>
                        <a:rPr lang="fa-IR" sz="1200" b="0" dirty="0" smtClean="0">
                          <a:latin typeface="Times New Roman"/>
                          <a:ea typeface="MS Mincho"/>
                          <a:cs typeface="+mj-cs"/>
                        </a:rPr>
                        <a:t> </a:t>
                      </a:r>
                      <a:r>
                        <a:rPr lang="fa-IR" sz="1200" b="0" dirty="0">
                          <a:latin typeface="Times New Roman"/>
                          <a:ea typeface="MS Mincho"/>
                          <a:cs typeface="+mj-cs"/>
                        </a:rPr>
                        <a:t>جلسه ی چهارم</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709384">
                <a:tc rowSpan="6">
                  <a:txBody>
                    <a:bodyPr/>
                    <a:lstStyle/>
                    <a:p>
                      <a:pPr marL="71755" marR="71755" algn="ctr" rtl="1">
                        <a:spcAft>
                          <a:spcPts val="0"/>
                        </a:spcAft>
                      </a:pPr>
                      <a:r>
                        <a:rPr lang="fa-IR" sz="1200" b="0" dirty="0">
                          <a:latin typeface="Times New Roman"/>
                          <a:ea typeface="MS Mincho"/>
                          <a:cs typeface="+mj-cs"/>
                        </a:rPr>
                        <a:t>      یکی از روزهای هفته بطور مثال : دو شنبه  </a:t>
                      </a:r>
                      <a:endParaRPr lang="en-US" sz="1200" b="0" dirty="0">
                        <a:latin typeface="Times New Roman"/>
                        <a:ea typeface="MS Mincho"/>
                        <a:cs typeface="+mj-cs"/>
                      </a:endParaRPr>
                    </a:p>
                  </a:txBody>
                  <a:tcPr marL="56905" marR="56905" marT="0" marB="0" vert="vert27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1"/>
                    </a:solidFill>
                  </a:tcPr>
                </a:tc>
                <a:tc>
                  <a:txBody>
                    <a:bodyPr/>
                    <a:lstStyle/>
                    <a:p>
                      <a:pPr algn="ctr" rtl="1">
                        <a:spcAft>
                          <a:spcPts val="0"/>
                        </a:spcAft>
                      </a:pPr>
                      <a:r>
                        <a:rPr lang="fa-IR" sz="1200" b="0" dirty="0">
                          <a:latin typeface="Times New Roman"/>
                          <a:ea typeface="MS Mincho"/>
                          <a:cs typeface="+mj-cs"/>
                        </a:rPr>
                        <a:t>  اول</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    ریاضی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(جمع اعداد)</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dirty="0">
                          <a:latin typeface="Times New Roman"/>
                          <a:ea typeface="MS Mincho"/>
                          <a:cs typeface="+mj-cs"/>
                        </a:rPr>
                        <a:t>فارسی خواندن</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(توجه به ویژگی شکل کلمه)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فارسی نوشتاری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(انجام تمرینات نوشتاری)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dirty="0">
                          <a:latin typeface="Times New Roman"/>
                          <a:ea typeface="MS Mincho"/>
                          <a:cs typeface="+mj-cs"/>
                        </a:rPr>
                        <a:t>ورزش</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(انجام بازی آزاد)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655147">
                <a:tc vMerge="1">
                  <a:txBody>
                    <a:bodyPr/>
                    <a:lstStyle/>
                    <a:p>
                      <a:endParaRPr lang="en-US"/>
                    </a:p>
                  </a:txBody>
                  <a:tcPr/>
                </a:tc>
                <a:tc>
                  <a:txBody>
                    <a:bodyPr/>
                    <a:lstStyle/>
                    <a:p>
                      <a:pPr algn="ctr" rtl="1">
                        <a:spcAft>
                          <a:spcPts val="0"/>
                        </a:spcAft>
                      </a:pPr>
                      <a:r>
                        <a:rPr lang="fa-IR" sz="1200" b="0">
                          <a:latin typeface="Times New Roman"/>
                          <a:ea typeface="MS Mincho"/>
                          <a:cs typeface="+mj-cs"/>
                        </a:rPr>
                        <a:t>  دوم</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ریاضی</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(جمع اعداد)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a:latin typeface="Times New Roman"/>
                          <a:ea typeface="MS Mincho"/>
                          <a:cs typeface="+mj-cs"/>
                        </a:rPr>
                        <a:t>فارسی خواندن</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توجه به ویژگی شکل کلمه)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فارسی نوشتاری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(انجام تمرینات نوشتاری)</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a:latin typeface="Times New Roman"/>
                          <a:ea typeface="MS Mincho"/>
                          <a:cs typeface="+mj-cs"/>
                        </a:rPr>
                        <a:t>ورزش</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(انجام بازی آزاد)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598908">
                <a:tc vMerge="1">
                  <a:txBody>
                    <a:bodyPr/>
                    <a:lstStyle/>
                    <a:p>
                      <a:endParaRPr lang="en-US"/>
                    </a:p>
                  </a:txBody>
                  <a:tcPr/>
                </a:tc>
                <a:tc>
                  <a:txBody>
                    <a:bodyPr/>
                    <a:lstStyle/>
                    <a:p>
                      <a:pPr algn="ctr" rtl="1">
                        <a:spcAft>
                          <a:spcPts val="0"/>
                        </a:spcAft>
                      </a:pPr>
                      <a:r>
                        <a:rPr lang="fa-IR" sz="1200" b="0">
                          <a:latin typeface="Times New Roman"/>
                          <a:ea typeface="MS Mincho"/>
                          <a:cs typeface="+mj-cs"/>
                        </a:rPr>
                        <a:t> سوم</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ریاضی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(جمع اعداد)</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dirty="0">
                          <a:latin typeface="Times New Roman"/>
                          <a:ea typeface="MS Mincho"/>
                          <a:cs typeface="+mj-cs"/>
                        </a:rPr>
                        <a:t>*فارسی خواندن</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(تدریس مستقل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   فارسی نوشتاری</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(انجام تمرینات نوشتاری)</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a:latin typeface="Times New Roman"/>
                          <a:ea typeface="MS Mincho"/>
                          <a:cs typeface="+mj-cs"/>
                        </a:rPr>
                        <a:t>نقاشی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(نقاشی آزاد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708520">
                <a:tc vMerge="1">
                  <a:txBody>
                    <a:bodyPr/>
                    <a:lstStyle/>
                    <a:p>
                      <a:endParaRPr lang="en-US"/>
                    </a:p>
                  </a:txBody>
                  <a:tcPr/>
                </a:tc>
                <a:tc>
                  <a:txBody>
                    <a:bodyPr/>
                    <a:lstStyle/>
                    <a:p>
                      <a:pPr algn="ctr" rtl="1">
                        <a:spcAft>
                          <a:spcPts val="0"/>
                        </a:spcAft>
                      </a:pPr>
                      <a:r>
                        <a:rPr lang="fa-IR" sz="1200" b="0">
                          <a:latin typeface="Times New Roman"/>
                          <a:ea typeface="MS Mincho"/>
                          <a:cs typeface="+mj-cs"/>
                        </a:rPr>
                        <a:t>چهارم</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*ریاضی</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(بخش پذیری تدریس مستقل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a:latin typeface="Times New Roman"/>
                          <a:ea typeface="MS Mincho"/>
                          <a:cs typeface="+mj-cs"/>
                        </a:rPr>
                        <a:t>فارسی خواندن </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(توجه به ویژگی شکل کلمه)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املا ( آموزشی )</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با مشارکت دانش آموزان</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a:latin typeface="Times New Roman"/>
                          <a:ea typeface="MS Mincho"/>
                          <a:cs typeface="+mj-cs"/>
                        </a:rPr>
                        <a:t>علوم</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(جمع بندی نتایج فعالیت خارج ازکلاس وگزارش)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609600">
                <a:tc vMerge="1">
                  <a:txBody>
                    <a:bodyPr/>
                    <a:lstStyle/>
                    <a:p>
                      <a:endParaRPr lang="en-US"/>
                    </a:p>
                  </a:txBody>
                  <a:tcPr/>
                </a:tc>
                <a:tc>
                  <a:txBody>
                    <a:bodyPr/>
                    <a:lstStyle/>
                    <a:p>
                      <a:pPr algn="ctr" rtl="1">
                        <a:spcAft>
                          <a:spcPts val="0"/>
                        </a:spcAft>
                      </a:pPr>
                      <a:r>
                        <a:rPr lang="fa-IR" sz="1200" b="0">
                          <a:latin typeface="Times New Roman"/>
                          <a:ea typeface="MS Mincho"/>
                          <a:cs typeface="+mj-cs"/>
                        </a:rPr>
                        <a:t>پنجم</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*ریاضی</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(بخش پذیری رفع اشکال)</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a:latin typeface="Times New Roman"/>
                          <a:ea typeface="MS Mincho"/>
                          <a:cs typeface="+mj-cs"/>
                        </a:rPr>
                        <a:t>فارسی خواندن </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(توجه به ویژگی شکل کلمه) </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a:latin typeface="Times New Roman"/>
                          <a:ea typeface="MS Mincho"/>
                          <a:cs typeface="+mj-cs"/>
                        </a:rPr>
                        <a:t>املا ( آموزشی )</a:t>
                      </a:r>
                      <a:endParaRPr lang="en-US" sz="1200" b="0">
                        <a:latin typeface="Times New Roman"/>
                        <a:ea typeface="MS Mincho"/>
                        <a:cs typeface="+mj-cs"/>
                      </a:endParaRPr>
                    </a:p>
                    <a:p>
                      <a:pPr algn="ctr" rtl="1">
                        <a:spcAft>
                          <a:spcPts val="0"/>
                        </a:spcAft>
                      </a:pPr>
                      <a:r>
                        <a:rPr lang="fa-IR" sz="1200" b="0">
                          <a:latin typeface="Times New Roman"/>
                          <a:ea typeface="MS Mincho"/>
                          <a:cs typeface="+mj-cs"/>
                        </a:rPr>
                        <a:t> با مشارکت دانش آموزان</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dirty="0">
                          <a:latin typeface="Times New Roman"/>
                          <a:ea typeface="MS Mincho"/>
                          <a:cs typeface="+mj-cs"/>
                        </a:rPr>
                        <a:t>*</a:t>
                      </a:r>
                      <a:r>
                        <a:rPr lang="fa-IR" sz="1200" b="0" dirty="0" smtClean="0">
                          <a:latin typeface="Times New Roman"/>
                          <a:ea typeface="MS Mincho"/>
                          <a:cs typeface="+mj-cs"/>
                        </a:rPr>
                        <a:t>علوم</a:t>
                      </a:r>
                      <a:endParaRPr lang="fa-IR" sz="1200" b="0" dirty="0">
                        <a:latin typeface="Times New Roman"/>
                        <a:ea typeface="MS Mincho"/>
                        <a:cs typeface="+mj-cs"/>
                      </a:endParaRPr>
                    </a:p>
                    <a:p>
                      <a:pPr algn="ctr" rtl="1">
                        <a:spcAft>
                          <a:spcPts val="0"/>
                        </a:spcAft>
                      </a:pPr>
                      <a:r>
                        <a:rPr lang="fa-IR" sz="1200" b="0" dirty="0" smtClean="0">
                          <a:latin typeface="Times New Roman"/>
                          <a:ea typeface="MS Mincho"/>
                          <a:cs typeface="+mj-cs"/>
                        </a:rPr>
                        <a:t>(جمع </a:t>
                      </a:r>
                      <a:r>
                        <a:rPr lang="fa-IR" sz="1200" b="0" dirty="0">
                          <a:latin typeface="Times New Roman"/>
                          <a:ea typeface="MS Mincho"/>
                          <a:cs typeface="+mj-cs"/>
                        </a:rPr>
                        <a:t>بندی </a:t>
                      </a:r>
                      <a:r>
                        <a:rPr lang="fa-IR" sz="1200" b="0" dirty="0" smtClean="0">
                          <a:latin typeface="Times New Roman"/>
                          <a:ea typeface="MS Mincho"/>
                          <a:cs typeface="+mj-cs"/>
                        </a:rPr>
                        <a:t>تکلیف</a:t>
                      </a:r>
                      <a:r>
                        <a:rPr lang="fa-IR" sz="1200" b="0" baseline="0" dirty="0" smtClean="0">
                          <a:latin typeface="Times New Roman"/>
                          <a:ea typeface="MS Mincho"/>
                          <a:cs typeface="+mj-cs"/>
                        </a:rPr>
                        <a:t> </a:t>
                      </a:r>
                      <a:r>
                        <a:rPr lang="fa-IR" sz="1200" b="0" dirty="0" smtClean="0">
                          <a:latin typeface="Times New Roman"/>
                          <a:ea typeface="MS Mincho"/>
                          <a:cs typeface="+mj-cs"/>
                        </a:rPr>
                        <a:t>وگزارش)یا </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(تدریس مستقل)</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581019">
                <a:tc vMerge="1">
                  <a:txBody>
                    <a:bodyPr/>
                    <a:lstStyle/>
                    <a:p>
                      <a:endParaRPr lang="en-US"/>
                    </a:p>
                  </a:txBody>
                  <a:tcPr/>
                </a:tc>
                <a:tc>
                  <a:txBody>
                    <a:bodyPr/>
                    <a:lstStyle/>
                    <a:p>
                      <a:pPr algn="ctr" rtl="1">
                        <a:spcAft>
                          <a:spcPts val="0"/>
                        </a:spcAft>
                      </a:pPr>
                      <a:r>
                        <a:rPr lang="fa-IR" sz="1200" b="0">
                          <a:latin typeface="Times New Roman"/>
                          <a:ea typeface="MS Mincho"/>
                          <a:cs typeface="+mj-cs"/>
                        </a:rPr>
                        <a:t>ششم</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 ریاضی</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(بخش پذیری رفع اشکال)</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rtl="1">
                        <a:spcAft>
                          <a:spcPts val="0"/>
                        </a:spcAft>
                      </a:pPr>
                      <a:r>
                        <a:rPr lang="fa-IR" sz="1200" b="0">
                          <a:latin typeface="Times New Roman"/>
                          <a:ea typeface="MS Mincho"/>
                          <a:cs typeface="+mj-cs"/>
                        </a:rPr>
                        <a:t>فارسی خواندن (توجه به ویژگی شکل کلمه)</a:t>
                      </a:r>
                      <a:endParaRPr lang="en-US" sz="1200" b="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gn="ctr" rtl="1">
                        <a:spcAft>
                          <a:spcPts val="0"/>
                        </a:spcAft>
                      </a:pPr>
                      <a:r>
                        <a:rPr lang="fa-IR" sz="1200" b="0" dirty="0">
                          <a:latin typeface="Times New Roman"/>
                          <a:ea typeface="MS Mincho"/>
                          <a:cs typeface="+mj-cs"/>
                        </a:rPr>
                        <a:t>املا ( آموزشی )</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با مشارکت دانش آموزان</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rtl="1">
                        <a:spcAft>
                          <a:spcPts val="0"/>
                        </a:spcAft>
                      </a:pPr>
                      <a:r>
                        <a:rPr lang="fa-IR" sz="1200" b="0" dirty="0">
                          <a:latin typeface="Times New Roman"/>
                          <a:ea typeface="MS Mincho"/>
                          <a:cs typeface="+mj-cs"/>
                        </a:rPr>
                        <a:t>    *علوم تجربی </a:t>
                      </a:r>
                      <a:endParaRPr lang="en-US" sz="1200" b="0" dirty="0">
                        <a:latin typeface="Times New Roman"/>
                        <a:ea typeface="MS Mincho"/>
                        <a:cs typeface="+mj-cs"/>
                      </a:endParaRPr>
                    </a:p>
                    <a:p>
                      <a:pPr algn="ctr" rtl="1">
                        <a:spcAft>
                          <a:spcPts val="0"/>
                        </a:spcAft>
                      </a:pPr>
                      <a:r>
                        <a:rPr lang="fa-IR" sz="1200" b="0" dirty="0">
                          <a:latin typeface="Times New Roman"/>
                          <a:ea typeface="MS Mincho"/>
                          <a:cs typeface="+mj-cs"/>
                        </a:rPr>
                        <a:t>   (تدریس مستقل )</a:t>
                      </a:r>
                      <a:endParaRPr lang="en-US" sz="1200" b="0" dirty="0">
                        <a:latin typeface="Times New Roman"/>
                        <a:ea typeface="MS Mincho"/>
                        <a:cs typeface="+mj-cs"/>
                      </a:endParaRPr>
                    </a:p>
                  </a:txBody>
                  <a:tcPr marL="56905" marR="56905"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458200" cy="990600"/>
          </a:xfrm>
        </p:spPr>
        <p:style>
          <a:lnRef idx="1">
            <a:schemeClr val="accent2"/>
          </a:lnRef>
          <a:fillRef idx="2">
            <a:schemeClr val="accent2"/>
          </a:fillRef>
          <a:effectRef idx="1">
            <a:schemeClr val="accent2"/>
          </a:effectRef>
          <a:fontRef idx="minor">
            <a:schemeClr val="dk1"/>
          </a:fontRef>
        </p:style>
        <p:txBody>
          <a:bodyPr>
            <a:noAutofit/>
          </a:bodyPr>
          <a:lstStyle/>
          <a:p>
            <a:pPr algn="ctr" rtl="1"/>
            <a:r>
              <a:rPr lang="fa-IR" sz="1800" b="1" dirty="0" smtClean="0"/>
              <a:t>4-  برنامه ی پیشنهادی دربعضی از پایه ها با شیوه ی «تلفیقی» ودربعضی </a:t>
            </a:r>
            <a:r>
              <a:rPr lang="fa-IR" sz="1800" dirty="0" smtClean="0"/>
              <a:t>پایه</a:t>
            </a:r>
            <a:r>
              <a:rPr lang="fa-IR" sz="1800" b="1" dirty="0" smtClean="0"/>
              <a:t> ها با شیوه ی «محوری»  و یا در بعضی پایه ها با شیوه ی «گروهی» با مواد درسی متفاوت و یا مشترک </a:t>
            </a:r>
            <a:r>
              <a:rPr lang="en-US" sz="1800" dirty="0" smtClean="0"/>
              <a:t/>
            </a:r>
            <a:br>
              <a:rPr lang="en-US" sz="1800" dirty="0" smtClean="0"/>
            </a:br>
            <a:r>
              <a:rPr lang="fa-IR" sz="1800" b="1" dirty="0" smtClean="0"/>
              <a:t>  شیوه</a:t>
            </a:r>
            <a:r>
              <a:rPr lang="en-US" sz="1800" b="1" dirty="0" smtClean="0"/>
              <a:t>    </a:t>
            </a:r>
            <a:r>
              <a:rPr lang="en-US" sz="1800" b="1" dirty="0" smtClean="0">
                <a:sym typeface="Wingdings"/>
              </a:rPr>
              <a:t></a:t>
            </a:r>
            <a:r>
              <a:rPr lang="fa-IR" sz="1800" b="1" dirty="0" smtClean="0"/>
              <a:t>  محوری و تلفیقی -  تلفیقی ، محوری </a:t>
            </a:r>
            <a:r>
              <a:rPr lang="fa-IR" sz="1800" dirty="0" smtClean="0"/>
              <a:t>وگروهی</a:t>
            </a:r>
            <a:r>
              <a:rPr lang="fa-IR" sz="1800" b="1" dirty="0" smtClean="0"/>
              <a:t>     -  تلفیقی ،            مستقل وگروهی</a:t>
            </a:r>
            <a:endParaRPr lang="en-US" sz="1800" dirty="0"/>
          </a:p>
        </p:txBody>
      </p:sp>
      <p:graphicFrame>
        <p:nvGraphicFramePr>
          <p:cNvPr id="5" name="Table 4"/>
          <p:cNvGraphicFramePr>
            <a:graphicFrameLocks noGrp="1"/>
          </p:cNvGraphicFramePr>
          <p:nvPr/>
        </p:nvGraphicFramePr>
        <p:xfrm>
          <a:off x="609601" y="1447799"/>
          <a:ext cx="7924799" cy="4308567"/>
        </p:xfrm>
        <a:graphic>
          <a:graphicData uri="http://schemas.openxmlformats.org/drawingml/2006/table">
            <a:tbl>
              <a:tblPr rtl="1"/>
              <a:tblGrid>
                <a:gridCol w="566956"/>
                <a:gridCol w="734080"/>
                <a:gridCol w="1696717"/>
                <a:gridCol w="1949472"/>
                <a:gridCol w="1488787"/>
                <a:gridCol w="1488787"/>
              </a:tblGrid>
              <a:tr h="538726">
                <a:tc>
                  <a:txBody>
                    <a:bodyPr/>
                    <a:lstStyle/>
                    <a:p>
                      <a:pPr marL="71755" marR="71755" algn="justLow" rtl="1">
                        <a:spcAft>
                          <a:spcPts val="0"/>
                        </a:spcAft>
                      </a:pPr>
                      <a:r>
                        <a:rPr lang="fa-IR" sz="1100" b="1" dirty="0">
                          <a:latin typeface="Times New Roman"/>
                          <a:ea typeface="MS Mincho"/>
                          <a:cs typeface="B Lotus"/>
                        </a:rPr>
                        <a:t>ایام هفته  </a:t>
                      </a:r>
                      <a:endParaRPr lang="en-US" sz="900" dirty="0">
                        <a:latin typeface="Times New Roman"/>
                        <a:ea typeface="MS Mincho"/>
                      </a:endParaRPr>
                    </a:p>
                  </a:txBody>
                  <a:tcPr marL="52158" marR="52158" marT="0" marB="0" vert="vert">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justLow" rtl="1">
                        <a:spcAft>
                          <a:spcPts val="0"/>
                        </a:spcAft>
                      </a:pPr>
                      <a:endParaRPr lang="fa-IR" sz="1100" b="1" dirty="0" smtClean="0">
                        <a:latin typeface="Times New Roman"/>
                        <a:ea typeface="MS Mincho"/>
                        <a:cs typeface="B Lotus"/>
                      </a:endParaRPr>
                    </a:p>
                    <a:p>
                      <a:pPr algn="justLow" rtl="1">
                        <a:spcAft>
                          <a:spcPts val="0"/>
                        </a:spcAft>
                      </a:pPr>
                      <a:r>
                        <a:rPr lang="fa-IR" sz="1100" b="1" dirty="0" smtClean="0">
                          <a:latin typeface="Times New Roman"/>
                          <a:ea typeface="MS Mincho"/>
                          <a:cs typeface="B Lotus"/>
                        </a:rPr>
                        <a:t>پایه</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endParaRPr lang="fa-IR" sz="900" b="1" dirty="0" smtClean="0">
                        <a:latin typeface="Times New Roman"/>
                        <a:ea typeface="MS Mincho"/>
                        <a:cs typeface="B Lotus"/>
                      </a:endParaRPr>
                    </a:p>
                    <a:p>
                      <a:pPr algn="ctr" rtl="1">
                        <a:spcAft>
                          <a:spcPts val="0"/>
                        </a:spcAft>
                      </a:pPr>
                      <a:r>
                        <a:rPr lang="fa-IR" sz="900" b="1" dirty="0" smtClean="0">
                          <a:latin typeface="Times New Roman"/>
                          <a:ea typeface="MS Mincho"/>
                          <a:cs typeface="B Lotus"/>
                        </a:rPr>
                        <a:t>جلسه </a:t>
                      </a:r>
                      <a:r>
                        <a:rPr lang="fa-IR" sz="900" b="1" dirty="0">
                          <a:latin typeface="Times New Roman"/>
                          <a:ea typeface="MS Mincho"/>
                          <a:cs typeface="B Lotus"/>
                        </a:rPr>
                        <a:t>ی اول</a:t>
                      </a:r>
                      <a:endParaRPr lang="en-US" sz="900" dirty="0">
                        <a:latin typeface="Times New Roman"/>
                        <a:ea typeface="MS Mincho"/>
                      </a:endParaRPr>
                    </a:p>
                    <a:p>
                      <a:pPr algn="ctr" rtl="1">
                        <a:spcAft>
                          <a:spcPts val="0"/>
                        </a:spcAft>
                      </a:pPr>
                      <a:r>
                        <a:rPr lang="fa-IR" sz="900" b="1" dirty="0">
                          <a:latin typeface="Times New Roman"/>
                          <a:ea typeface="MS Mincho"/>
                          <a:cs typeface="B Lotus"/>
                        </a:rPr>
                        <a:t>موضوع وهدف </a:t>
                      </a:r>
                      <a:r>
                        <a:rPr lang="fa-IR" sz="900" b="1" dirty="0" smtClean="0">
                          <a:latin typeface="Times New Roman"/>
                          <a:ea typeface="MS Mincho"/>
                          <a:cs typeface="B Lotus"/>
                        </a:rPr>
                        <a:t>مشترک</a:t>
                      </a:r>
                    </a:p>
                    <a:p>
                      <a:pPr algn="ctr" rtl="1">
                        <a:spcAft>
                          <a:spcPts val="0"/>
                        </a:spcAft>
                      </a:pPr>
                      <a:endParaRPr lang="fa-IR" sz="900" b="1" dirty="0" smtClean="0">
                        <a:latin typeface="Times New Roman"/>
                        <a:ea typeface="MS Mincho"/>
                        <a:cs typeface="B Lotus"/>
                      </a:endParaRPr>
                    </a:p>
                    <a:p>
                      <a:pPr algn="ctr" rtl="1">
                        <a:spcAft>
                          <a:spcPts val="0"/>
                        </a:spcAft>
                      </a:pP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endParaRPr lang="fa-IR" sz="900" b="1" dirty="0" smtClean="0">
                        <a:latin typeface="Times New Roman"/>
                        <a:ea typeface="MS Mincho"/>
                        <a:cs typeface="B Lotus"/>
                      </a:endParaRPr>
                    </a:p>
                    <a:p>
                      <a:pPr algn="ctr" rtl="1">
                        <a:spcAft>
                          <a:spcPts val="0"/>
                        </a:spcAft>
                      </a:pPr>
                      <a:r>
                        <a:rPr lang="fa-IR" sz="900" b="1" dirty="0" smtClean="0">
                          <a:latin typeface="Times New Roman"/>
                          <a:ea typeface="MS Mincho"/>
                          <a:cs typeface="B Lotus"/>
                        </a:rPr>
                        <a:t>جلسه </a:t>
                      </a:r>
                      <a:r>
                        <a:rPr lang="fa-IR" sz="900" b="1" dirty="0">
                          <a:latin typeface="Times New Roman"/>
                          <a:ea typeface="MS Mincho"/>
                          <a:cs typeface="B Lotus"/>
                        </a:rPr>
                        <a:t>ی دوم</a:t>
                      </a:r>
                      <a:endParaRPr lang="en-US" sz="900" dirty="0">
                        <a:latin typeface="Times New Roman"/>
                        <a:ea typeface="MS Mincho"/>
                      </a:endParaRPr>
                    </a:p>
                    <a:p>
                      <a:pPr algn="ctr" rtl="1">
                        <a:spcAft>
                          <a:spcPts val="0"/>
                        </a:spcAft>
                      </a:pPr>
                      <a:r>
                        <a:rPr lang="fa-IR" sz="900" b="1" dirty="0">
                          <a:latin typeface="Times New Roman"/>
                          <a:ea typeface="MS Mincho"/>
                          <a:cs typeface="B Lotus"/>
                        </a:rPr>
                        <a:t>تلفیق در هدف مشترک</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endParaRPr lang="fa-IR" sz="900" b="1" dirty="0" smtClean="0">
                        <a:latin typeface="Times New Roman"/>
                        <a:ea typeface="MS Mincho"/>
                        <a:cs typeface="B Lotus"/>
                      </a:endParaRPr>
                    </a:p>
                    <a:p>
                      <a:pPr algn="ctr" rtl="1">
                        <a:spcAft>
                          <a:spcPts val="0"/>
                        </a:spcAft>
                      </a:pPr>
                      <a:r>
                        <a:rPr lang="fa-IR" sz="900" b="1" dirty="0" smtClean="0">
                          <a:latin typeface="Times New Roman"/>
                          <a:ea typeface="MS Mincho"/>
                          <a:cs typeface="B Lotus"/>
                        </a:rPr>
                        <a:t>جلسه </a:t>
                      </a:r>
                      <a:r>
                        <a:rPr lang="fa-IR" sz="900" b="1" dirty="0">
                          <a:latin typeface="Times New Roman"/>
                          <a:ea typeface="MS Mincho"/>
                          <a:cs typeface="B Lotus"/>
                        </a:rPr>
                        <a:t>ی سوم</a:t>
                      </a:r>
                      <a:endParaRPr lang="en-US" sz="900" dirty="0">
                        <a:latin typeface="Times New Roman"/>
                        <a:ea typeface="MS Mincho"/>
                      </a:endParaRPr>
                    </a:p>
                    <a:p>
                      <a:pPr algn="ctr" rtl="1">
                        <a:spcAft>
                          <a:spcPts val="0"/>
                        </a:spcAft>
                      </a:pPr>
                      <a:r>
                        <a:rPr lang="fa-IR" sz="900" b="1" dirty="0">
                          <a:latin typeface="Times New Roman"/>
                          <a:ea typeface="MS Mincho"/>
                          <a:cs typeface="B Lotus"/>
                        </a:rPr>
                        <a:t>مجزا ومستقل</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endParaRPr lang="fa-IR" sz="900" b="1" dirty="0" smtClean="0">
                        <a:latin typeface="Times New Roman"/>
                        <a:ea typeface="MS Mincho"/>
                        <a:cs typeface="B Lotus"/>
                      </a:endParaRPr>
                    </a:p>
                    <a:p>
                      <a:pPr algn="ctr" rtl="1">
                        <a:spcAft>
                          <a:spcPts val="0"/>
                        </a:spcAft>
                      </a:pPr>
                      <a:r>
                        <a:rPr lang="fa-IR" sz="900" b="1" dirty="0" smtClean="0">
                          <a:latin typeface="Times New Roman"/>
                          <a:ea typeface="MS Mincho"/>
                          <a:cs typeface="B Lotus"/>
                        </a:rPr>
                        <a:t>جلسه </a:t>
                      </a:r>
                      <a:r>
                        <a:rPr lang="fa-IR" sz="900" b="1" dirty="0">
                          <a:latin typeface="Times New Roman"/>
                          <a:ea typeface="MS Mincho"/>
                          <a:cs typeface="B Lotus"/>
                        </a:rPr>
                        <a:t>ی چهارم</a:t>
                      </a:r>
                      <a:endParaRPr lang="en-US" sz="900" dirty="0">
                        <a:latin typeface="Times New Roman"/>
                        <a:ea typeface="MS Mincho"/>
                      </a:endParaRPr>
                    </a:p>
                    <a:p>
                      <a:pPr algn="ctr" rtl="1">
                        <a:spcAft>
                          <a:spcPts val="0"/>
                        </a:spcAft>
                      </a:pPr>
                      <a:r>
                        <a:rPr lang="fa-IR" sz="900" b="1" dirty="0">
                          <a:latin typeface="Times New Roman"/>
                          <a:ea typeface="MS Mincho"/>
                          <a:cs typeface="B Lotus"/>
                        </a:rPr>
                        <a:t>موضوع وهدف مشترک</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576456">
                <a:tc rowSpan="6">
                  <a:txBody>
                    <a:bodyPr/>
                    <a:lstStyle/>
                    <a:p>
                      <a:pPr marL="71755" marR="71755" algn="justLow" rtl="1">
                        <a:spcAft>
                          <a:spcPts val="0"/>
                        </a:spcAft>
                      </a:pPr>
                      <a:r>
                        <a:rPr lang="en-US" sz="1100" b="1" dirty="0">
                          <a:latin typeface="B Lotus"/>
                          <a:ea typeface="MS Mincho"/>
                        </a:rPr>
                        <a:t> </a:t>
                      </a:r>
                      <a:r>
                        <a:rPr lang="fa-IR" sz="1200" b="1" dirty="0">
                          <a:latin typeface="Times New Roman"/>
                          <a:ea typeface="MS Mincho"/>
                          <a:cs typeface="B Lotus"/>
                        </a:rPr>
                        <a:t>               یکی از روزهای هفته بطور مثال : سه  شنبه</a:t>
                      </a:r>
                      <a:endParaRPr lang="en-US" sz="900" dirty="0">
                        <a:latin typeface="Times New Roman"/>
                        <a:ea typeface="MS Mincho"/>
                      </a:endParaRPr>
                    </a:p>
                  </a:txBody>
                  <a:tcPr marL="52158" marR="52158" marT="0" marB="0" vert="vert27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justLow" rtl="1">
                        <a:spcAft>
                          <a:spcPts val="0"/>
                        </a:spcAft>
                      </a:pPr>
                      <a:r>
                        <a:rPr lang="fa-IR" sz="1100" b="1">
                          <a:latin typeface="Times New Roman"/>
                          <a:ea typeface="MS Mincho"/>
                          <a:cs typeface="B Lotus"/>
                        </a:rPr>
                        <a:t>  اول</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a:latin typeface="Times New Roman"/>
                          <a:ea typeface="MS Mincho"/>
                          <a:cs typeface="B Lotus"/>
                        </a:rPr>
                        <a:t>ریاضی</a:t>
                      </a:r>
                      <a:endParaRPr lang="en-US" sz="900">
                        <a:latin typeface="Times New Roman"/>
                        <a:ea typeface="MS Mincho"/>
                      </a:endParaRPr>
                    </a:p>
                    <a:p>
                      <a:pPr algn="ctr" rtl="1">
                        <a:spcAft>
                          <a:spcPts val="0"/>
                        </a:spcAft>
                      </a:pPr>
                      <a:r>
                        <a:rPr lang="fa-IR" sz="900" b="1">
                          <a:latin typeface="Times New Roman"/>
                          <a:ea typeface="MS Mincho"/>
                          <a:cs typeface="B Lotus"/>
                        </a:rPr>
                        <a:t>(عددنویسی با ارزش مکانی)</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فارسی خواندن</a:t>
                      </a:r>
                      <a:endParaRPr lang="en-US" sz="900">
                        <a:latin typeface="Times New Roman"/>
                        <a:ea typeface="MS Mincho"/>
                      </a:endParaRPr>
                    </a:p>
                    <a:p>
                      <a:pPr algn="ctr" rtl="1">
                        <a:spcAft>
                          <a:spcPts val="0"/>
                        </a:spcAft>
                      </a:pPr>
                      <a:r>
                        <a:rPr lang="fa-IR" sz="800" b="1">
                          <a:latin typeface="Times New Roman"/>
                          <a:ea typeface="MS Mincho"/>
                          <a:cs typeface="B Lotus"/>
                        </a:rPr>
                        <a:t>(</a:t>
                      </a:r>
                      <a:r>
                        <a:rPr lang="fa-IR" sz="900" b="1">
                          <a:latin typeface="Times New Roman"/>
                          <a:ea typeface="MS Mincho"/>
                          <a:cs typeface="B Lotus"/>
                        </a:rPr>
                        <a:t>گفتگودرباره تصویری از محیط زیست خاص)</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a:latin typeface="Times New Roman"/>
                          <a:ea typeface="MS Mincho"/>
                          <a:cs typeface="B Lotus"/>
                        </a:rPr>
                        <a:t>ورزش</a:t>
                      </a:r>
                      <a:endParaRPr lang="en-US" sz="900">
                        <a:latin typeface="Times New Roman"/>
                        <a:ea typeface="MS Mincho"/>
                      </a:endParaRPr>
                    </a:p>
                    <a:p>
                      <a:pPr algn="ctr" rtl="1">
                        <a:spcAft>
                          <a:spcPts val="0"/>
                        </a:spcAft>
                      </a:pPr>
                      <a:r>
                        <a:rPr lang="fa-IR" sz="900" b="1">
                          <a:latin typeface="Times New Roman"/>
                          <a:ea typeface="MS Mincho"/>
                          <a:cs typeface="B Lotus"/>
                        </a:rPr>
                        <a:t>(بازی آزاد)</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علوم تجربی</a:t>
                      </a:r>
                      <a:endParaRPr lang="en-US" sz="900">
                        <a:latin typeface="Times New Roman"/>
                        <a:ea typeface="MS Mincho"/>
                      </a:endParaRPr>
                    </a:p>
                    <a:p>
                      <a:pPr algn="ctr" rtl="1">
                        <a:spcAft>
                          <a:spcPts val="0"/>
                        </a:spcAft>
                      </a:pPr>
                      <a:r>
                        <a:rPr lang="fa-IR" sz="900" b="1">
                          <a:latin typeface="Times New Roman"/>
                          <a:ea typeface="MS Mincho"/>
                          <a:cs typeface="B Lotus"/>
                        </a:rPr>
                        <a:t>(شناخت اجزاگیاهان)</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688119">
                <a:tc vMerge="1">
                  <a:txBody>
                    <a:bodyPr/>
                    <a:lstStyle/>
                    <a:p>
                      <a:endParaRPr lang="en-US"/>
                    </a:p>
                  </a:txBody>
                  <a:tcPr/>
                </a:tc>
                <a:tc>
                  <a:txBody>
                    <a:bodyPr/>
                    <a:lstStyle/>
                    <a:p>
                      <a:pPr algn="justLow" rtl="1">
                        <a:spcAft>
                          <a:spcPts val="0"/>
                        </a:spcAft>
                      </a:pPr>
                      <a:r>
                        <a:rPr lang="fa-IR" sz="1100" b="1">
                          <a:latin typeface="Times New Roman"/>
                          <a:ea typeface="MS Mincho"/>
                          <a:cs typeface="B Lotus"/>
                        </a:rPr>
                        <a:t> دوم</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dirty="0">
                          <a:latin typeface="Times New Roman"/>
                          <a:ea typeface="MS Mincho"/>
                          <a:cs typeface="B Lotus"/>
                        </a:rPr>
                        <a:t>ریاضی</a:t>
                      </a:r>
                      <a:endParaRPr lang="en-US" sz="900" dirty="0">
                        <a:latin typeface="Times New Roman"/>
                        <a:ea typeface="MS Mincho"/>
                      </a:endParaRPr>
                    </a:p>
                    <a:p>
                      <a:pPr algn="ctr" rtl="1">
                        <a:spcAft>
                          <a:spcPts val="0"/>
                        </a:spcAft>
                      </a:pPr>
                      <a:r>
                        <a:rPr lang="fa-IR" sz="900" b="1" dirty="0">
                          <a:latin typeface="Times New Roman"/>
                          <a:ea typeface="MS Mincho"/>
                          <a:cs typeface="B Lotus"/>
                        </a:rPr>
                        <a:t>(عددنویسی با ارزش مکانی)</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dirty="0">
                          <a:latin typeface="Times New Roman"/>
                          <a:ea typeface="MS Mincho"/>
                          <a:cs typeface="B Lotus"/>
                        </a:rPr>
                        <a:t>هنر</a:t>
                      </a:r>
                      <a:endParaRPr lang="en-US" sz="900" dirty="0">
                        <a:latin typeface="Times New Roman"/>
                        <a:ea typeface="MS Mincho"/>
                      </a:endParaRPr>
                    </a:p>
                    <a:p>
                      <a:pPr algn="ctr" rtl="1">
                        <a:spcAft>
                          <a:spcPts val="0"/>
                        </a:spcAft>
                      </a:pPr>
                      <a:r>
                        <a:rPr lang="fa-IR" sz="900" b="1" dirty="0">
                          <a:latin typeface="Times New Roman"/>
                          <a:ea typeface="MS Mincho"/>
                          <a:cs typeface="B Lotus"/>
                        </a:rPr>
                        <a:t>(نقاشی درباره ی یک محیط خاص )</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dirty="0">
                          <a:latin typeface="Times New Roman"/>
                          <a:ea typeface="MS Mincho"/>
                          <a:cs typeface="B Lotus"/>
                        </a:rPr>
                        <a:t>ورزش</a:t>
                      </a:r>
                      <a:endParaRPr lang="en-US" sz="900" dirty="0">
                        <a:latin typeface="Times New Roman"/>
                        <a:ea typeface="MS Mincho"/>
                      </a:endParaRPr>
                    </a:p>
                    <a:p>
                      <a:pPr algn="ctr" rtl="1">
                        <a:spcAft>
                          <a:spcPts val="0"/>
                        </a:spcAft>
                      </a:pPr>
                      <a:r>
                        <a:rPr lang="fa-IR" sz="900" b="1" dirty="0">
                          <a:latin typeface="Times New Roman"/>
                          <a:ea typeface="MS Mincho"/>
                          <a:cs typeface="B Lotus"/>
                        </a:rPr>
                        <a:t>(بازی آزاد)</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علوم تجربی</a:t>
                      </a:r>
                      <a:endParaRPr lang="en-US" sz="900">
                        <a:latin typeface="Times New Roman"/>
                        <a:ea typeface="MS Mincho"/>
                      </a:endParaRPr>
                    </a:p>
                    <a:p>
                      <a:pPr algn="ctr" rtl="1">
                        <a:spcAft>
                          <a:spcPts val="0"/>
                        </a:spcAft>
                      </a:pPr>
                      <a:r>
                        <a:rPr lang="fa-IR" sz="900" b="1">
                          <a:latin typeface="Times New Roman"/>
                          <a:ea typeface="MS Mincho"/>
                          <a:cs typeface="B Lotus"/>
                        </a:rPr>
                        <a:t>(شناخت اجزاگیاهان)</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616285">
                <a:tc vMerge="1">
                  <a:txBody>
                    <a:bodyPr/>
                    <a:lstStyle/>
                    <a:p>
                      <a:endParaRPr lang="en-US"/>
                    </a:p>
                  </a:txBody>
                  <a:tcPr/>
                </a:tc>
                <a:tc>
                  <a:txBody>
                    <a:bodyPr/>
                    <a:lstStyle/>
                    <a:p>
                      <a:pPr algn="justLow" rtl="1">
                        <a:spcAft>
                          <a:spcPts val="0"/>
                        </a:spcAft>
                      </a:pPr>
                      <a:r>
                        <a:rPr lang="fa-IR" sz="1100" b="1">
                          <a:latin typeface="Times New Roman"/>
                          <a:ea typeface="MS Mincho"/>
                          <a:cs typeface="B Lotus"/>
                        </a:rPr>
                        <a:t> سوم</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a:latin typeface="Times New Roman"/>
                          <a:ea typeface="MS Mincho"/>
                          <a:cs typeface="B Lotus"/>
                        </a:rPr>
                        <a:t>ریاضی</a:t>
                      </a:r>
                      <a:endParaRPr lang="en-US" sz="900">
                        <a:latin typeface="Times New Roman"/>
                        <a:ea typeface="MS Mincho"/>
                      </a:endParaRPr>
                    </a:p>
                    <a:p>
                      <a:pPr algn="ctr" rtl="1">
                        <a:spcAft>
                          <a:spcPts val="0"/>
                        </a:spcAft>
                      </a:pPr>
                      <a:r>
                        <a:rPr lang="fa-IR" sz="900" b="1">
                          <a:latin typeface="Times New Roman"/>
                          <a:ea typeface="MS Mincho"/>
                          <a:cs typeface="B Lotus"/>
                        </a:rPr>
                        <a:t>(عددنویسی با ارزش مکانی)</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مطالعات اجتماعی</a:t>
                      </a:r>
                      <a:endParaRPr lang="en-US" sz="900">
                        <a:latin typeface="Times New Roman"/>
                        <a:ea typeface="MS Mincho"/>
                      </a:endParaRPr>
                    </a:p>
                    <a:p>
                      <a:pPr algn="ctr" rtl="1">
                        <a:spcAft>
                          <a:spcPts val="0"/>
                        </a:spcAft>
                      </a:pPr>
                      <a:r>
                        <a:rPr lang="fa-IR" sz="900" b="1">
                          <a:latin typeface="Times New Roman"/>
                          <a:ea typeface="MS Mincho"/>
                          <a:cs typeface="B Lotus"/>
                        </a:rPr>
                        <a:t>(معرفی چند ویژگی یک محیط خاص)</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a:latin typeface="Times New Roman"/>
                          <a:ea typeface="MS Mincho"/>
                          <a:cs typeface="B Lotus"/>
                        </a:rPr>
                        <a:t>هنر</a:t>
                      </a:r>
                      <a:endParaRPr lang="en-US" sz="900">
                        <a:latin typeface="Times New Roman"/>
                        <a:ea typeface="MS Mincho"/>
                      </a:endParaRPr>
                    </a:p>
                    <a:p>
                      <a:pPr algn="ctr" rtl="1">
                        <a:spcAft>
                          <a:spcPts val="0"/>
                        </a:spcAft>
                      </a:pPr>
                      <a:r>
                        <a:rPr lang="fa-IR" sz="900" b="1">
                          <a:latin typeface="Times New Roman"/>
                          <a:ea typeface="MS Mincho"/>
                          <a:cs typeface="B Lotus"/>
                        </a:rPr>
                        <a:t>(نقاشی دلخواه)</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*علوم تجربی</a:t>
                      </a:r>
                      <a:endParaRPr lang="en-US" sz="900">
                        <a:latin typeface="Times New Roman"/>
                        <a:ea typeface="MS Mincho"/>
                      </a:endParaRPr>
                    </a:p>
                    <a:p>
                      <a:pPr algn="r" rtl="1">
                        <a:spcAft>
                          <a:spcPts val="0"/>
                        </a:spcAft>
                      </a:pPr>
                      <a:r>
                        <a:rPr lang="fa-IR" sz="900" b="1">
                          <a:latin typeface="Times New Roman"/>
                          <a:ea typeface="MS Mincho"/>
                          <a:cs typeface="B Lotus"/>
                        </a:rPr>
                        <a:t>(رفع اشکال درشناخت تنوع گیاه براساس اجزا)</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583667">
                <a:tc vMerge="1">
                  <a:txBody>
                    <a:bodyPr/>
                    <a:lstStyle/>
                    <a:p>
                      <a:endParaRPr lang="en-US"/>
                    </a:p>
                  </a:txBody>
                  <a:tcPr/>
                </a:tc>
                <a:tc>
                  <a:txBody>
                    <a:bodyPr/>
                    <a:lstStyle/>
                    <a:p>
                      <a:pPr algn="justLow" rtl="1">
                        <a:spcAft>
                          <a:spcPts val="0"/>
                        </a:spcAft>
                      </a:pPr>
                      <a:r>
                        <a:rPr lang="fa-IR" sz="1100" b="1">
                          <a:latin typeface="Times New Roman"/>
                          <a:ea typeface="MS Mincho"/>
                          <a:cs typeface="B Lotus"/>
                        </a:rPr>
                        <a:t>چهارم</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a:latin typeface="Times New Roman"/>
                          <a:ea typeface="MS Mincho"/>
                          <a:cs typeface="B Lotus"/>
                        </a:rPr>
                        <a:t>ریاضی</a:t>
                      </a:r>
                      <a:endParaRPr lang="en-US" sz="900">
                        <a:latin typeface="Times New Roman"/>
                        <a:ea typeface="MS Mincho"/>
                      </a:endParaRPr>
                    </a:p>
                    <a:p>
                      <a:pPr algn="ctr" rtl="1">
                        <a:spcAft>
                          <a:spcPts val="0"/>
                        </a:spcAft>
                      </a:pPr>
                      <a:r>
                        <a:rPr lang="fa-IR" sz="900" b="1">
                          <a:latin typeface="Times New Roman"/>
                          <a:ea typeface="MS Mincho"/>
                          <a:cs typeface="B Lotus"/>
                        </a:rPr>
                        <a:t>(عددنویسی با ارزش مکانی)</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علوم تجربی</a:t>
                      </a:r>
                      <a:endParaRPr lang="en-US" sz="900">
                        <a:latin typeface="Times New Roman"/>
                        <a:ea typeface="MS Mincho"/>
                      </a:endParaRPr>
                    </a:p>
                    <a:p>
                      <a:pPr algn="ctr" rtl="1">
                        <a:spcAft>
                          <a:spcPts val="0"/>
                        </a:spcAft>
                      </a:pPr>
                      <a:r>
                        <a:rPr lang="fa-IR" sz="900" b="1">
                          <a:latin typeface="Times New Roman"/>
                          <a:ea typeface="MS Mincho"/>
                          <a:cs typeface="B Lotus"/>
                        </a:rPr>
                        <a:t>(مقایسه محیط زندگی جانوران وگیاهان)</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a:latin typeface="Times New Roman"/>
                          <a:ea typeface="MS Mincho"/>
                          <a:cs typeface="B Lotus"/>
                        </a:rPr>
                        <a:t>هنر</a:t>
                      </a:r>
                      <a:endParaRPr lang="en-US" sz="900">
                        <a:latin typeface="Times New Roman"/>
                        <a:ea typeface="MS Mincho"/>
                      </a:endParaRPr>
                    </a:p>
                    <a:p>
                      <a:pPr algn="ctr" rtl="1">
                        <a:spcAft>
                          <a:spcPts val="0"/>
                        </a:spcAft>
                      </a:pPr>
                      <a:r>
                        <a:rPr lang="fa-IR" sz="900" b="1">
                          <a:latin typeface="Times New Roman"/>
                          <a:ea typeface="MS Mincho"/>
                          <a:cs typeface="B Lotus"/>
                        </a:rPr>
                        <a:t>(نقاشی  دلخواه )</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ورزش</a:t>
                      </a:r>
                      <a:endParaRPr lang="en-US" sz="900">
                        <a:latin typeface="Times New Roman"/>
                        <a:ea typeface="MS Mincho"/>
                      </a:endParaRPr>
                    </a:p>
                    <a:p>
                      <a:pPr algn="ctr" rtl="1">
                        <a:spcAft>
                          <a:spcPts val="0"/>
                        </a:spcAft>
                      </a:pPr>
                      <a:r>
                        <a:rPr lang="fa-IR" sz="900" b="1">
                          <a:latin typeface="Times New Roman"/>
                          <a:ea typeface="MS Mincho"/>
                          <a:cs typeface="B Lotus"/>
                        </a:rPr>
                        <a:t>(بازی آزاد)</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568655">
                <a:tc vMerge="1">
                  <a:txBody>
                    <a:bodyPr/>
                    <a:lstStyle/>
                    <a:p>
                      <a:endParaRPr lang="en-US"/>
                    </a:p>
                  </a:txBody>
                  <a:tcPr/>
                </a:tc>
                <a:tc>
                  <a:txBody>
                    <a:bodyPr/>
                    <a:lstStyle/>
                    <a:p>
                      <a:pPr algn="justLow" rtl="1">
                        <a:spcAft>
                          <a:spcPts val="0"/>
                        </a:spcAft>
                      </a:pPr>
                      <a:r>
                        <a:rPr lang="fa-IR" sz="1100" b="1">
                          <a:latin typeface="Times New Roman"/>
                          <a:ea typeface="MS Mincho"/>
                          <a:cs typeface="B Lotus"/>
                        </a:rPr>
                        <a:t>پنجم</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dirty="0">
                          <a:latin typeface="Times New Roman"/>
                          <a:ea typeface="MS Mincho"/>
                          <a:cs typeface="B Lotus"/>
                        </a:rPr>
                        <a:t>ریاضی</a:t>
                      </a:r>
                      <a:endParaRPr lang="en-US" sz="900" dirty="0">
                        <a:latin typeface="Times New Roman"/>
                        <a:ea typeface="MS Mincho"/>
                      </a:endParaRPr>
                    </a:p>
                    <a:p>
                      <a:pPr algn="ctr" rtl="1">
                        <a:spcAft>
                          <a:spcPts val="0"/>
                        </a:spcAft>
                      </a:pPr>
                      <a:r>
                        <a:rPr lang="fa-IR" sz="900" b="1" dirty="0">
                          <a:latin typeface="Times New Roman"/>
                          <a:ea typeface="MS Mincho"/>
                          <a:cs typeface="B Lotus"/>
                        </a:rPr>
                        <a:t>( عددنویسی  با ارزش مکانی</a:t>
                      </a:r>
                      <a:r>
                        <a:rPr lang="fa-IR" sz="900" b="1" dirty="0" smtClean="0">
                          <a:latin typeface="Times New Roman"/>
                          <a:ea typeface="MS Mincho"/>
                          <a:cs typeface="B Lotus"/>
                        </a:rPr>
                        <a:t>)</a:t>
                      </a:r>
                    </a:p>
                    <a:p>
                      <a:pPr algn="ctr" rtl="1">
                        <a:spcAft>
                          <a:spcPts val="0"/>
                        </a:spcAft>
                      </a:pPr>
                      <a:endParaRPr lang="fa-IR" sz="900" b="1" dirty="0" smtClean="0">
                        <a:latin typeface="Times New Roman"/>
                        <a:ea typeface="MS Mincho"/>
                        <a:cs typeface="B Lotus"/>
                      </a:endParaRPr>
                    </a:p>
                    <a:p>
                      <a:pPr algn="ctr" rtl="1">
                        <a:spcAft>
                          <a:spcPts val="0"/>
                        </a:spcAft>
                      </a:pP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a:latin typeface="Times New Roman"/>
                          <a:ea typeface="MS Mincho"/>
                          <a:cs typeface="B Lotus"/>
                        </a:rPr>
                        <a:t>مطالعات اجتماعی</a:t>
                      </a:r>
                      <a:endParaRPr lang="en-US" sz="900">
                        <a:latin typeface="Times New Roman"/>
                        <a:ea typeface="MS Mincho"/>
                      </a:endParaRPr>
                    </a:p>
                    <a:p>
                      <a:pPr algn="ctr" rtl="1">
                        <a:spcAft>
                          <a:spcPts val="0"/>
                        </a:spcAft>
                      </a:pPr>
                      <a:r>
                        <a:rPr lang="fa-IR" sz="900" b="1">
                          <a:latin typeface="Times New Roman"/>
                          <a:ea typeface="MS Mincho"/>
                          <a:cs typeface="B Lotus"/>
                        </a:rPr>
                        <a:t>( بررسی دلیل حفظ محیط زیست )</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a:latin typeface="Times New Roman"/>
                          <a:ea typeface="MS Mincho"/>
                          <a:cs typeface="B Lotus"/>
                        </a:rPr>
                        <a:t>*علوم تجربی</a:t>
                      </a:r>
                      <a:endParaRPr lang="en-US" sz="900">
                        <a:latin typeface="Times New Roman"/>
                        <a:ea typeface="MS Mincho"/>
                      </a:endParaRPr>
                    </a:p>
                    <a:p>
                      <a:pPr algn="ctr" rtl="1">
                        <a:spcAft>
                          <a:spcPts val="0"/>
                        </a:spcAft>
                      </a:pPr>
                      <a:r>
                        <a:rPr lang="fa-IR" sz="900" b="1">
                          <a:latin typeface="Times New Roman"/>
                          <a:ea typeface="MS Mincho"/>
                          <a:cs typeface="B Lotus"/>
                        </a:rPr>
                        <a:t>(رشد گیاهان)</a:t>
                      </a:r>
                      <a:endParaRPr lang="en-US" sz="900">
                        <a:latin typeface="Times New Roman"/>
                        <a:ea typeface="MS Mincho"/>
                      </a:endParaRPr>
                    </a:p>
                    <a:p>
                      <a:pPr algn="ctr" rtl="1">
                        <a:spcAft>
                          <a:spcPts val="0"/>
                        </a:spcAft>
                      </a:pPr>
                      <a:r>
                        <a:rPr lang="fa-IR" sz="900" b="1">
                          <a:latin typeface="Times New Roman"/>
                          <a:ea typeface="MS Mincho"/>
                          <a:cs typeface="2  Sara"/>
                        </a:rPr>
                        <a:t>تدریس مستقل</a:t>
                      </a:r>
                      <a:endParaRPr lang="en-US" sz="90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dirty="0">
                          <a:latin typeface="Times New Roman"/>
                          <a:ea typeface="MS Mincho"/>
                          <a:cs typeface="B Lotus"/>
                        </a:rPr>
                        <a:t>هنر</a:t>
                      </a:r>
                      <a:endParaRPr lang="en-US" sz="900" dirty="0">
                        <a:latin typeface="Times New Roman"/>
                        <a:ea typeface="MS Mincho"/>
                      </a:endParaRPr>
                    </a:p>
                    <a:p>
                      <a:pPr algn="ctr" rtl="1">
                        <a:spcAft>
                          <a:spcPts val="0"/>
                        </a:spcAft>
                      </a:pPr>
                      <a:r>
                        <a:rPr lang="fa-IR" sz="900" b="1" dirty="0">
                          <a:latin typeface="Times New Roman"/>
                          <a:ea typeface="MS Mincho"/>
                          <a:cs typeface="B Lotus"/>
                        </a:rPr>
                        <a:t>(نقاشی به دلخواه )</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r h="568655">
                <a:tc vMerge="1">
                  <a:txBody>
                    <a:bodyPr/>
                    <a:lstStyle/>
                    <a:p>
                      <a:endParaRPr lang="en-US"/>
                    </a:p>
                  </a:txBody>
                  <a:tcPr/>
                </a:tc>
                <a:tc>
                  <a:txBody>
                    <a:bodyPr/>
                    <a:lstStyle/>
                    <a:p>
                      <a:pPr algn="justLow" rtl="1">
                        <a:spcAft>
                          <a:spcPts val="0"/>
                        </a:spcAft>
                      </a:pPr>
                      <a:r>
                        <a:rPr lang="fa-IR" sz="1100" b="1" dirty="0">
                          <a:latin typeface="Times New Roman"/>
                          <a:ea typeface="MS Mincho"/>
                          <a:cs typeface="B Lotus"/>
                        </a:rPr>
                        <a:t>ششم</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2">
                        <a:lumMod val="75000"/>
                      </a:schemeClr>
                    </a:solidFill>
                  </a:tcPr>
                </a:tc>
                <a:tc>
                  <a:txBody>
                    <a:bodyPr/>
                    <a:lstStyle/>
                    <a:p>
                      <a:pPr algn="ctr" rtl="1">
                        <a:spcAft>
                          <a:spcPts val="0"/>
                        </a:spcAft>
                      </a:pPr>
                      <a:r>
                        <a:rPr lang="fa-IR" sz="1100" b="1" dirty="0">
                          <a:latin typeface="Times New Roman"/>
                          <a:ea typeface="MS Mincho"/>
                          <a:cs typeface="B Lotus"/>
                        </a:rPr>
                        <a:t>ریاضی</a:t>
                      </a:r>
                      <a:r>
                        <a:rPr lang="fa-IR" sz="900" b="1" dirty="0">
                          <a:latin typeface="Times New Roman"/>
                          <a:ea typeface="MS Mincho"/>
                          <a:cs typeface="B Lotus"/>
                        </a:rPr>
                        <a:t> عددنویسی (اعشاری با ارزش </a:t>
                      </a:r>
                      <a:endParaRPr lang="fa-IR" sz="900" b="1" dirty="0" smtClean="0">
                        <a:latin typeface="Times New Roman"/>
                        <a:ea typeface="MS Mincho"/>
                        <a:cs typeface="B Lotus"/>
                      </a:endParaRPr>
                    </a:p>
                    <a:p>
                      <a:pPr algn="ctr" rtl="1">
                        <a:spcAft>
                          <a:spcPts val="0"/>
                        </a:spcAft>
                      </a:pPr>
                      <a:r>
                        <a:rPr lang="fa-IR" sz="900" b="1" dirty="0" smtClean="0">
                          <a:latin typeface="Times New Roman"/>
                          <a:ea typeface="MS Mincho"/>
                          <a:cs typeface="B Lotus"/>
                        </a:rPr>
                        <a:t>مکانی)</a:t>
                      </a:r>
                    </a:p>
                    <a:p>
                      <a:pPr algn="ctr" rtl="1">
                        <a:spcAft>
                          <a:spcPts val="0"/>
                        </a:spcAft>
                      </a:pPr>
                      <a:endParaRPr lang="fa-IR" sz="900" b="1" dirty="0" smtClean="0">
                        <a:latin typeface="Times New Roman"/>
                        <a:ea typeface="MS Mincho"/>
                        <a:cs typeface="B Lotus"/>
                      </a:endParaRPr>
                    </a:p>
                    <a:p>
                      <a:pPr algn="ctr" rtl="1">
                        <a:spcAft>
                          <a:spcPts val="0"/>
                        </a:spcAft>
                      </a:pP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dirty="0">
                          <a:latin typeface="Times New Roman"/>
                          <a:ea typeface="MS Mincho"/>
                          <a:cs typeface="B Lotus"/>
                        </a:rPr>
                        <a:t>مطالعات اجتماعی</a:t>
                      </a:r>
                      <a:endParaRPr lang="en-US" sz="900" dirty="0">
                        <a:latin typeface="Times New Roman"/>
                        <a:ea typeface="MS Mincho"/>
                      </a:endParaRPr>
                    </a:p>
                    <a:p>
                      <a:pPr algn="ctr" rtl="1">
                        <a:spcAft>
                          <a:spcPts val="0"/>
                        </a:spcAft>
                      </a:pPr>
                      <a:r>
                        <a:rPr lang="fa-IR" sz="900" b="1" dirty="0">
                          <a:latin typeface="Times New Roman"/>
                          <a:ea typeface="MS Mincho"/>
                          <a:cs typeface="B Lotus"/>
                        </a:rPr>
                        <a:t>( بررسی دلیل حفظ محیط زیست )</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00"/>
                    </a:solidFill>
                  </a:tcPr>
                </a:tc>
                <a:tc>
                  <a:txBody>
                    <a:bodyPr/>
                    <a:lstStyle/>
                    <a:p>
                      <a:pPr algn="ctr" rtl="1">
                        <a:spcAft>
                          <a:spcPts val="0"/>
                        </a:spcAft>
                      </a:pPr>
                      <a:r>
                        <a:rPr lang="fa-IR" sz="1100" b="1" dirty="0">
                          <a:latin typeface="Times New Roman"/>
                          <a:ea typeface="MS Mincho"/>
                          <a:cs typeface="B Lotus"/>
                        </a:rPr>
                        <a:t>*علوم تجربی</a:t>
                      </a:r>
                      <a:endParaRPr lang="en-US" sz="900" dirty="0">
                        <a:latin typeface="Times New Roman"/>
                        <a:ea typeface="MS Mincho"/>
                      </a:endParaRPr>
                    </a:p>
                    <a:p>
                      <a:pPr algn="ctr" rtl="1">
                        <a:spcAft>
                          <a:spcPts val="0"/>
                        </a:spcAft>
                      </a:pPr>
                      <a:r>
                        <a:rPr lang="fa-IR" sz="900" b="1" dirty="0">
                          <a:latin typeface="Times New Roman"/>
                          <a:ea typeface="MS Mincho"/>
                          <a:cs typeface="B Lotus"/>
                        </a:rPr>
                        <a:t>(غذا سازی گیاهان)</a:t>
                      </a:r>
                      <a:endParaRPr lang="en-US" sz="900" dirty="0">
                        <a:latin typeface="Times New Roman"/>
                        <a:ea typeface="MS Mincho"/>
                      </a:endParaRPr>
                    </a:p>
                    <a:p>
                      <a:pPr algn="ctr" rtl="1">
                        <a:spcAft>
                          <a:spcPts val="0"/>
                        </a:spcAft>
                      </a:pPr>
                      <a:r>
                        <a:rPr lang="fa-IR" sz="900" b="1" dirty="0">
                          <a:latin typeface="Times New Roman"/>
                          <a:ea typeface="MS Mincho"/>
                          <a:cs typeface="2  Sara"/>
                        </a:rPr>
                        <a:t>تدریس مستقل</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chemeClr val="bg1"/>
                    </a:solidFill>
                  </a:tcPr>
                </a:tc>
                <a:tc>
                  <a:txBody>
                    <a:bodyPr/>
                    <a:lstStyle/>
                    <a:p>
                      <a:pPr algn="ctr" rtl="1">
                        <a:spcAft>
                          <a:spcPts val="0"/>
                        </a:spcAft>
                      </a:pPr>
                      <a:r>
                        <a:rPr lang="fa-IR" sz="1100" b="1" dirty="0">
                          <a:latin typeface="Times New Roman"/>
                          <a:ea typeface="MS Mincho"/>
                          <a:cs typeface="B Lotus"/>
                        </a:rPr>
                        <a:t>هنر</a:t>
                      </a:r>
                      <a:endParaRPr lang="en-US" sz="900" dirty="0">
                        <a:latin typeface="Times New Roman"/>
                        <a:ea typeface="MS Mincho"/>
                      </a:endParaRPr>
                    </a:p>
                    <a:p>
                      <a:pPr algn="ctr" rtl="1">
                        <a:spcAft>
                          <a:spcPts val="0"/>
                        </a:spcAft>
                      </a:pPr>
                      <a:r>
                        <a:rPr lang="fa-IR" sz="900" b="1" dirty="0">
                          <a:latin typeface="Times New Roman"/>
                          <a:ea typeface="MS Mincho"/>
                          <a:cs typeface="B Lotus"/>
                        </a:rPr>
                        <a:t>(نقاشی به دلخواه )</a:t>
                      </a:r>
                      <a:endParaRPr lang="en-US" sz="900" dirty="0">
                        <a:latin typeface="Times New Roman"/>
                        <a:ea typeface="MS Mincho"/>
                      </a:endParaRPr>
                    </a:p>
                  </a:txBody>
                  <a:tcPr marL="52158" marR="52158" marT="0" marB="0">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FFCC"/>
                    </a:solidFill>
                  </a:tcPr>
                </a:tc>
              </a:tr>
            </a:tbl>
          </a:graphicData>
        </a:graphic>
      </p:graphicFrame>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685800"/>
          </a:xfrm>
        </p:spPr>
        <p:style>
          <a:lnRef idx="0">
            <a:schemeClr val="accent6"/>
          </a:lnRef>
          <a:fillRef idx="3">
            <a:schemeClr val="accent6"/>
          </a:fillRef>
          <a:effectRef idx="3">
            <a:schemeClr val="accent6"/>
          </a:effectRef>
          <a:fontRef idx="minor">
            <a:schemeClr val="lt1"/>
          </a:fontRef>
        </p:style>
        <p:txBody>
          <a:bodyPr>
            <a:normAutofit fontScale="90000"/>
          </a:bodyPr>
          <a:lstStyle/>
          <a:p>
            <a:pPr lvl="0" algn="ctr" rtl="1"/>
            <a:r>
              <a:rPr lang="fa-IR" sz="2000" b="1" dirty="0" smtClean="0"/>
              <a:t>5-  نمونه برنامه ی هفتگی شش پایه با سه شیوه ی محوری ، گروهی وترکیبی (محوری وگروهی)</a:t>
            </a:r>
            <a:r>
              <a:rPr lang="en-US" sz="2000" dirty="0" smtClean="0"/>
              <a:t/>
            </a:r>
            <a:br>
              <a:rPr lang="en-US" sz="2000" dirty="0" smtClean="0"/>
            </a:br>
            <a:endParaRPr lang="en-US" sz="2000" dirty="0"/>
          </a:p>
        </p:txBody>
      </p:sp>
      <p:graphicFrame>
        <p:nvGraphicFramePr>
          <p:cNvPr id="3" name="Table 2"/>
          <p:cNvGraphicFramePr>
            <a:graphicFrameLocks noGrp="1"/>
          </p:cNvGraphicFramePr>
          <p:nvPr/>
        </p:nvGraphicFramePr>
        <p:xfrm>
          <a:off x="533411" y="762001"/>
          <a:ext cx="8077189" cy="5943243"/>
        </p:xfrm>
        <a:graphic>
          <a:graphicData uri="http://schemas.openxmlformats.org/drawingml/2006/table">
            <a:tbl>
              <a:tblPr rtl="1"/>
              <a:tblGrid>
                <a:gridCol w="443630"/>
                <a:gridCol w="551815"/>
                <a:gridCol w="661555"/>
                <a:gridCol w="443630"/>
                <a:gridCol w="443630"/>
                <a:gridCol w="551815"/>
                <a:gridCol w="443630"/>
                <a:gridCol w="443630"/>
                <a:gridCol w="661555"/>
                <a:gridCol w="443630"/>
                <a:gridCol w="443630"/>
                <a:gridCol w="551815"/>
                <a:gridCol w="443630"/>
                <a:gridCol w="443630"/>
                <a:gridCol w="662334"/>
                <a:gridCol w="443630"/>
              </a:tblGrid>
              <a:tr h="371453">
                <a:tc>
                  <a:txBody>
                    <a:bodyPr/>
                    <a:lstStyle/>
                    <a:p>
                      <a:pPr algn="justLow" rtl="1">
                        <a:spcAft>
                          <a:spcPts val="0"/>
                        </a:spcAft>
                      </a:pPr>
                      <a:r>
                        <a:rPr lang="fa-IR" sz="1000" b="1" dirty="0">
                          <a:latin typeface="Times New Roman"/>
                          <a:ea typeface="MS Mincho"/>
                          <a:cs typeface="B Lotus"/>
                        </a:rPr>
                        <a:t>ایام هفته</a:t>
                      </a:r>
                      <a:endParaRPr lang="en-US" sz="1000" dirty="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FF00"/>
                    </a:solidFill>
                  </a:tcPr>
                </a:tc>
                <a:tc>
                  <a:txBody>
                    <a:bodyPr/>
                    <a:lstStyle/>
                    <a:p>
                      <a:pPr algn="justLow" rtl="1">
                        <a:spcAft>
                          <a:spcPts val="0"/>
                        </a:spcAft>
                      </a:pPr>
                      <a:r>
                        <a:rPr lang="fa-IR" sz="1000" b="1">
                          <a:latin typeface="Times New Roman"/>
                          <a:ea typeface="MS Mincho"/>
                          <a:cs typeface="B Lotus"/>
                        </a:rPr>
                        <a:t>پایه</a:t>
                      </a:r>
                      <a:endParaRPr lang="en-US" sz="100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جلسه 1  </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وضع</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زمان</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 ج  2</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وضع</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زمان</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  ج 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وضع</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زمان</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  ج 4</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وضع</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زمان</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  ج 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1114358">
                <a:tc>
                  <a:txBody>
                    <a:bodyPr/>
                    <a:lstStyle/>
                    <a:p>
                      <a:pPr marL="71755" marR="71755" algn="ctr" rtl="1">
                        <a:spcAft>
                          <a:spcPts val="0"/>
                        </a:spcAft>
                      </a:pPr>
                      <a:r>
                        <a:rPr lang="fa-IR" sz="1000" b="1" dirty="0">
                          <a:latin typeface="Times New Roman"/>
                          <a:ea typeface="MS Mincho"/>
                          <a:cs typeface="B Lotus"/>
                        </a:rPr>
                        <a:t>شنبه</a:t>
                      </a:r>
                      <a:endParaRPr lang="en-US" sz="1000" dirty="0">
                        <a:latin typeface="Times New Roman"/>
                        <a:ea typeface="MS Mincho"/>
                      </a:endParaRPr>
                    </a:p>
                  </a:txBody>
                  <a:tcPr marL="44952" marR="44952" marT="0" marB="0" vert="vert27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algn="r" rtl="1">
                        <a:spcAft>
                          <a:spcPts val="0"/>
                        </a:spcAft>
                      </a:pPr>
                      <a:r>
                        <a:rPr lang="fa-IR" sz="1000" b="1" dirty="0">
                          <a:latin typeface="Times New Roman"/>
                          <a:ea typeface="MS Mincho"/>
                          <a:cs typeface="B Lotus"/>
                        </a:rPr>
                        <a:t>اول</a:t>
                      </a:r>
                      <a:endParaRPr lang="en-US" sz="1000" dirty="0">
                        <a:latin typeface="Times New Roman"/>
                        <a:ea typeface="MS Mincho"/>
                      </a:endParaRPr>
                    </a:p>
                    <a:p>
                      <a:pPr algn="r" rtl="1">
                        <a:spcAft>
                          <a:spcPts val="0"/>
                        </a:spcAft>
                      </a:pPr>
                      <a:r>
                        <a:rPr lang="fa-IR" sz="1000" b="1" dirty="0">
                          <a:latin typeface="Times New Roman"/>
                          <a:ea typeface="MS Mincho"/>
                          <a:cs typeface="B Lotus"/>
                        </a:rPr>
                        <a:t>دوم</a:t>
                      </a:r>
                      <a:endParaRPr lang="en-US" sz="1000" dirty="0">
                        <a:latin typeface="Times New Roman"/>
                        <a:ea typeface="MS Mincho"/>
                      </a:endParaRPr>
                    </a:p>
                    <a:p>
                      <a:pPr algn="r" rtl="1">
                        <a:spcAft>
                          <a:spcPts val="0"/>
                        </a:spcAft>
                      </a:pPr>
                      <a:r>
                        <a:rPr lang="fa-IR" sz="1000" b="1" dirty="0">
                          <a:latin typeface="Times New Roman"/>
                          <a:ea typeface="MS Mincho"/>
                          <a:cs typeface="B Lotus"/>
                        </a:rPr>
                        <a:t>سوم</a:t>
                      </a:r>
                      <a:endParaRPr lang="en-US" sz="1000" dirty="0">
                        <a:latin typeface="Times New Roman"/>
                        <a:ea typeface="MS Mincho"/>
                      </a:endParaRPr>
                    </a:p>
                    <a:p>
                      <a:pPr algn="r" rtl="1">
                        <a:spcAft>
                          <a:spcPts val="0"/>
                        </a:spcAft>
                      </a:pPr>
                      <a:r>
                        <a:rPr lang="fa-IR" sz="1000" b="1" dirty="0">
                          <a:latin typeface="Times New Roman"/>
                          <a:ea typeface="MS Mincho"/>
                          <a:cs typeface="B Lotus"/>
                        </a:rPr>
                        <a:t>چهارم</a:t>
                      </a:r>
                      <a:endParaRPr lang="en-US" sz="1000" dirty="0">
                        <a:latin typeface="Times New Roman"/>
                        <a:ea typeface="MS Mincho"/>
                      </a:endParaRPr>
                    </a:p>
                    <a:p>
                      <a:pPr algn="r" rtl="1">
                        <a:spcAft>
                          <a:spcPts val="0"/>
                        </a:spcAft>
                      </a:pPr>
                      <a:r>
                        <a:rPr lang="fa-IR" sz="1000" b="1" dirty="0">
                          <a:latin typeface="Times New Roman"/>
                          <a:ea typeface="MS Mincho"/>
                          <a:cs typeface="B Lotus"/>
                        </a:rPr>
                        <a:t>پنجم</a:t>
                      </a:r>
                      <a:endParaRPr lang="en-US" sz="1000" dirty="0">
                        <a:latin typeface="Times New Roman"/>
                        <a:ea typeface="MS Mincho"/>
                      </a:endParaRPr>
                    </a:p>
                    <a:p>
                      <a:pPr algn="r" rtl="1">
                        <a:spcAft>
                          <a:spcPts val="0"/>
                        </a:spcAft>
                      </a:pPr>
                      <a:r>
                        <a:rPr lang="fa-IR" sz="1000" b="1" dirty="0">
                          <a:latin typeface="Times New Roman"/>
                          <a:ea typeface="MS Mincho"/>
                          <a:cs typeface="B Lotus"/>
                        </a:rPr>
                        <a:t>ششم</a:t>
                      </a:r>
                      <a:endParaRPr lang="en-US" sz="1000" dirty="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 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گ</a:t>
                      </a:r>
                      <a:endParaRPr lang="en-US" sz="1000">
                        <a:latin typeface="Times New Roman"/>
                        <a:ea typeface="MS Mincho"/>
                      </a:endParaRPr>
                    </a:p>
                    <a:p>
                      <a:pPr algn="justLow" rtl="1">
                        <a:spcAft>
                          <a:spcPts val="0"/>
                        </a:spcAft>
                      </a:pPr>
                      <a:r>
                        <a:rPr lang="fa-IR" sz="1000" b="1">
                          <a:latin typeface="Times New Roman"/>
                          <a:ea typeface="MS Mincho"/>
                          <a:cs typeface="B Lotus"/>
                        </a:rPr>
                        <a:t>گ</a:t>
                      </a:r>
                      <a:endParaRPr lang="en-US" sz="1000">
                        <a:latin typeface="Times New Roman"/>
                        <a:ea typeface="MS Mincho"/>
                      </a:endParaRPr>
                    </a:p>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ف           </a:t>
                      </a:r>
                      <a:endParaRPr lang="en-US" sz="1000">
                        <a:latin typeface="Times New Roman"/>
                        <a:ea typeface="MS Mincho"/>
                      </a:endParaRPr>
                    </a:p>
                    <a:p>
                      <a:pPr algn="justLow" rtl="1">
                        <a:spcAft>
                          <a:spcPts val="0"/>
                        </a:spcAft>
                      </a:pPr>
                      <a:r>
                        <a:rPr lang="fa-IR" sz="1000" b="1">
                          <a:latin typeface="Times New Roman"/>
                          <a:ea typeface="MS Mincho"/>
                          <a:cs typeface="B Lotus"/>
                        </a:rPr>
                        <a:t>م2 </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rtl="1">
                        <a:spcAft>
                          <a:spcPts val="0"/>
                        </a:spcAft>
                      </a:pPr>
                      <a:r>
                        <a:rPr lang="fa-IR" sz="1000" b="1" dirty="0">
                          <a:latin typeface="Times New Roman"/>
                          <a:ea typeface="MS Mincho"/>
                          <a:cs typeface="B Lotus"/>
                        </a:rPr>
                        <a:t>-</a:t>
                      </a:r>
                      <a:endParaRPr lang="en-US" sz="1000" dirty="0">
                        <a:latin typeface="Times New Roman"/>
                        <a:ea typeface="MS Mincho"/>
                      </a:endParaRPr>
                    </a:p>
                    <a:p>
                      <a:pPr algn="r" rtl="1">
                        <a:spcAft>
                          <a:spcPts val="0"/>
                        </a:spcAft>
                      </a:pPr>
                      <a:r>
                        <a:rPr lang="fa-IR" sz="1000" b="1" dirty="0">
                          <a:latin typeface="Times New Roman"/>
                          <a:ea typeface="MS Mincho"/>
                          <a:cs typeface="B Lotus"/>
                        </a:rPr>
                        <a:t>-</a:t>
                      </a:r>
                      <a:endParaRPr lang="en-US" sz="1000" dirty="0">
                        <a:latin typeface="Times New Roman"/>
                        <a:ea typeface="MS Mincho"/>
                      </a:endParaRPr>
                    </a:p>
                    <a:p>
                      <a:pPr algn="r" rtl="1">
                        <a:spcAft>
                          <a:spcPts val="0"/>
                        </a:spcAft>
                      </a:pPr>
                      <a:r>
                        <a:rPr lang="fa-IR" sz="1000" b="1" dirty="0">
                          <a:latin typeface="Times New Roman"/>
                          <a:ea typeface="MS Mincho"/>
                          <a:cs typeface="B Lotus"/>
                        </a:rPr>
                        <a:t>15  </a:t>
                      </a:r>
                      <a:endParaRPr lang="en-US" sz="1000" dirty="0">
                        <a:latin typeface="Times New Roman"/>
                        <a:ea typeface="MS Mincho"/>
                      </a:endParaRPr>
                    </a:p>
                    <a:p>
                      <a:pPr algn="r" rtl="1">
                        <a:spcAft>
                          <a:spcPts val="0"/>
                        </a:spcAft>
                      </a:pPr>
                      <a:r>
                        <a:rPr lang="fa-IR" sz="1000" b="1" dirty="0">
                          <a:latin typeface="Times New Roman"/>
                          <a:ea typeface="MS Mincho"/>
                          <a:cs typeface="B Lotus"/>
                        </a:rPr>
                        <a:t> 5 </a:t>
                      </a:r>
                      <a:endParaRPr lang="en-US" sz="1000" dirty="0">
                        <a:latin typeface="Times New Roman"/>
                        <a:ea typeface="MS Mincho"/>
                      </a:endParaRPr>
                    </a:p>
                    <a:p>
                      <a:pPr algn="r" rtl="1">
                        <a:spcAft>
                          <a:spcPts val="0"/>
                        </a:spcAft>
                      </a:pPr>
                      <a:r>
                        <a:rPr lang="fa-IR" sz="1000" b="1" dirty="0">
                          <a:latin typeface="Times New Roman"/>
                          <a:ea typeface="MS Mincho"/>
                          <a:cs typeface="B Lotus"/>
                        </a:rPr>
                        <a:t>15</a:t>
                      </a:r>
                      <a:endParaRPr lang="en-US" sz="1000" dirty="0">
                        <a:latin typeface="Times New Roman"/>
                        <a:ea typeface="MS Mincho"/>
                      </a:endParaRPr>
                    </a:p>
                    <a:p>
                      <a:pPr algn="r" rtl="1">
                        <a:spcAft>
                          <a:spcPts val="0"/>
                        </a:spcAft>
                      </a:pPr>
                      <a:r>
                        <a:rPr lang="fa-IR" sz="1000" b="1" dirty="0">
                          <a:latin typeface="Times New Roman"/>
                          <a:ea typeface="MS Mincho"/>
                          <a:cs typeface="B Lotus"/>
                        </a:rPr>
                        <a:t>15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هدیه</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بنویسیم</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10</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ورزش</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a:latin typeface="Times New Roman"/>
                          <a:ea typeface="MS Mincho"/>
                          <a:cs typeface="B Lotus"/>
                        </a:rPr>
                        <a:t>ف</a:t>
                      </a:r>
                      <a:endParaRPr lang="en-US" sz="1000">
                        <a:latin typeface="Times New Roman"/>
                        <a:ea typeface="MS Mincho"/>
                      </a:endParaRPr>
                    </a:p>
                    <a:p>
                      <a:pPr algn="r" rtl="1">
                        <a:spcAft>
                          <a:spcPts val="0"/>
                        </a:spcAft>
                      </a:pPr>
                      <a:r>
                        <a:rPr lang="fa-IR" sz="1000" b="1">
                          <a:latin typeface="Times New Roman"/>
                          <a:ea typeface="MS Mincho"/>
                          <a:cs typeface="B Lotus"/>
                        </a:rPr>
                        <a:t>م1</a:t>
                      </a:r>
                      <a:endParaRPr lang="en-US" sz="1000">
                        <a:latin typeface="Times New Roman"/>
                        <a:ea typeface="MS Mincho"/>
                      </a:endParaRPr>
                    </a:p>
                    <a:p>
                      <a:pPr algn="r" rtl="1">
                        <a:spcAft>
                          <a:spcPts val="0"/>
                        </a:spcAft>
                      </a:pPr>
                      <a:r>
                        <a:rPr lang="fa-IR" sz="1000" b="1">
                          <a:latin typeface="Times New Roman"/>
                          <a:ea typeface="MS Mincho"/>
                          <a:cs typeface="B Lotus"/>
                        </a:rPr>
                        <a:t>آزاد</a:t>
                      </a:r>
                      <a:endParaRPr lang="en-US" sz="1000">
                        <a:latin typeface="Times New Roman"/>
                        <a:ea typeface="MS Mincho"/>
                      </a:endParaRPr>
                    </a:p>
                    <a:p>
                      <a:pPr algn="r" rtl="1">
                        <a:spcAft>
                          <a:spcPts val="0"/>
                        </a:spcAft>
                      </a:pPr>
                      <a:r>
                        <a:rPr lang="fa-IR" sz="1000" b="1">
                          <a:latin typeface="Times New Roman"/>
                          <a:ea typeface="MS Mincho"/>
                          <a:cs typeface="B Lotus"/>
                        </a:rPr>
                        <a:t>م2</a:t>
                      </a:r>
                      <a:endParaRPr lang="en-US" sz="1000">
                        <a:latin typeface="Times New Roman"/>
                        <a:ea typeface="MS Mincho"/>
                      </a:endParaRPr>
                    </a:p>
                    <a:p>
                      <a:pPr algn="r" rtl="1">
                        <a:spcAft>
                          <a:spcPts val="0"/>
                        </a:spcAft>
                      </a:pPr>
                      <a:r>
                        <a:rPr lang="fa-IR" sz="1000" b="1">
                          <a:latin typeface="Times New Roman"/>
                          <a:ea typeface="MS Mincho"/>
                          <a:cs typeface="B Lotus"/>
                        </a:rPr>
                        <a:t>م3</a:t>
                      </a:r>
                      <a:endParaRPr lang="en-US" sz="1000">
                        <a:latin typeface="Times New Roman"/>
                        <a:ea typeface="MS Mincho"/>
                      </a:endParaRPr>
                    </a:p>
                    <a:p>
                      <a:pPr algn="r" rtl="1">
                        <a:spcAft>
                          <a:spcPts val="0"/>
                        </a:spcAft>
                      </a:pPr>
                      <a:r>
                        <a:rPr lang="fa-IR" sz="1000" b="1">
                          <a:latin typeface="Times New Roman"/>
                          <a:ea typeface="MS Mincho"/>
                          <a:cs typeface="B Lotus"/>
                        </a:rPr>
                        <a:t>خ</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10</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a:latin typeface="Times New Roman"/>
                          <a:ea typeface="MS Mincho"/>
                          <a:cs typeface="B Lotus"/>
                        </a:rPr>
                        <a:t>م1</a:t>
                      </a:r>
                      <a:endParaRPr lang="en-US" sz="1000">
                        <a:latin typeface="Times New Roman"/>
                        <a:ea typeface="MS Mincho"/>
                      </a:endParaRPr>
                    </a:p>
                    <a:p>
                      <a:pPr algn="r" rtl="1">
                        <a:spcAft>
                          <a:spcPts val="0"/>
                        </a:spcAft>
                      </a:pPr>
                      <a:r>
                        <a:rPr lang="fa-IR" sz="1000" b="1">
                          <a:latin typeface="Times New Roman"/>
                          <a:ea typeface="MS Mincho"/>
                          <a:cs typeface="B Lotus"/>
                        </a:rPr>
                        <a:t>م 2</a:t>
                      </a:r>
                      <a:endParaRPr lang="en-US" sz="1000">
                        <a:latin typeface="Times New Roman"/>
                        <a:ea typeface="MS Mincho"/>
                      </a:endParaRPr>
                    </a:p>
                    <a:p>
                      <a:pPr algn="r" rtl="1">
                        <a:spcAft>
                          <a:spcPts val="0"/>
                        </a:spcAft>
                      </a:pPr>
                      <a:r>
                        <a:rPr lang="fa-IR" sz="1000" b="1">
                          <a:latin typeface="Times New Roman"/>
                          <a:ea typeface="MS Mincho"/>
                          <a:cs typeface="B Lotus"/>
                        </a:rPr>
                        <a:t>گ</a:t>
                      </a:r>
                      <a:endParaRPr lang="en-US" sz="1000">
                        <a:latin typeface="Times New Roman"/>
                        <a:ea typeface="MS Mincho"/>
                      </a:endParaRPr>
                    </a:p>
                    <a:p>
                      <a:pPr algn="r" rtl="1">
                        <a:spcAft>
                          <a:spcPts val="0"/>
                        </a:spcAft>
                      </a:pPr>
                      <a:r>
                        <a:rPr lang="fa-IR" sz="1000" b="1">
                          <a:latin typeface="Times New Roman"/>
                          <a:ea typeface="MS Mincho"/>
                          <a:cs typeface="B Lotus"/>
                        </a:rPr>
                        <a:t>م 3</a:t>
                      </a:r>
                      <a:endParaRPr lang="en-US" sz="1000">
                        <a:latin typeface="Times New Roman"/>
                        <a:ea typeface="MS Mincho"/>
                      </a:endParaRPr>
                    </a:p>
                    <a:p>
                      <a:pPr algn="r" rtl="1">
                        <a:spcAft>
                          <a:spcPts val="0"/>
                        </a:spcAft>
                      </a:pPr>
                      <a:r>
                        <a:rPr lang="fa-IR" sz="1000" b="1">
                          <a:latin typeface="Times New Roman"/>
                          <a:ea typeface="MS Mincho"/>
                          <a:cs typeface="B Lotus"/>
                        </a:rPr>
                        <a:t>گ</a:t>
                      </a:r>
                      <a:endParaRPr lang="en-US" sz="1000">
                        <a:latin typeface="Times New Roman"/>
                        <a:ea typeface="MS Mincho"/>
                      </a:endParaRPr>
                    </a:p>
                    <a:p>
                      <a:pPr algn="r" rtl="1">
                        <a:spcAft>
                          <a:spcPts val="0"/>
                        </a:spcAft>
                      </a:pPr>
                      <a:r>
                        <a:rPr lang="fa-IR" sz="1000" b="1">
                          <a:latin typeface="Times New Roman"/>
                          <a:ea typeface="MS Mincho"/>
                          <a:cs typeface="B Lotus"/>
                        </a:rPr>
                        <a:t>گ</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10</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ورزش</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ورزش</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هدیه</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dirty="0">
                          <a:latin typeface="Times New Roman"/>
                          <a:ea typeface="MS Mincho"/>
                          <a:cs typeface="B Lotus"/>
                        </a:rPr>
                        <a:t>م1</a:t>
                      </a:r>
                      <a:endParaRPr lang="en-US" sz="1000" dirty="0">
                        <a:latin typeface="Times New Roman"/>
                        <a:ea typeface="MS Mincho"/>
                      </a:endParaRPr>
                    </a:p>
                    <a:p>
                      <a:pPr algn="r" rtl="1">
                        <a:spcAft>
                          <a:spcPts val="0"/>
                        </a:spcAft>
                      </a:pPr>
                      <a:r>
                        <a:rPr lang="fa-IR" sz="1000" b="1" dirty="0">
                          <a:latin typeface="Times New Roman"/>
                          <a:ea typeface="MS Mincho"/>
                          <a:cs typeface="B Lotus"/>
                        </a:rPr>
                        <a:t>ف</a:t>
                      </a:r>
                      <a:endParaRPr lang="en-US" sz="1000" dirty="0">
                        <a:latin typeface="Times New Roman"/>
                        <a:ea typeface="MS Mincho"/>
                      </a:endParaRPr>
                    </a:p>
                    <a:p>
                      <a:pPr algn="r" rtl="1">
                        <a:spcAft>
                          <a:spcPts val="0"/>
                        </a:spcAft>
                      </a:pPr>
                      <a:r>
                        <a:rPr lang="fa-IR" sz="1000" b="1" dirty="0">
                          <a:latin typeface="Times New Roman"/>
                          <a:ea typeface="MS Mincho"/>
                          <a:cs typeface="B Lotus"/>
                        </a:rPr>
                        <a:t>م2</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p>
                      <a:pPr algn="r" rtl="1">
                        <a:spcAft>
                          <a:spcPts val="0"/>
                        </a:spcAft>
                      </a:pPr>
                      <a:r>
                        <a:rPr lang="fa-IR" sz="1000" b="1" dirty="0">
                          <a:latin typeface="Times New Roman"/>
                          <a:ea typeface="MS Mincho"/>
                          <a:cs typeface="B Lotus"/>
                        </a:rPr>
                        <a:t>م3</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114358">
                <a:tc>
                  <a:txBody>
                    <a:bodyPr/>
                    <a:lstStyle/>
                    <a:p>
                      <a:pPr marL="71755" marR="71755" algn="justLow" rtl="1">
                        <a:spcAft>
                          <a:spcPts val="0"/>
                        </a:spcAft>
                      </a:pPr>
                      <a:r>
                        <a:rPr lang="fa-IR" sz="1000" b="1">
                          <a:latin typeface="Times New Roman"/>
                          <a:ea typeface="MS Mincho"/>
                          <a:cs typeface="B Lotus"/>
                        </a:rPr>
                        <a:t>            یک شنبه</a:t>
                      </a:r>
                      <a:endParaRPr lang="en-US" sz="1000">
                        <a:latin typeface="Times New Roman"/>
                        <a:ea typeface="MS Mincho"/>
                      </a:endParaRPr>
                    </a:p>
                  </a:txBody>
                  <a:tcPr marL="44952" marR="44952" marT="0" marB="0" vert="vert27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algn="justLow" rtl="1">
                        <a:spcAft>
                          <a:spcPts val="0"/>
                        </a:spcAft>
                      </a:pPr>
                      <a:r>
                        <a:rPr lang="fa-IR" sz="1000" b="1">
                          <a:latin typeface="Times New Roman"/>
                          <a:ea typeface="MS Mincho"/>
                          <a:cs typeface="B Lotus"/>
                        </a:rPr>
                        <a:t>اول</a:t>
                      </a:r>
                      <a:endParaRPr lang="en-US" sz="1000">
                        <a:latin typeface="Times New Roman"/>
                        <a:ea typeface="MS Mincho"/>
                      </a:endParaRPr>
                    </a:p>
                    <a:p>
                      <a:pPr algn="justLow" rtl="1">
                        <a:spcAft>
                          <a:spcPts val="0"/>
                        </a:spcAft>
                      </a:pPr>
                      <a:r>
                        <a:rPr lang="fa-IR" sz="1000" b="1">
                          <a:latin typeface="Times New Roman"/>
                          <a:ea typeface="MS Mincho"/>
                          <a:cs typeface="B Lotus"/>
                        </a:rPr>
                        <a:t>دوم</a:t>
                      </a:r>
                      <a:endParaRPr lang="en-US" sz="1000">
                        <a:latin typeface="Times New Roman"/>
                        <a:ea typeface="MS Mincho"/>
                      </a:endParaRPr>
                    </a:p>
                    <a:p>
                      <a:pPr algn="justLow" rtl="1">
                        <a:spcAft>
                          <a:spcPts val="0"/>
                        </a:spcAft>
                      </a:pPr>
                      <a:r>
                        <a:rPr lang="fa-IR" sz="1000" b="1">
                          <a:latin typeface="Times New Roman"/>
                          <a:ea typeface="MS Mincho"/>
                          <a:cs typeface="B Lotus"/>
                        </a:rPr>
                        <a:t>سوم</a:t>
                      </a:r>
                      <a:endParaRPr lang="en-US" sz="1000">
                        <a:latin typeface="Times New Roman"/>
                        <a:ea typeface="MS Mincho"/>
                      </a:endParaRPr>
                    </a:p>
                    <a:p>
                      <a:pPr algn="justLow" rtl="1">
                        <a:spcAft>
                          <a:spcPts val="0"/>
                        </a:spcAft>
                      </a:pPr>
                      <a:r>
                        <a:rPr lang="fa-IR" sz="1000" b="1">
                          <a:latin typeface="Times New Roman"/>
                          <a:ea typeface="MS Mincho"/>
                          <a:cs typeface="B Lotus"/>
                        </a:rPr>
                        <a:t>چهارم</a:t>
                      </a:r>
                      <a:endParaRPr lang="en-US" sz="1000">
                        <a:latin typeface="Times New Roman"/>
                        <a:ea typeface="MS Mincho"/>
                      </a:endParaRPr>
                    </a:p>
                    <a:p>
                      <a:pPr algn="justLow" rtl="1">
                        <a:spcAft>
                          <a:spcPts val="0"/>
                        </a:spcAft>
                      </a:pPr>
                      <a:r>
                        <a:rPr lang="fa-IR" sz="1000" b="1">
                          <a:latin typeface="Times New Roman"/>
                          <a:ea typeface="MS Mincho"/>
                          <a:cs typeface="B Lotus"/>
                        </a:rPr>
                        <a:t>پنجم</a:t>
                      </a:r>
                      <a:endParaRPr lang="en-US" sz="1000">
                        <a:latin typeface="Times New Roman"/>
                        <a:ea typeface="MS Mincho"/>
                      </a:endParaRPr>
                    </a:p>
                    <a:p>
                      <a:pPr algn="justLow" rtl="1">
                        <a:spcAft>
                          <a:spcPts val="0"/>
                        </a:spcAft>
                      </a:pPr>
                      <a:r>
                        <a:rPr lang="fa-IR" sz="1000" b="1">
                          <a:latin typeface="Times New Roman"/>
                          <a:ea typeface="MS Mincho"/>
                          <a:cs typeface="B Lotus"/>
                        </a:rPr>
                        <a:t>ششم</a:t>
                      </a:r>
                      <a:endParaRPr lang="en-US" sz="100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5 1</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بنویسیم</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ورزش</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آزاد               </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علوم</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بنویسیم</a:t>
                      </a:r>
                      <a:endParaRPr lang="en-US" sz="1000">
                        <a:latin typeface="Times New Roman"/>
                        <a:ea typeface="MS Mincho"/>
                      </a:endParaRPr>
                    </a:p>
                    <a:p>
                      <a:pPr algn="justLow" rtl="1">
                        <a:spcAft>
                          <a:spcPts val="0"/>
                        </a:spcAft>
                      </a:pPr>
                      <a:r>
                        <a:rPr lang="fa-IR" sz="1000" b="1">
                          <a:latin typeface="Times New Roman"/>
                          <a:ea typeface="MS Mincho"/>
                          <a:cs typeface="B Lotus"/>
                        </a:rPr>
                        <a:t>اجتماعی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ورزش</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 </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هنر</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تاریخ</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تاریخ</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اجتماعی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a:latin typeface="Times New Roman"/>
                          <a:ea typeface="MS Mincho"/>
                          <a:cs typeface="B Lotus"/>
                        </a:rPr>
                        <a:t>ف</a:t>
                      </a:r>
                      <a:endParaRPr lang="en-US" sz="1000">
                        <a:latin typeface="Times New Roman"/>
                        <a:ea typeface="MS Mincho"/>
                      </a:endParaRPr>
                    </a:p>
                    <a:p>
                      <a:pPr algn="r" rtl="1">
                        <a:spcAft>
                          <a:spcPts val="0"/>
                        </a:spcAft>
                      </a:pPr>
                      <a:r>
                        <a:rPr lang="fa-IR" sz="1000" b="1">
                          <a:latin typeface="Times New Roman"/>
                          <a:ea typeface="MS Mincho"/>
                          <a:cs typeface="B Lotus"/>
                        </a:rPr>
                        <a:t>م1</a:t>
                      </a:r>
                      <a:endParaRPr lang="en-US" sz="1000">
                        <a:latin typeface="Times New Roman"/>
                        <a:ea typeface="MS Mincho"/>
                      </a:endParaRPr>
                    </a:p>
                    <a:p>
                      <a:pPr algn="r" rtl="1">
                        <a:spcAft>
                          <a:spcPts val="0"/>
                        </a:spcAft>
                      </a:pPr>
                      <a:r>
                        <a:rPr lang="fa-IR" sz="1000" b="1">
                          <a:latin typeface="Times New Roman"/>
                          <a:ea typeface="MS Mincho"/>
                          <a:cs typeface="B Lotus"/>
                        </a:rPr>
                        <a:t>م2</a:t>
                      </a:r>
                      <a:endParaRPr lang="en-US" sz="1000">
                        <a:latin typeface="Times New Roman"/>
                        <a:ea typeface="MS Mincho"/>
                      </a:endParaRPr>
                    </a:p>
                    <a:p>
                      <a:pPr algn="r" rtl="1">
                        <a:spcAft>
                          <a:spcPts val="0"/>
                        </a:spcAft>
                      </a:pPr>
                      <a:r>
                        <a:rPr lang="fa-IR" sz="1000" b="1">
                          <a:latin typeface="Times New Roman"/>
                          <a:ea typeface="MS Mincho"/>
                          <a:cs typeface="B Lotus"/>
                        </a:rPr>
                        <a:t>م 3</a:t>
                      </a:r>
                      <a:endParaRPr lang="en-US" sz="1000">
                        <a:latin typeface="Times New Roman"/>
                        <a:ea typeface="MS Mincho"/>
                      </a:endParaRPr>
                    </a:p>
                    <a:p>
                      <a:pPr algn="r" rtl="1">
                        <a:spcAft>
                          <a:spcPts val="0"/>
                        </a:spcAft>
                      </a:pPr>
                      <a:r>
                        <a:rPr lang="fa-IR" sz="1000" b="1">
                          <a:latin typeface="Times New Roman"/>
                          <a:ea typeface="MS Mincho"/>
                          <a:cs typeface="B Lotus"/>
                        </a:rPr>
                        <a:t>خ</a:t>
                      </a:r>
                      <a:endParaRPr lang="en-US" sz="1000">
                        <a:latin typeface="Times New Roman"/>
                        <a:ea typeface="MS Mincho"/>
                      </a:endParaRPr>
                    </a:p>
                    <a:p>
                      <a:pPr algn="r" rtl="1">
                        <a:spcAft>
                          <a:spcPts val="0"/>
                        </a:spcAft>
                      </a:pPr>
                      <a:r>
                        <a:rPr lang="fa-IR" sz="1000" b="1">
                          <a:latin typeface="Times New Roman"/>
                          <a:ea typeface="MS Mincho"/>
                          <a:cs typeface="B Lotus"/>
                        </a:rPr>
                        <a:t>خ</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114358">
                <a:tc>
                  <a:txBody>
                    <a:bodyPr/>
                    <a:lstStyle/>
                    <a:p>
                      <a:pPr marL="71755" marR="71755" algn="justLow" rtl="1">
                        <a:spcAft>
                          <a:spcPts val="0"/>
                        </a:spcAft>
                      </a:pPr>
                      <a:r>
                        <a:rPr lang="fa-IR" sz="1000" b="1">
                          <a:latin typeface="Times New Roman"/>
                          <a:ea typeface="MS Mincho"/>
                          <a:cs typeface="B Lotus"/>
                        </a:rPr>
                        <a:t>          دو شنبه</a:t>
                      </a:r>
                      <a:endParaRPr lang="en-US" sz="1000">
                        <a:latin typeface="Times New Roman"/>
                        <a:ea typeface="MS Mincho"/>
                      </a:endParaRPr>
                    </a:p>
                  </a:txBody>
                  <a:tcPr marL="44952" marR="44952" marT="0" marB="0" vert="vert27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algn="justLow" rtl="1">
                        <a:spcAft>
                          <a:spcPts val="0"/>
                        </a:spcAft>
                      </a:pPr>
                      <a:r>
                        <a:rPr lang="fa-IR" sz="1000" b="1" dirty="0">
                          <a:latin typeface="Times New Roman"/>
                          <a:ea typeface="MS Mincho"/>
                          <a:cs typeface="B Lotus"/>
                        </a:rPr>
                        <a:t>اول</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دوم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سوم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چهارم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پنجم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ششم</a:t>
                      </a:r>
                      <a:endParaRPr lang="en-US" sz="1000" dirty="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ورزش</a:t>
                      </a:r>
                      <a:endParaRPr lang="en-US" sz="1000">
                        <a:latin typeface="Times New Roman"/>
                        <a:ea typeface="MS Mincho"/>
                      </a:endParaRPr>
                    </a:p>
                    <a:p>
                      <a:pPr algn="justLow" rtl="1">
                        <a:spcAft>
                          <a:spcPts val="0"/>
                        </a:spcAft>
                      </a:pPr>
                      <a:r>
                        <a:rPr lang="fa-IR" sz="1000" b="1">
                          <a:latin typeface="Times New Roman"/>
                          <a:ea typeface="MS Mincho"/>
                          <a:cs typeface="B Lotus"/>
                        </a:rPr>
                        <a:t>هدیه</a:t>
                      </a:r>
                      <a:endParaRPr lang="en-US" sz="1000">
                        <a:latin typeface="Times New Roman"/>
                        <a:ea typeface="MS Mincho"/>
                      </a:endParaRPr>
                    </a:p>
                    <a:p>
                      <a:pPr algn="justLow" rtl="1">
                        <a:spcAft>
                          <a:spcPts val="0"/>
                        </a:spcAft>
                      </a:pPr>
                      <a:r>
                        <a:rPr lang="fa-IR" sz="1000" b="1">
                          <a:latin typeface="Times New Roman"/>
                          <a:ea typeface="MS Mincho"/>
                          <a:cs typeface="B Lotus"/>
                        </a:rPr>
                        <a:t>جغرافی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 علوم</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ورزش</a:t>
                      </a:r>
                      <a:endParaRPr lang="en-US" sz="1000">
                        <a:latin typeface="Times New Roman"/>
                        <a:ea typeface="MS Mincho"/>
                      </a:endParaRPr>
                    </a:p>
                    <a:p>
                      <a:pPr algn="justLow" rtl="1">
                        <a:spcAft>
                          <a:spcPts val="0"/>
                        </a:spcAft>
                      </a:pPr>
                      <a:r>
                        <a:rPr lang="fa-IR" sz="1000" b="1">
                          <a:latin typeface="Times New Roman"/>
                          <a:ea typeface="MS Mincho"/>
                          <a:cs typeface="B Lotus"/>
                        </a:rPr>
                        <a:t>فناوری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 </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بنویسیم</a:t>
                      </a:r>
                      <a:endParaRPr lang="en-US" sz="1000">
                        <a:latin typeface="Times New Roman"/>
                        <a:ea typeface="MS Mincho"/>
                      </a:endParaRPr>
                    </a:p>
                    <a:p>
                      <a:pPr algn="justLow" rtl="1">
                        <a:spcAft>
                          <a:spcPts val="0"/>
                        </a:spcAft>
                      </a:pPr>
                      <a:r>
                        <a:rPr lang="fa-IR" sz="1000" b="1">
                          <a:latin typeface="Times New Roman"/>
                          <a:ea typeface="MS Mincho"/>
                          <a:cs typeface="B Lotus"/>
                        </a:rPr>
                        <a:t>هدیه</a:t>
                      </a:r>
                      <a:endParaRPr lang="en-US" sz="1000">
                        <a:latin typeface="Times New Roman"/>
                        <a:ea typeface="MS Mincho"/>
                      </a:endParaRPr>
                    </a:p>
                    <a:p>
                      <a:pPr algn="justLow" rtl="1">
                        <a:spcAft>
                          <a:spcPts val="0"/>
                        </a:spcAft>
                      </a:pPr>
                      <a:r>
                        <a:rPr lang="fa-IR" sz="1000" b="1">
                          <a:latin typeface="Times New Roman"/>
                          <a:ea typeface="MS Mincho"/>
                          <a:cs typeface="B Lotus"/>
                        </a:rPr>
                        <a:t>اجتماعی </a:t>
                      </a:r>
                      <a:endParaRPr lang="en-US" sz="1000">
                        <a:latin typeface="Times New Roman"/>
                        <a:ea typeface="MS Mincho"/>
                      </a:endParaRPr>
                    </a:p>
                    <a:p>
                      <a:pPr algn="justLow" rtl="1">
                        <a:spcAft>
                          <a:spcPts val="0"/>
                        </a:spcAft>
                      </a:pPr>
                      <a:r>
                        <a:rPr lang="fa-IR" sz="1000" b="1">
                          <a:latin typeface="Times New Roman"/>
                          <a:ea typeface="MS Mincho"/>
                          <a:cs typeface="B Lotus"/>
                        </a:rPr>
                        <a:t>مدنی،هنر</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هنر</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خ </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   1</a:t>
                      </a:r>
                      <a:endParaRPr lang="en-US" sz="1000">
                        <a:latin typeface="Times New Roman"/>
                        <a:ea typeface="MS Mincho"/>
                      </a:endParaRPr>
                    </a:p>
                    <a:p>
                      <a:pPr algn="justLow" rtl="1">
                        <a:spcAft>
                          <a:spcPts val="0"/>
                        </a:spcAft>
                      </a:pPr>
                      <a:r>
                        <a:rPr lang="fa-IR" sz="1000" b="1">
                          <a:latin typeface="Times New Roman"/>
                          <a:ea typeface="MS Mincho"/>
                          <a:cs typeface="B Lotus"/>
                        </a:rPr>
                        <a:t>م  2</a:t>
                      </a:r>
                      <a:endParaRPr lang="en-US" sz="1000">
                        <a:latin typeface="Times New Roman"/>
                        <a:ea typeface="MS Mincho"/>
                      </a:endParaRPr>
                    </a:p>
                    <a:p>
                      <a:pPr algn="justLow" rtl="1">
                        <a:spcAft>
                          <a:spcPts val="0"/>
                        </a:spcAft>
                      </a:pPr>
                      <a:r>
                        <a:rPr lang="fa-IR" sz="1000" b="1">
                          <a:latin typeface="Times New Roman"/>
                          <a:ea typeface="MS Mincho"/>
                          <a:cs typeface="B Lotus"/>
                        </a:rPr>
                        <a:t>م  3</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هنر</a:t>
                      </a:r>
                      <a:endParaRPr lang="en-US" sz="1000">
                        <a:latin typeface="Times New Roman"/>
                        <a:ea typeface="MS Mincho"/>
                      </a:endParaRPr>
                    </a:p>
                    <a:p>
                      <a:pPr algn="justLow" rtl="1">
                        <a:spcAft>
                          <a:spcPts val="0"/>
                        </a:spcAft>
                      </a:pPr>
                      <a:r>
                        <a:rPr lang="fa-IR" sz="1000" b="1">
                          <a:latin typeface="Times New Roman"/>
                          <a:ea typeface="MS Mincho"/>
                          <a:cs typeface="B Lotus"/>
                        </a:rPr>
                        <a:t>ورزش فارسی</a:t>
                      </a:r>
                      <a:endParaRPr lang="en-US" sz="1000">
                        <a:latin typeface="Times New Roman"/>
                        <a:ea typeface="MS Mincho"/>
                      </a:endParaRPr>
                    </a:p>
                    <a:p>
                      <a:pPr algn="justLow" rtl="1">
                        <a:spcAft>
                          <a:spcPts val="0"/>
                        </a:spcAft>
                      </a:pPr>
                      <a:r>
                        <a:rPr lang="fa-IR" sz="1000" b="1">
                          <a:latin typeface="Times New Roman"/>
                          <a:ea typeface="MS Mincho"/>
                          <a:cs typeface="B Lotus"/>
                        </a:rPr>
                        <a:t>علوم فارسی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 ف</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قرآن</a:t>
                      </a:r>
                      <a:endParaRPr lang="en-US" sz="1000">
                        <a:latin typeface="Times New Roman"/>
                        <a:ea typeface="MS Mincho"/>
                      </a:endParaRPr>
                    </a:p>
                    <a:p>
                      <a:pPr algn="justLow" rtl="1">
                        <a:spcAft>
                          <a:spcPts val="0"/>
                        </a:spcAft>
                      </a:pPr>
                      <a:r>
                        <a:rPr lang="fa-IR" sz="1000" b="1">
                          <a:latin typeface="Times New Roman"/>
                          <a:ea typeface="MS Mincho"/>
                          <a:cs typeface="B Lotus"/>
                        </a:rPr>
                        <a:t>فارسی قرآن</a:t>
                      </a:r>
                      <a:endParaRPr lang="en-US" sz="1000">
                        <a:latin typeface="Times New Roman"/>
                        <a:ea typeface="MS Mincho"/>
                      </a:endParaRPr>
                    </a:p>
                    <a:p>
                      <a:pPr algn="justLow" rtl="1">
                        <a:spcAft>
                          <a:spcPts val="0"/>
                        </a:spcAft>
                      </a:pPr>
                      <a:r>
                        <a:rPr lang="fa-IR" sz="1000" b="1">
                          <a:latin typeface="Times New Roman"/>
                          <a:ea typeface="MS Mincho"/>
                          <a:cs typeface="B Lotus"/>
                        </a:rPr>
                        <a:t>فارسی فارسی</a:t>
                      </a:r>
                      <a:endParaRPr lang="en-US" sz="1000">
                        <a:latin typeface="Times New Roman"/>
                        <a:ea typeface="MS Mincho"/>
                      </a:endParaRPr>
                    </a:p>
                    <a:p>
                      <a:pPr algn="justLow" rtl="1">
                        <a:spcAft>
                          <a:spcPts val="0"/>
                        </a:spcAft>
                      </a:pPr>
                      <a:r>
                        <a:rPr lang="fa-IR" sz="1000" b="1">
                          <a:latin typeface="Times New Roman"/>
                          <a:ea typeface="MS Mincho"/>
                          <a:cs typeface="B Lotus"/>
                        </a:rPr>
                        <a:t>ورزش</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a:latin typeface="Times New Roman"/>
                          <a:ea typeface="MS Mincho"/>
                          <a:cs typeface="B Lotus"/>
                        </a:rPr>
                        <a:t>گ</a:t>
                      </a:r>
                      <a:endParaRPr lang="en-US" sz="1000">
                        <a:latin typeface="Times New Roman"/>
                        <a:ea typeface="MS Mincho"/>
                      </a:endParaRPr>
                    </a:p>
                    <a:p>
                      <a:pPr algn="r" rtl="1">
                        <a:spcAft>
                          <a:spcPts val="0"/>
                        </a:spcAft>
                      </a:pPr>
                      <a:r>
                        <a:rPr lang="fa-IR" sz="1000" b="1">
                          <a:latin typeface="Times New Roman"/>
                          <a:ea typeface="MS Mincho"/>
                          <a:cs typeface="B Lotus"/>
                        </a:rPr>
                        <a:t>ف</a:t>
                      </a:r>
                      <a:endParaRPr lang="en-US" sz="1000">
                        <a:latin typeface="Times New Roman"/>
                        <a:ea typeface="MS Mincho"/>
                      </a:endParaRPr>
                    </a:p>
                    <a:p>
                      <a:pPr algn="r" rtl="1">
                        <a:spcAft>
                          <a:spcPts val="0"/>
                        </a:spcAft>
                      </a:pPr>
                      <a:r>
                        <a:rPr lang="fa-IR" sz="1000" b="1">
                          <a:latin typeface="Times New Roman"/>
                          <a:ea typeface="MS Mincho"/>
                          <a:cs typeface="B Lotus"/>
                        </a:rPr>
                        <a:t>گ</a:t>
                      </a:r>
                      <a:endParaRPr lang="en-US" sz="1000">
                        <a:latin typeface="Times New Roman"/>
                        <a:ea typeface="MS Mincho"/>
                      </a:endParaRPr>
                    </a:p>
                    <a:p>
                      <a:pPr algn="r" rtl="1">
                        <a:spcAft>
                          <a:spcPts val="0"/>
                        </a:spcAft>
                      </a:pPr>
                      <a:r>
                        <a:rPr lang="fa-IR" sz="1000" b="1">
                          <a:latin typeface="Times New Roman"/>
                          <a:ea typeface="MS Mincho"/>
                          <a:cs typeface="B Lotus"/>
                        </a:rPr>
                        <a:t>م1</a:t>
                      </a:r>
                      <a:endParaRPr lang="en-US" sz="1000">
                        <a:latin typeface="Times New Roman"/>
                        <a:ea typeface="MS Mincho"/>
                      </a:endParaRPr>
                    </a:p>
                    <a:p>
                      <a:pPr algn="r" rtl="1">
                        <a:spcAft>
                          <a:spcPts val="0"/>
                        </a:spcAft>
                      </a:pPr>
                      <a:r>
                        <a:rPr lang="fa-IR" sz="1000" b="1">
                          <a:latin typeface="Times New Roman"/>
                          <a:ea typeface="MS Mincho"/>
                          <a:cs typeface="B Lotus"/>
                        </a:rPr>
                        <a:t>خ</a:t>
                      </a:r>
                      <a:endParaRPr lang="en-US" sz="1000">
                        <a:latin typeface="Times New Roman"/>
                        <a:ea typeface="MS Mincho"/>
                      </a:endParaRPr>
                    </a:p>
                    <a:p>
                      <a:pPr algn="r" rtl="1">
                        <a:spcAft>
                          <a:spcPts val="0"/>
                        </a:spcAft>
                      </a:pPr>
                      <a:r>
                        <a:rPr lang="fa-IR" sz="1000" b="1">
                          <a:latin typeface="Times New Roman"/>
                          <a:ea typeface="MS Mincho"/>
                          <a:cs typeface="B Lotus"/>
                        </a:rPr>
                        <a:t>آزاد</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114358">
                <a:tc>
                  <a:txBody>
                    <a:bodyPr/>
                    <a:lstStyle/>
                    <a:p>
                      <a:pPr marL="71755" marR="71755" algn="justLow" rtl="1">
                        <a:spcAft>
                          <a:spcPts val="0"/>
                        </a:spcAft>
                      </a:pPr>
                      <a:r>
                        <a:rPr lang="fa-IR" sz="1000" b="1">
                          <a:latin typeface="Times New Roman"/>
                          <a:ea typeface="MS Mincho"/>
                          <a:cs typeface="B Lotus"/>
                        </a:rPr>
                        <a:t>       سه شنبه </a:t>
                      </a:r>
                      <a:endParaRPr lang="en-US" sz="1000">
                        <a:latin typeface="Times New Roman"/>
                        <a:ea typeface="MS Mincho"/>
                      </a:endParaRPr>
                    </a:p>
                  </a:txBody>
                  <a:tcPr marL="44952" marR="44952" marT="0" marB="0" vert="vert27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algn="justLow" rtl="1">
                        <a:spcAft>
                          <a:spcPts val="0"/>
                        </a:spcAft>
                      </a:pPr>
                      <a:r>
                        <a:rPr lang="fa-IR" sz="1000" b="1">
                          <a:latin typeface="Times New Roman"/>
                          <a:ea typeface="MS Mincho"/>
                          <a:cs typeface="B Lotus"/>
                        </a:rPr>
                        <a:t>اول</a:t>
                      </a:r>
                      <a:endParaRPr lang="en-US" sz="1000">
                        <a:latin typeface="Times New Roman"/>
                        <a:ea typeface="MS Mincho"/>
                      </a:endParaRPr>
                    </a:p>
                    <a:p>
                      <a:pPr algn="justLow" rtl="1">
                        <a:spcAft>
                          <a:spcPts val="0"/>
                        </a:spcAft>
                      </a:pPr>
                      <a:r>
                        <a:rPr lang="fa-IR" sz="1000" b="1">
                          <a:latin typeface="Times New Roman"/>
                          <a:ea typeface="MS Mincho"/>
                          <a:cs typeface="B Lotus"/>
                        </a:rPr>
                        <a:t>دوم</a:t>
                      </a:r>
                      <a:endParaRPr lang="en-US" sz="1000">
                        <a:latin typeface="Times New Roman"/>
                        <a:ea typeface="MS Mincho"/>
                      </a:endParaRPr>
                    </a:p>
                    <a:p>
                      <a:pPr algn="justLow" rtl="1">
                        <a:spcAft>
                          <a:spcPts val="0"/>
                        </a:spcAft>
                      </a:pPr>
                      <a:r>
                        <a:rPr lang="fa-IR" sz="1000" b="1">
                          <a:latin typeface="Times New Roman"/>
                          <a:ea typeface="MS Mincho"/>
                          <a:cs typeface="B Lotus"/>
                        </a:rPr>
                        <a:t>سوم</a:t>
                      </a:r>
                      <a:endParaRPr lang="en-US" sz="1000">
                        <a:latin typeface="Times New Roman"/>
                        <a:ea typeface="MS Mincho"/>
                      </a:endParaRPr>
                    </a:p>
                    <a:p>
                      <a:pPr algn="justLow" rtl="1">
                        <a:spcAft>
                          <a:spcPts val="0"/>
                        </a:spcAft>
                      </a:pPr>
                      <a:r>
                        <a:rPr lang="fa-IR" sz="1000" b="1">
                          <a:latin typeface="Times New Roman"/>
                          <a:ea typeface="MS Mincho"/>
                          <a:cs typeface="B Lotus"/>
                        </a:rPr>
                        <a:t>چهارم</a:t>
                      </a:r>
                      <a:endParaRPr lang="en-US" sz="1000">
                        <a:latin typeface="Times New Roman"/>
                        <a:ea typeface="MS Mincho"/>
                      </a:endParaRPr>
                    </a:p>
                    <a:p>
                      <a:pPr algn="justLow" rtl="1">
                        <a:spcAft>
                          <a:spcPts val="0"/>
                        </a:spcAft>
                      </a:pPr>
                      <a:r>
                        <a:rPr lang="fa-IR" sz="1000" b="1">
                          <a:latin typeface="Times New Roman"/>
                          <a:ea typeface="MS Mincho"/>
                          <a:cs typeface="B Lotus"/>
                        </a:rPr>
                        <a:t>پنجم</a:t>
                      </a:r>
                      <a:endParaRPr lang="en-US" sz="1000">
                        <a:latin typeface="Times New Roman"/>
                        <a:ea typeface="MS Mincho"/>
                      </a:endParaRPr>
                    </a:p>
                    <a:p>
                      <a:pPr algn="justLow" rtl="1">
                        <a:spcAft>
                          <a:spcPts val="0"/>
                        </a:spcAft>
                      </a:pPr>
                      <a:r>
                        <a:rPr lang="fa-IR" sz="1000" b="1">
                          <a:latin typeface="Times New Roman"/>
                          <a:ea typeface="MS Mincho"/>
                          <a:cs typeface="B Lotus"/>
                        </a:rPr>
                        <a:t>ششم</a:t>
                      </a:r>
                      <a:endParaRPr lang="en-US" sz="100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Low" rtl="1">
                        <a:spcAft>
                          <a:spcPts val="0"/>
                        </a:spcAft>
                      </a:pPr>
                      <a:r>
                        <a:rPr lang="fa-IR" sz="1000" b="1">
                          <a:latin typeface="Times New Roman"/>
                          <a:ea typeface="MS Mincho"/>
                          <a:cs typeface="B Lotus"/>
                        </a:rPr>
                        <a:t>ورزش</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جغرافی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a:latin typeface="Times New Roman"/>
                          <a:ea typeface="MS Mincho"/>
                          <a:cs typeface="B Lotus"/>
                        </a:rPr>
                        <a:t>فارسی</a:t>
                      </a:r>
                      <a:endParaRPr lang="en-US" sz="1000">
                        <a:latin typeface="Times New Roman"/>
                        <a:ea typeface="MS Mincho"/>
                      </a:endParaRPr>
                    </a:p>
                    <a:p>
                      <a:pPr algn="justLow" rtl="1">
                        <a:spcAft>
                          <a:spcPts val="0"/>
                        </a:spcAft>
                      </a:pPr>
                      <a:r>
                        <a:rPr lang="fa-IR" sz="1000" b="1">
                          <a:latin typeface="Times New Roman"/>
                          <a:ea typeface="MS Mincho"/>
                          <a:cs typeface="B Lotus"/>
                        </a:rPr>
                        <a:t>هنر فارسی </a:t>
                      </a:r>
                      <a:endParaRPr lang="en-US" sz="1000">
                        <a:latin typeface="Times New Roman"/>
                        <a:ea typeface="MS Mincho"/>
                      </a:endParaRPr>
                    </a:p>
                    <a:p>
                      <a:pPr algn="justLow" rtl="1">
                        <a:spcAft>
                          <a:spcPts val="0"/>
                        </a:spcAft>
                      </a:pPr>
                      <a:r>
                        <a:rPr lang="fa-IR" sz="1000" b="1">
                          <a:latin typeface="Times New Roman"/>
                          <a:ea typeface="MS Mincho"/>
                          <a:cs typeface="B Lotus"/>
                        </a:rPr>
                        <a:t>ریاضی</a:t>
                      </a:r>
                      <a:endParaRPr lang="en-US" sz="1000">
                        <a:latin typeface="Times New Roman"/>
                        <a:ea typeface="MS Mincho"/>
                      </a:endParaRPr>
                    </a:p>
                    <a:p>
                      <a:pPr algn="justLow" rtl="1">
                        <a:spcAft>
                          <a:spcPts val="0"/>
                        </a:spcAft>
                      </a:pPr>
                      <a:r>
                        <a:rPr lang="fa-IR" sz="1000" b="1">
                          <a:latin typeface="Times New Roman"/>
                          <a:ea typeface="MS Mincho"/>
                          <a:cs typeface="B Lotus"/>
                        </a:rPr>
                        <a:t>هدیه</a:t>
                      </a:r>
                      <a:endParaRPr lang="en-US" sz="1000">
                        <a:latin typeface="Times New Roman"/>
                        <a:ea typeface="MS Mincho"/>
                      </a:endParaRPr>
                    </a:p>
                    <a:p>
                      <a:pPr algn="justLow" rtl="1">
                        <a:spcAft>
                          <a:spcPts val="0"/>
                        </a:spcAft>
                      </a:pPr>
                      <a:r>
                        <a:rPr lang="fa-IR" sz="1000" b="1">
                          <a:latin typeface="Times New Roman"/>
                          <a:ea typeface="MS Mincho"/>
                          <a:cs typeface="B Lotus"/>
                        </a:rPr>
                        <a:t>هدیه</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15</a:t>
                      </a:r>
                      <a:endParaRPr lang="en-US" sz="1000">
                        <a:latin typeface="Times New Roman"/>
                        <a:ea typeface="MS Mincho"/>
                      </a:endParaRPr>
                    </a:p>
                    <a:p>
                      <a:pPr algn="ctr" rtl="1">
                        <a:spcAft>
                          <a:spcPts val="0"/>
                        </a:spcAft>
                      </a:pPr>
                      <a:r>
                        <a:rPr lang="fa-IR" sz="1000" b="1">
                          <a:latin typeface="Times New Roman"/>
                          <a:ea typeface="MS Mincho"/>
                          <a:cs typeface="B Lotus"/>
                        </a:rPr>
                        <a:t>-</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  ریاضی </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مدنی  هنر</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خلاقیت</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   1</a:t>
                      </a:r>
                      <a:endParaRPr lang="en-US" sz="1000">
                        <a:latin typeface="Times New Roman"/>
                        <a:ea typeface="MS Mincho"/>
                      </a:endParaRPr>
                    </a:p>
                    <a:p>
                      <a:pPr algn="justLow" rtl="1">
                        <a:spcAft>
                          <a:spcPts val="0"/>
                        </a:spcAft>
                      </a:pPr>
                      <a:r>
                        <a:rPr lang="fa-IR" sz="1000" b="1">
                          <a:latin typeface="Times New Roman"/>
                          <a:ea typeface="MS Mincho"/>
                          <a:cs typeface="B Lotus"/>
                        </a:rPr>
                        <a:t>م  2</a:t>
                      </a:r>
                      <a:endParaRPr lang="en-US" sz="1000">
                        <a:latin typeface="Times New Roman"/>
                        <a:ea typeface="MS Mincho"/>
                      </a:endParaRPr>
                    </a:p>
                    <a:p>
                      <a:pPr algn="justLow" rtl="1">
                        <a:spcAft>
                          <a:spcPts val="0"/>
                        </a:spcAft>
                      </a:pPr>
                      <a:r>
                        <a:rPr lang="fa-IR" sz="1000" b="1">
                          <a:latin typeface="Times New Roman"/>
                          <a:ea typeface="MS Mincho"/>
                          <a:cs typeface="B Lotus"/>
                        </a:rPr>
                        <a:t>م  3</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p>
                      <a:pPr algn="justLow" rtl="1">
                        <a:spcAft>
                          <a:spcPts val="0"/>
                        </a:spcAft>
                      </a:pPr>
                      <a:r>
                        <a:rPr lang="fa-IR" sz="1000" b="1" dirty="0" smtClean="0">
                          <a:latin typeface="Times New Roman"/>
                          <a:ea typeface="MS Mincho"/>
                          <a:cs typeface="B Lotus"/>
                        </a:rPr>
                        <a:t>علوم</a:t>
                      </a:r>
                    </a:p>
                    <a:p>
                      <a:pPr algn="justLow" rtl="1">
                        <a:spcAft>
                          <a:spcPts val="0"/>
                        </a:spcAft>
                      </a:pPr>
                      <a:r>
                        <a:rPr lang="fa-IR" sz="1000" b="1" dirty="0" smtClean="0">
                          <a:latin typeface="Times New Roman"/>
                          <a:ea typeface="MS Mincho"/>
                          <a:cs typeface="B Lotus"/>
                        </a:rPr>
                        <a:t>هدیه 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dirty="0">
                          <a:latin typeface="Times New Roman"/>
                          <a:ea typeface="MS Mincho"/>
                          <a:cs typeface="B Lotus"/>
                        </a:rPr>
                        <a:t>خ</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م1</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م2</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خ </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م3</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r" rtl="1">
                        <a:spcAft>
                          <a:spcPts val="0"/>
                        </a:spcAft>
                      </a:pPr>
                      <a:r>
                        <a:rPr lang="fa-IR" sz="1000" b="1" dirty="0">
                          <a:latin typeface="Times New Roman"/>
                          <a:ea typeface="MS Mincho"/>
                          <a:cs typeface="B Lotus"/>
                        </a:rPr>
                        <a:t>   15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  هنر ورزش</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dirty="0">
                          <a:latin typeface="Times New Roman"/>
                          <a:ea typeface="MS Mincho"/>
                          <a:cs typeface="B Lotus"/>
                        </a:rPr>
                        <a:t>م1</a:t>
                      </a:r>
                      <a:endParaRPr lang="en-US" sz="1000" dirty="0">
                        <a:latin typeface="Times New Roman"/>
                        <a:ea typeface="MS Mincho"/>
                      </a:endParaRPr>
                    </a:p>
                    <a:p>
                      <a:pPr algn="r" rtl="1">
                        <a:spcAft>
                          <a:spcPts val="0"/>
                        </a:spcAft>
                      </a:pPr>
                      <a:r>
                        <a:rPr lang="fa-IR" sz="1000" b="1" dirty="0">
                          <a:latin typeface="Times New Roman"/>
                          <a:ea typeface="MS Mincho"/>
                          <a:cs typeface="B Lotus"/>
                        </a:rPr>
                        <a:t>ف</a:t>
                      </a:r>
                      <a:endParaRPr lang="en-US" sz="1000" dirty="0">
                        <a:latin typeface="Times New Roman"/>
                        <a:ea typeface="MS Mincho"/>
                      </a:endParaRPr>
                    </a:p>
                    <a:p>
                      <a:pPr algn="r" rtl="1">
                        <a:spcAft>
                          <a:spcPts val="0"/>
                        </a:spcAft>
                      </a:pPr>
                      <a:r>
                        <a:rPr lang="fa-IR" sz="1000" b="1" dirty="0">
                          <a:latin typeface="Times New Roman"/>
                          <a:ea typeface="MS Mincho"/>
                          <a:cs typeface="B Lotus"/>
                        </a:rPr>
                        <a:t>آزاد</a:t>
                      </a:r>
                      <a:endParaRPr lang="en-US" sz="1000" dirty="0">
                        <a:latin typeface="Times New Roman"/>
                        <a:ea typeface="MS Mincho"/>
                      </a:endParaRPr>
                    </a:p>
                    <a:p>
                      <a:pPr algn="r" rtl="1">
                        <a:spcAft>
                          <a:spcPts val="0"/>
                        </a:spcAft>
                      </a:pPr>
                      <a:r>
                        <a:rPr lang="fa-IR" sz="1000" b="1" dirty="0">
                          <a:latin typeface="Times New Roman"/>
                          <a:ea typeface="MS Mincho"/>
                          <a:cs typeface="B Lotus"/>
                        </a:rPr>
                        <a:t>آزاد</a:t>
                      </a:r>
                      <a:endParaRPr lang="en-US" sz="1000" dirty="0">
                        <a:latin typeface="Times New Roman"/>
                        <a:ea typeface="MS Mincho"/>
                      </a:endParaRPr>
                    </a:p>
                    <a:p>
                      <a:pPr algn="r" rtl="1">
                        <a:spcAft>
                          <a:spcPts val="0"/>
                        </a:spcAft>
                      </a:pPr>
                      <a:r>
                        <a:rPr lang="fa-IR" sz="1000" b="1" dirty="0">
                          <a:latin typeface="Times New Roman"/>
                          <a:ea typeface="MS Mincho"/>
                          <a:cs typeface="B Lotus"/>
                        </a:rPr>
                        <a:t>م2</a:t>
                      </a:r>
                      <a:endParaRPr lang="en-US" sz="1000" dirty="0">
                        <a:latin typeface="Times New Roman"/>
                        <a:ea typeface="MS Mincho"/>
                      </a:endParaRPr>
                    </a:p>
                    <a:p>
                      <a:pPr algn="r" rtl="1">
                        <a:spcAft>
                          <a:spcPts val="0"/>
                        </a:spcAft>
                      </a:pPr>
                      <a:r>
                        <a:rPr lang="fa-IR" sz="1000" b="1" dirty="0">
                          <a:latin typeface="Times New Roman"/>
                          <a:ea typeface="MS Mincho"/>
                          <a:cs typeface="B Lotus"/>
                        </a:rPr>
                        <a:t>م3</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1114358">
                <a:tc>
                  <a:txBody>
                    <a:bodyPr/>
                    <a:lstStyle/>
                    <a:p>
                      <a:pPr marL="71755" marR="71755" algn="justLow" rtl="1">
                        <a:spcAft>
                          <a:spcPts val="0"/>
                        </a:spcAft>
                      </a:pPr>
                      <a:r>
                        <a:rPr lang="fa-IR" sz="1000" b="1" dirty="0">
                          <a:latin typeface="Times New Roman"/>
                          <a:ea typeface="MS Mincho"/>
                          <a:cs typeface="B Lotus"/>
                        </a:rPr>
                        <a:t>      چهار شنبه</a:t>
                      </a:r>
                      <a:endParaRPr lang="en-US" sz="1000" dirty="0">
                        <a:latin typeface="Times New Roman"/>
                        <a:ea typeface="MS Mincho"/>
                      </a:endParaRPr>
                    </a:p>
                  </a:txBody>
                  <a:tcPr marL="44952" marR="44952" marT="0" marB="0" vert="vert27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00"/>
                    </a:solidFill>
                  </a:tcPr>
                </a:tc>
                <a:tc>
                  <a:txBody>
                    <a:bodyPr/>
                    <a:lstStyle/>
                    <a:p>
                      <a:pPr algn="justLow" rtl="1">
                        <a:spcAft>
                          <a:spcPts val="0"/>
                        </a:spcAft>
                      </a:pPr>
                      <a:r>
                        <a:rPr lang="fa-IR" sz="1000" b="1">
                          <a:latin typeface="Times New Roman"/>
                          <a:ea typeface="MS Mincho"/>
                          <a:cs typeface="B Lotus"/>
                        </a:rPr>
                        <a:t>اول</a:t>
                      </a:r>
                      <a:endParaRPr lang="en-US" sz="1000">
                        <a:latin typeface="Times New Roman"/>
                        <a:ea typeface="MS Mincho"/>
                      </a:endParaRPr>
                    </a:p>
                    <a:p>
                      <a:pPr algn="justLow" rtl="1">
                        <a:spcAft>
                          <a:spcPts val="0"/>
                        </a:spcAft>
                      </a:pPr>
                      <a:r>
                        <a:rPr lang="fa-IR" sz="1000" b="1">
                          <a:latin typeface="Times New Roman"/>
                          <a:ea typeface="MS Mincho"/>
                          <a:cs typeface="B Lotus"/>
                        </a:rPr>
                        <a:t>دوم</a:t>
                      </a:r>
                      <a:endParaRPr lang="en-US" sz="1000">
                        <a:latin typeface="Times New Roman"/>
                        <a:ea typeface="MS Mincho"/>
                      </a:endParaRPr>
                    </a:p>
                    <a:p>
                      <a:pPr algn="justLow" rtl="1">
                        <a:spcAft>
                          <a:spcPts val="0"/>
                        </a:spcAft>
                      </a:pPr>
                      <a:r>
                        <a:rPr lang="fa-IR" sz="1000" b="1">
                          <a:latin typeface="Times New Roman"/>
                          <a:ea typeface="MS Mincho"/>
                          <a:cs typeface="B Lotus"/>
                        </a:rPr>
                        <a:t>سوم</a:t>
                      </a:r>
                      <a:endParaRPr lang="en-US" sz="1000">
                        <a:latin typeface="Times New Roman"/>
                        <a:ea typeface="MS Mincho"/>
                      </a:endParaRPr>
                    </a:p>
                    <a:p>
                      <a:pPr algn="justLow" rtl="1">
                        <a:spcAft>
                          <a:spcPts val="0"/>
                        </a:spcAft>
                      </a:pPr>
                      <a:r>
                        <a:rPr lang="fa-IR" sz="1000" b="1">
                          <a:latin typeface="Times New Roman"/>
                          <a:ea typeface="MS Mincho"/>
                          <a:cs typeface="B Lotus"/>
                        </a:rPr>
                        <a:t>چهارم</a:t>
                      </a:r>
                      <a:endParaRPr lang="en-US" sz="1000">
                        <a:latin typeface="Times New Roman"/>
                        <a:ea typeface="MS Mincho"/>
                      </a:endParaRPr>
                    </a:p>
                    <a:p>
                      <a:pPr algn="justLow" rtl="1">
                        <a:spcAft>
                          <a:spcPts val="0"/>
                        </a:spcAft>
                      </a:pPr>
                      <a:r>
                        <a:rPr lang="fa-IR" sz="1000" b="1">
                          <a:latin typeface="Times New Roman"/>
                          <a:ea typeface="MS Mincho"/>
                          <a:cs typeface="B Lotus"/>
                        </a:rPr>
                        <a:t>پنجم</a:t>
                      </a:r>
                      <a:endParaRPr lang="en-US" sz="1000">
                        <a:latin typeface="Times New Roman"/>
                        <a:ea typeface="MS Mincho"/>
                      </a:endParaRPr>
                    </a:p>
                    <a:p>
                      <a:pPr algn="justLow" rtl="1">
                        <a:spcAft>
                          <a:spcPts val="0"/>
                        </a:spcAft>
                      </a:pPr>
                      <a:r>
                        <a:rPr lang="fa-IR" sz="1000" b="1">
                          <a:latin typeface="Times New Roman"/>
                          <a:ea typeface="MS Mincho"/>
                          <a:cs typeface="B Lotus"/>
                        </a:rPr>
                        <a:t>ششم</a:t>
                      </a:r>
                      <a:endParaRPr lang="en-US" sz="1000">
                        <a:latin typeface="Times New Roman"/>
                        <a:ea typeface="MS Mincho"/>
                      </a:endParaRPr>
                    </a:p>
                  </a:txBody>
                  <a:tcPr marL="44952" marR="44952" marT="0" marB="0">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ورزش</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اجتماعی</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ف </a:t>
                      </a:r>
                      <a:endParaRPr lang="en-US" sz="1000">
                        <a:latin typeface="Times New Roman"/>
                        <a:ea typeface="MS Mincho"/>
                      </a:endParaRPr>
                    </a:p>
                    <a:p>
                      <a:pPr algn="justLow" rtl="1">
                        <a:spcAft>
                          <a:spcPts val="0"/>
                        </a:spcAft>
                      </a:pPr>
                      <a:r>
                        <a:rPr lang="fa-IR" sz="1000" b="1">
                          <a:latin typeface="Times New Roman"/>
                          <a:ea typeface="MS Mincho"/>
                          <a:cs typeface="B Lotus"/>
                        </a:rPr>
                        <a:t>خ     </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علوم 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هدیه</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ورزش </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خ</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 فارسی قرآن</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هنر</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a:latin typeface="Times New Roman"/>
                          <a:ea typeface="MS Mincho"/>
                          <a:cs typeface="B Lotus"/>
                        </a:rPr>
                        <a:t>م1</a:t>
                      </a:r>
                      <a:endParaRPr lang="en-US" sz="1000">
                        <a:latin typeface="Times New Roman"/>
                        <a:ea typeface="MS Mincho"/>
                      </a:endParaRPr>
                    </a:p>
                    <a:p>
                      <a:pPr algn="justLow" rtl="1">
                        <a:spcAft>
                          <a:spcPts val="0"/>
                        </a:spcAft>
                      </a:pPr>
                      <a:r>
                        <a:rPr lang="fa-IR" sz="1000" b="1">
                          <a:latin typeface="Times New Roman"/>
                          <a:ea typeface="MS Mincho"/>
                          <a:cs typeface="B Lotus"/>
                        </a:rPr>
                        <a:t>م2</a:t>
                      </a:r>
                      <a:endParaRPr lang="en-US" sz="1000">
                        <a:latin typeface="Times New Roman"/>
                        <a:ea typeface="MS Mincho"/>
                      </a:endParaRPr>
                    </a:p>
                    <a:p>
                      <a:pPr algn="justLow" rtl="1">
                        <a:spcAft>
                          <a:spcPts val="0"/>
                        </a:spcAft>
                      </a:pPr>
                      <a:r>
                        <a:rPr lang="fa-IR" sz="1000" b="1">
                          <a:latin typeface="Times New Roman"/>
                          <a:ea typeface="MS Mincho"/>
                          <a:cs typeface="B Lotus"/>
                        </a:rPr>
                        <a:t>م3</a:t>
                      </a:r>
                      <a:endParaRPr lang="en-US" sz="1000">
                        <a:latin typeface="Times New Roman"/>
                        <a:ea typeface="MS Mincho"/>
                      </a:endParaRPr>
                    </a:p>
                    <a:p>
                      <a:pPr algn="justLow" rtl="1">
                        <a:spcAft>
                          <a:spcPts val="0"/>
                        </a:spcAft>
                      </a:pPr>
                      <a:r>
                        <a:rPr lang="fa-IR" sz="1000" b="1">
                          <a:latin typeface="Times New Roman"/>
                          <a:ea typeface="MS Mincho"/>
                          <a:cs typeface="B Lotus"/>
                        </a:rPr>
                        <a:t>ف</a:t>
                      </a:r>
                      <a:endParaRPr lang="en-US" sz="1000">
                        <a:latin typeface="Times New Roman"/>
                        <a:ea typeface="MS Mincho"/>
                      </a:endParaRPr>
                    </a:p>
                    <a:p>
                      <a:pPr algn="justLow" rtl="1">
                        <a:spcAft>
                          <a:spcPts val="0"/>
                        </a:spcAft>
                      </a:pPr>
                      <a:r>
                        <a:rPr lang="fa-IR" sz="1000" b="1">
                          <a:latin typeface="Times New Roman"/>
                          <a:ea typeface="MS Mincho"/>
                          <a:cs typeface="B Lotus"/>
                        </a:rPr>
                        <a:t>خ </a:t>
                      </a:r>
                      <a:endParaRPr lang="en-US" sz="1000">
                        <a:latin typeface="Times New Roman"/>
                        <a:ea typeface="MS Mincho"/>
                      </a:endParaRPr>
                    </a:p>
                    <a:p>
                      <a:pPr algn="justLow" rtl="1">
                        <a:spcAft>
                          <a:spcPts val="0"/>
                        </a:spcAft>
                      </a:pPr>
                      <a:r>
                        <a:rPr lang="fa-IR" sz="1000" b="1">
                          <a:latin typeface="Times New Roman"/>
                          <a:ea typeface="MS Mincho"/>
                          <a:cs typeface="B Lotus"/>
                        </a:rPr>
                        <a:t>آزاد</a:t>
                      </a:r>
                      <a:endParaRPr lang="en-US" sz="100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بنویسیم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هدیه 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علوم</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justLow" rtl="1">
                        <a:spcAft>
                          <a:spcPts val="0"/>
                        </a:spcAft>
                      </a:pPr>
                      <a:r>
                        <a:rPr lang="fa-IR" sz="1000" b="1" dirty="0">
                          <a:latin typeface="Times New Roman"/>
                          <a:ea typeface="MS Mincho"/>
                          <a:cs typeface="B Lotus"/>
                        </a:rPr>
                        <a:t>ف</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خ</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خ</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م1</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م2</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م3</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rtl="1">
                        <a:spcAft>
                          <a:spcPts val="0"/>
                        </a:spcAft>
                      </a:pPr>
                      <a:r>
                        <a:rPr lang="fa-IR" sz="1000" b="1" dirty="0">
                          <a:latin typeface="Times New Roman"/>
                          <a:ea typeface="MS Mincho"/>
                          <a:cs typeface="B Lotus"/>
                        </a:rPr>
                        <a:t>5</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p>
                      <a:pPr algn="ctr" rtl="1">
                        <a:spcAft>
                          <a:spcPts val="0"/>
                        </a:spcAft>
                      </a:pPr>
                      <a:r>
                        <a:rPr lang="fa-IR" sz="1000" b="1" dirty="0">
                          <a:latin typeface="Times New Roman"/>
                          <a:ea typeface="MS Mincho"/>
                          <a:cs typeface="B Lotus"/>
                        </a:rPr>
                        <a:t>15</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0000"/>
                    </a:solidFill>
                  </a:tcPr>
                </a:tc>
                <a:tc>
                  <a:txBody>
                    <a:bodyPr/>
                    <a:lstStyle/>
                    <a:p>
                      <a:pPr algn="justLow" rtl="1">
                        <a:spcAft>
                          <a:spcPts val="0"/>
                        </a:spcAft>
                      </a:pPr>
                      <a:r>
                        <a:rPr lang="fa-IR" sz="1000" b="1" dirty="0">
                          <a:latin typeface="Times New Roman"/>
                          <a:ea typeface="MS Mincho"/>
                          <a:cs typeface="B Lotus"/>
                        </a:rPr>
                        <a:t>ریاضی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 فارسی</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هدیه</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هدیه</a:t>
                      </a:r>
                      <a:endParaRPr lang="en-US" sz="1000" dirty="0">
                        <a:latin typeface="Times New Roman"/>
                        <a:ea typeface="MS Mincho"/>
                      </a:endParaRPr>
                    </a:p>
                    <a:p>
                      <a:pPr algn="justLow" rtl="1">
                        <a:spcAft>
                          <a:spcPts val="0"/>
                        </a:spcAft>
                      </a:pPr>
                      <a:r>
                        <a:rPr lang="fa-IR" sz="1000" b="1" dirty="0">
                          <a:latin typeface="Times New Roman"/>
                          <a:ea typeface="MS Mincho"/>
                          <a:cs typeface="B Lotus"/>
                        </a:rPr>
                        <a:t>قرآن</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92D050"/>
                    </a:solidFill>
                  </a:tcPr>
                </a:tc>
                <a:tc>
                  <a:txBody>
                    <a:bodyPr/>
                    <a:lstStyle/>
                    <a:p>
                      <a:pPr algn="r" rtl="1">
                        <a:spcAft>
                          <a:spcPts val="0"/>
                        </a:spcAft>
                      </a:pPr>
                      <a:r>
                        <a:rPr lang="fa-IR" sz="1000" b="1" dirty="0">
                          <a:latin typeface="Times New Roman"/>
                          <a:ea typeface="MS Mincho"/>
                          <a:cs typeface="B Lotus"/>
                        </a:rPr>
                        <a:t>ف</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p>
                      <a:pPr algn="r" rtl="1">
                        <a:spcAft>
                          <a:spcPts val="0"/>
                        </a:spcAft>
                      </a:pPr>
                      <a:r>
                        <a:rPr lang="fa-IR" sz="1000" b="1" dirty="0">
                          <a:latin typeface="Times New Roman"/>
                          <a:ea typeface="MS Mincho"/>
                          <a:cs typeface="B Lotus"/>
                        </a:rPr>
                        <a:t>م1</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p>
                      <a:pPr algn="r" rtl="1">
                        <a:spcAft>
                          <a:spcPts val="0"/>
                        </a:spcAft>
                      </a:pPr>
                      <a:r>
                        <a:rPr lang="fa-IR" sz="1000" b="1" dirty="0">
                          <a:latin typeface="Times New Roman"/>
                          <a:ea typeface="MS Mincho"/>
                          <a:cs typeface="B Lotus"/>
                        </a:rPr>
                        <a:t>گ</a:t>
                      </a:r>
                      <a:endParaRPr lang="en-US" sz="1000" dirty="0">
                        <a:latin typeface="Times New Roman"/>
                        <a:ea typeface="MS Mincho"/>
                      </a:endParaRPr>
                    </a:p>
                  </a:txBody>
                  <a:tcPr marL="44952" marR="44952" marT="0" marB="0">
                    <a:lnL w="1905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381000" y="609600"/>
            <a:ext cx="7924800" cy="3810000"/>
          </a:xfrm>
          <a:prstGeom prst="cloudCallout">
            <a:avLst/>
          </a:prstGeom>
        </p:spPr>
        <p:style>
          <a:lnRef idx="0">
            <a:schemeClr val="accent6"/>
          </a:lnRef>
          <a:fillRef idx="3">
            <a:schemeClr val="accent6"/>
          </a:fillRef>
          <a:effectRef idx="3">
            <a:schemeClr val="accent6"/>
          </a:effectRef>
          <a:fontRef idx="minor">
            <a:schemeClr val="lt1"/>
          </a:fontRef>
        </p:style>
        <p:txBody>
          <a:bodyPr rtlCol="0"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rtl="1"/>
            <a:r>
              <a:rPr lang="fa-IR" sz="3600" b="1" dirty="0" smtClean="0">
                <a:ln/>
                <a:solidFill>
                  <a:schemeClr val="accent3"/>
                </a:solidFill>
              </a:rPr>
              <a:t>فعالیت آموزشی </a:t>
            </a:r>
          </a:p>
          <a:p>
            <a:pPr algn="ctr" rtl="1"/>
            <a:r>
              <a:rPr lang="fa-IR" sz="3600" b="1" dirty="0" smtClean="0">
                <a:ln/>
                <a:solidFill>
                  <a:schemeClr val="accent3"/>
                </a:solidFill>
              </a:rPr>
              <a:t>با تلفیق محتوا </a:t>
            </a:r>
          </a:p>
          <a:p>
            <a:pPr algn="ctr" rtl="1"/>
            <a:r>
              <a:rPr lang="fa-IR" sz="3600" b="1" dirty="0" smtClean="0">
                <a:ln/>
                <a:solidFill>
                  <a:schemeClr val="accent3"/>
                </a:solidFill>
              </a:rPr>
              <a:t>بین دروس چند پایه که موضوع  </a:t>
            </a:r>
          </a:p>
          <a:p>
            <a:pPr algn="ctr" rtl="1"/>
            <a:r>
              <a:rPr lang="fa-IR" sz="3600" b="1" dirty="0" smtClean="0">
                <a:ln/>
                <a:solidFill>
                  <a:schemeClr val="accent3"/>
                </a:solidFill>
              </a:rPr>
              <a:t>وهدف مشترکی دارند . </a:t>
            </a:r>
            <a:endParaRPr lang="en-US" sz="3600" b="1" dirty="0">
              <a:ln/>
              <a:solidFill>
                <a:schemeClr val="accent3"/>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467600" cy="609600"/>
          </a:xfrm>
        </p:spPr>
        <p:style>
          <a:lnRef idx="1">
            <a:schemeClr val="accent6"/>
          </a:lnRef>
          <a:fillRef idx="2">
            <a:schemeClr val="accent6"/>
          </a:fillRef>
          <a:effectRef idx="1">
            <a:schemeClr val="accent6"/>
          </a:effectRef>
          <a:fontRef idx="minor">
            <a:schemeClr val="dk1"/>
          </a:fontRef>
        </p:style>
        <p:txBody>
          <a:bodyPr>
            <a:noAutofit/>
          </a:bodyPr>
          <a:lstStyle/>
          <a:p>
            <a:pPr algn="ctr" rtl="1"/>
            <a:r>
              <a:rPr lang="fa-IR" sz="1600" b="1" dirty="0" smtClean="0"/>
              <a:t>1- فعالیت آموزشی با محتوای شش پایه ای که با موضوع وهدف مشترک ارائه شد.</a:t>
            </a:r>
            <a:r>
              <a:rPr lang="en-US" sz="1600" dirty="0" smtClean="0"/>
              <a:t/>
            </a:r>
            <a:br>
              <a:rPr lang="en-US" sz="1600" dirty="0" smtClean="0"/>
            </a:br>
            <a:r>
              <a:rPr lang="fa-IR" sz="1600" dirty="0" smtClean="0"/>
              <a:t>          </a:t>
            </a:r>
            <a:r>
              <a:rPr lang="fa-IR" sz="1600" b="1" dirty="0" smtClean="0"/>
              <a:t>هدف: شناخت گیاه وقسمت های مختلف آن، مقایسه ی قسمت های گیاه، پی بردن به نیاز گیاه و...</a:t>
            </a:r>
            <a:endParaRPr lang="en-US" sz="1600" dirty="0"/>
          </a:p>
        </p:txBody>
      </p:sp>
      <p:graphicFrame>
        <p:nvGraphicFramePr>
          <p:cNvPr id="3" name="Table 2"/>
          <p:cNvGraphicFramePr>
            <a:graphicFrameLocks noGrp="1"/>
          </p:cNvGraphicFramePr>
          <p:nvPr/>
        </p:nvGraphicFramePr>
        <p:xfrm>
          <a:off x="533400" y="1142999"/>
          <a:ext cx="7408822" cy="5561866"/>
        </p:xfrm>
        <a:graphic>
          <a:graphicData uri="http://schemas.openxmlformats.org/drawingml/2006/table">
            <a:tbl>
              <a:tblPr rtl="1">
                <a:tableStyleId>{775DCB02-9BB8-47FD-8907-85C794F793BA}</a:tableStyleId>
              </a:tblPr>
              <a:tblGrid>
                <a:gridCol w="901150"/>
                <a:gridCol w="701404"/>
                <a:gridCol w="1788773"/>
                <a:gridCol w="4017495"/>
              </a:tblGrid>
              <a:tr h="1219935">
                <a:tc>
                  <a:txBody>
                    <a:bodyPr/>
                    <a:lstStyle/>
                    <a:p>
                      <a:pPr algn="justLow" rtl="1">
                        <a:spcBef>
                          <a:spcPts val="1200"/>
                        </a:spcBef>
                        <a:spcAft>
                          <a:spcPts val="300"/>
                        </a:spcAft>
                      </a:pPr>
                      <a:endParaRPr lang="fa-IR" sz="1500" dirty="0" smtClean="0"/>
                    </a:p>
                    <a:p>
                      <a:pPr algn="justLow" rtl="1">
                        <a:spcBef>
                          <a:spcPts val="1200"/>
                        </a:spcBef>
                        <a:spcAft>
                          <a:spcPts val="300"/>
                        </a:spcAft>
                      </a:pPr>
                      <a:r>
                        <a:rPr lang="fa-IR" sz="1500" dirty="0" smtClean="0"/>
                        <a:t>روزهای هفته</a:t>
                      </a:r>
                    </a:p>
                    <a:p>
                      <a:pPr algn="justLow" rtl="1">
                        <a:spcBef>
                          <a:spcPts val="1200"/>
                        </a:spcBef>
                        <a:spcAft>
                          <a:spcPts val="300"/>
                        </a:spcAft>
                      </a:pPr>
                      <a:endParaRPr lang="en-US" sz="1500" b="1" dirty="0">
                        <a:latin typeface="Times New Roman"/>
                        <a:ea typeface="MS Mincho"/>
                      </a:endParaRPr>
                    </a:p>
                  </a:txBody>
                  <a:tcPr marL="67859" marR="67859" marT="0" marB="0"/>
                </a:tc>
                <a:tc>
                  <a:txBody>
                    <a:bodyPr/>
                    <a:lstStyle/>
                    <a:p>
                      <a:pPr algn="justLow" rtl="1">
                        <a:spcBef>
                          <a:spcPts val="1200"/>
                        </a:spcBef>
                        <a:spcAft>
                          <a:spcPts val="300"/>
                        </a:spcAft>
                      </a:pPr>
                      <a:endParaRPr lang="fa-IR" sz="1500" dirty="0" smtClean="0"/>
                    </a:p>
                    <a:p>
                      <a:pPr algn="justLow" rtl="1">
                        <a:spcBef>
                          <a:spcPts val="1200"/>
                        </a:spcBef>
                        <a:spcAft>
                          <a:spcPts val="300"/>
                        </a:spcAft>
                      </a:pPr>
                      <a:r>
                        <a:rPr lang="fa-IR" sz="1500" dirty="0" smtClean="0"/>
                        <a:t>پایه</a:t>
                      </a:r>
                      <a:endParaRPr lang="en-US" sz="1500" b="1" dirty="0">
                        <a:latin typeface="Times New Roman"/>
                        <a:ea typeface="MS Mincho"/>
                      </a:endParaRPr>
                    </a:p>
                  </a:txBody>
                  <a:tcPr marL="67859" marR="67859" marT="0" marB="0"/>
                </a:tc>
                <a:tc>
                  <a:txBody>
                    <a:bodyPr/>
                    <a:lstStyle/>
                    <a:p>
                      <a:pPr algn="justLow" rtl="1">
                        <a:spcBef>
                          <a:spcPts val="1200"/>
                        </a:spcBef>
                        <a:spcAft>
                          <a:spcPts val="300"/>
                        </a:spcAft>
                      </a:pPr>
                      <a:endParaRPr lang="fa-IR" sz="1500" dirty="0" smtClean="0"/>
                    </a:p>
                    <a:p>
                      <a:pPr algn="justLow" rtl="1">
                        <a:spcBef>
                          <a:spcPts val="1200"/>
                        </a:spcBef>
                        <a:spcAft>
                          <a:spcPts val="300"/>
                        </a:spcAft>
                      </a:pPr>
                      <a:r>
                        <a:rPr lang="fa-IR" sz="1500" dirty="0" smtClean="0"/>
                        <a:t>ماده </a:t>
                      </a:r>
                      <a:r>
                        <a:rPr lang="fa-IR" sz="1500" dirty="0"/>
                        <a:t>ی درسی</a:t>
                      </a:r>
                      <a:endParaRPr lang="en-US" sz="1500" b="1" dirty="0">
                        <a:latin typeface="Times New Roman"/>
                        <a:ea typeface="MS Mincho"/>
                      </a:endParaRPr>
                    </a:p>
                  </a:txBody>
                  <a:tcPr marL="67859" marR="67859" marT="0" marB="0"/>
                </a:tc>
                <a:tc>
                  <a:txBody>
                    <a:bodyPr/>
                    <a:lstStyle/>
                    <a:p>
                      <a:pPr algn="justLow" rtl="1">
                        <a:spcBef>
                          <a:spcPts val="1200"/>
                        </a:spcBef>
                        <a:spcAft>
                          <a:spcPts val="300"/>
                        </a:spcAft>
                      </a:pPr>
                      <a:endParaRPr lang="fa-IR" sz="1500" dirty="0" smtClean="0"/>
                    </a:p>
                    <a:p>
                      <a:pPr algn="justLow" rtl="1">
                        <a:spcBef>
                          <a:spcPts val="1200"/>
                        </a:spcBef>
                        <a:spcAft>
                          <a:spcPts val="300"/>
                        </a:spcAft>
                      </a:pPr>
                      <a:r>
                        <a:rPr lang="fa-IR" sz="1500" dirty="0" smtClean="0"/>
                        <a:t>ارتباط </a:t>
                      </a:r>
                      <a:r>
                        <a:rPr lang="fa-IR" sz="1500" dirty="0"/>
                        <a:t>بین محتوای پایه ها (تلفیق محتوای چندپایه) </a:t>
                      </a:r>
                      <a:endParaRPr lang="fa-IR" sz="1500" dirty="0" smtClean="0"/>
                    </a:p>
                    <a:p>
                      <a:pPr algn="justLow" rtl="1">
                        <a:spcBef>
                          <a:spcPts val="1200"/>
                        </a:spcBef>
                        <a:spcAft>
                          <a:spcPts val="300"/>
                        </a:spcAft>
                      </a:pPr>
                      <a:endParaRPr lang="en-US" sz="1500" b="1" dirty="0">
                        <a:latin typeface="Times New Roman"/>
                        <a:ea typeface="MS Mincho"/>
                      </a:endParaRPr>
                    </a:p>
                  </a:txBody>
                  <a:tcPr marL="67859" marR="67859" marT="0" marB="0"/>
                </a:tc>
              </a:tr>
              <a:tr h="4266466">
                <a:tc>
                  <a:txBody>
                    <a:bodyPr/>
                    <a:lstStyle/>
                    <a:p>
                      <a:pPr marL="71755" marR="71755" algn="ctr" rtl="1">
                        <a:spcBef>
                          <a:spcPts val="1200"/>
                        </a:spcBef>
                        <a:spcAft>
                          <a:spcPts val="300"/>
                        </a:spcAft>
                      </a:pPr>
                      <a:r>
                        <a:rPr lang="fa-IR" sz="1500"/>
                        <a:t>بطور مثال : یک جلسه از روز شنبه</a:t>
                      </a:r>
                      <a:endParaRPr lang="en-US" sz="1500" b="1">
                        <a:latin typeface="Times New Roman"/>
                        <a:ea typeface="MS Mincho"/>
                      </a:endParaRPr>
                    </a:p>
                  </a:txBody>
                  <a:tcPr marL="67859" marR="67859" marT="0" marB="0" vert="vert270"/>
                </a:tc>
                <a:tc>
                  <a:txBody>
                    <a:bodyPr/>
                    <a:lstStyle/>
                    <a:p>
                      <a:pPr algn="r" rtl="1">
                        <a:spcAft>
                          <a:spcPts val="0"/>
                        </a:spcAft>
                      </a:pPr>
                      <a:endParaRPr lang="fa-IR" sz="1500" dirty="0" smtClean="0"/>
                    </a:p>
                    <a:p>
                      <a:pPr algn="r" rtl="1">
                        <a:spcAft>
                          <a:spcPts val="0"/>
                        </a:spcAft>
                      </a:pPr>
                      <a:r>
                        <a:rPr lang="fa-IR" sz="1500" dirty="0" smtClean="0"/>
                        <a:t>اول</a:t>
                      </a:r>
                      <a:endParaRPr lang="en-US" sz="1500" dirty="0"/>
                    </a:p>
                    <a:p>
                      <a:pPr algn="r" rtl="1">
                        <a:spcAft>
                          <a:spcPts val="0"/>
                        </a:spcAft>
                      </a:pPr>
                      <a:endParaRPr lang="fa-IR" sz="1500" dirty="0" smtClean="0"/>
                    </a:p>
                    <a:p>
                      <a:pPr algn="r" rtl="1">
                        <a:spcAft>
                          <a:spcPts val="0"/>
                        </a:spcAft>
                      </a:pPr>
                      <a:r>
                        <a:rPr lang="fa-IR" sz="1500" dirty="0" smtClean="0"/>
                        <a:t>دوم</a:t>
                      </a:r>
                    </a:p>
                    <a:p>
                      <a:pPr algn="r" rtl="1">
                        <a:spcAft>
                          <a:spcPts val="0"/>
                        </a:spcAft>
                      </a:pPr>
                      <a:endParaRPr lang="fa-IR" sz="1500" dirty="0" smtClean="0"/>
                    </a:p>
                    <a:p>
                      <a:pPr algn="r" rtl="1">
                        <a:spcAft>
                          <a:spcPts val="0"/>
                        </a:spcAft>
                      </a:pPr>
                      <a:endParaRPr lang="fa-IR" sz="1500" dirty="0" smtClean="0"/>
                    </a:p>
                    <a:p>
                      <a:pPr algn="r" rtl="1">
                        <a:spcAft>
                          <a:spcPts val="0"/>
                        </a:spcAft>
                      </a:pPr>
                      <a:r>
                        <a:rPr lang="fa-IR" sz="1500" dirty="0" smtClean="0"/>
                        <a:t>سوم</a:t>
                      </a:r>
                    </a:p>
                    <a:p>
                      <a:pPr algn="r" rtl="1">
                        <a:spcAft>
                          <a:spcPts val="0"/>
                        </a:spcAft>
                      </a:pPr>
                      <a:endParaRPr lang="en-US" sz="1500" dirty="0"/>
                    </a:p>
                    <a:p>
                      <a:pPr algn="r" rtl="1">
                        <a:spcAft>
                          <a:spcPts val="0"/>
                        </a:spcAft>
                      </a:pPr>
                      <a:endParaRPr lang="fa-IR" sz="1500" dirty="0" smtClean="0"/>
                    </a:p>
                    <a:p>
                      <a:pPr algn="r" rtl="1">
                        <a:spcAft>
                          <a:spcPts val="0"/>
                        </a:spcAft>
                      </a:pPr>
                      <a:r>
                        <a:rPr lang="fa-IR" sz="1500" dirty="0" smtClean="0"/>
                        <a:t>چهارم</a:t>
                      </a:r>
                    </a:p>
                    <a:p>
                      <a:pPr algn="r" rtl="1">
                        <a:spcAft>
                          <a:spcPts val="0"/>
                        </a:spcAft>
                      </a:pPr>
                      <a:endParaRPr lang="fa-IR" sz="1500" dirty="0" smtClean="0"/>
                    </a:p>
                    <a:p>
                      <a:pPr algn="r" rtl="1">
                        <a:spcAft>
                          <a:spcPts val="0"/>
                        </a:spcAft>
                      </a:pPr>
                      <a:endParaRPr lang="fa-IR" sz="1500" dirty="0" smtClean="0"/>
                    </a:p>
                    <a:p>
                      <a:pPr algn="r" rtl="1">
                        <a:spcAft>
                          <a:spcPts val="0"/>
                        </a:spcAft>
                      </a:pPr>
                      <a:r>
                        <a:rPr lang="fa-IR" sz="1500" dirty="0" smtClean="0"/>
                        <a:t>پنجم </a:t>
                      </a:r>
                      <a:endParaRPr lang="en-US" sz="1500" dirty="0"/>
                    </a:p>
                    <a:p>
                      <a:pPr algn="r" rtl="1">
                        <a:spcAft>
                          <a:spcPts val="0"/>
                        </a:spcAft>
                      </a:pPr>
                      <a:endParaRPr lang="fa-IR" sz="1500" dirty="0" smtClean="0"/>
                    </a:p>
                    <a:p>
                      <a:pPr algn="r" rtl="1">
                        <a:spcAft>
                          <a:spcPts val="0"/>
                        </a:spcAft>
                      </a:pPr>
                      <a:endParaRPr lang="fa-IR" sz="1500" dirty="0" smtClean="0"/>
                    </a:p>
                    <a:p>
                      <a:pPr algn="r" rtl="1">
                        <a:spcAft>
                          <a:spcPts val="0"/>
                        </a:spcAft>
                      </a:pPr>
                      <a:r>
                        <a:rPr lang="fa-IR" sz="1500" dirty="0" smtClean="0"/>
                        <a:t>ششم </a:t>
                      </a:r>
                      <a:endParaRPr lang="en-US" sz="1500" dirty="0">
                        <a:latin typeface="Times New Roman"/>
                        <a:ea typeface="MS Mincho"/>
                      </a:endParaRPr>
                    </a:p>
                  </a:txBody>
                  <a:tcPr marL="67859" marR="67859" marT="0" marB="0"/>
                </a:tc>
                <a:tc>
                  <a:txBody>
                    <a:bodyPr/>
                    <a:lstStyle/>
                    <a:p>
                      <a:pPr algn="r" rtl="1">
                        <a:spcAft>
                          <a:spcPts val="0"/>
                        </a:spcAft>
                      </a:pPr>
                      <a:endParaRPr lang="fa-IR" sz="1500" dirty="0" smtClean="0"/>
                    </a:p>
                    <a:p>
                      <a:pPr algn="r" rtl="1">
                        <a:spcAft>
                          <a:spcPts val="0"/>
                        </a:spcAft>
                      </a:pPr>
                      <a:r>
                        <a:rPr lang="fa-IR" sz="1500" dirty="0" smtClean="0"/>
                        <a:t>علوم </a:t>
                      </a:r>
                      <a:r>
                        <a:rPr lang="fa-IR" sz="1500" dirty="0"/>
                        <a:t>( گیاهان</a:t>
                      </a:r>
                      <a:r>
                        <a:rPr lang="fa-IR" sz="1500" dirty="0" smtClean="0"/>
                        <a:t>)</a:t>
                      </a:r>
                    </a:p>
                    <a:p>
                      <a:pPr algn="r" rtl="1">
                        <a:spcAft>
                          <a:spcPts val="0"/>
                        </a:spcAft>
                      </a:pPr>
                      <a:endParaRPr lang="en-US" sz="1500" dirty="0"/>
                    </a:p>
                    <a:p>
                      <a:pPr algn="r" rtl="1">
                        <a:spcAft>
                          <a:spcPts val="0"/>
                        </a:spcAft>
                      </a:pPr>
                      <a:r>
                        <a:rPr lang="fa-IR" sz="1500" dirty="0"/>
                        <a:t>علوم (گیاهان ) </a:t>
                      </a:r>
                      <a:endParaRPr lang="fa-IR" sz="1500" dirty="0" smtClean="0"/>
                    </a:p>
                    <a:p>
                      <a:pPr algn="r" rtl="1">
                        <a:spcAft>
                          <a:spcPts val="0"/>
                        </a:spcAft>
                      </a:pPr>
                      <a:endParaRPr lang="fa-IR" sz="1500" dirty="0" smtClean="0"/>
                    </a:p>
                    <a:p>
                      <a:pPr algn="r" rtl="1">
                        <a:spcAft>
                          <a:spcPts val="0"/>
                        </a:spcAft>
                      </a:pPr>
                      <a:endParaRPr lang="en-US" sz="1500" dirty="0"/>
                    </a:p>
                    <a:p>
                      <a:pPr algn="r" rtl="1">
                        <a:spcAft>
                          <a:spcPts val="0"/>
                        </a:spcAft>
                      </a:pPr>
                      <a:r>
                        <a:rPr lang="fa-IR" sz="1500" dirty="0"/>
                        <a:t>علوم(گوناگونی گیاه</a:t>
                      </a:r>
                      <a:r>
                        <a:rPr lang="fa-IR" sz="1500" dirty="0" smtClean="0"/>
                        <a:t>)</a:t>
                      </a:r>
                    </a:p>
                    <a:p>
                      <a:pPr algn="r" rtl="1">
                        <a:spcAft>
                          <a:spcPts val="0"/>
                        </a:spcAft>
                      </a:pPr>
                      <a:endParaRPr lang="fa-IR" sz="1500" dirty="0" smtClean="0"/>
                    </a:p>
                    <a:p>
                      <a:pPr algn="r" rtl="1">
                        <a:spcAft>
                          <a:spcPts val="0"/>
                        </a:spcAft>
                      </a:pPr>
                      <a:endParaRPr lang="en-US" sz="1500" dirty="0"/>
                    </a:p>
                    <a:p>
                      <a:pPr algn="r" rtl="1">
                        <a:spcAft>
                          <a:spcPts val="0"/>
                        </a:spcAft>
                      </a:pPr>
                      <a:r>
                        <a:rPr lang="fa-IR" sz="1500" dirty="0"/>
                        <a:t>علوم(غذا سازی گیاه) </a:t>
                      </a:r>
                      <a:endParaRPr lang="fa-IR" sz="1500" dirty="0" smtClean="0"/>
                    </a:p>
                    <a:p>
                      <a:pPr algn="r" rtl="1">
                        <a:spcAft>
                          <a:spcPts val="0"/>
                        </a:spcAft>
                      </a:pPr>
                      <a:endParaRPr lang="fa-IR" sz="1500" dirty="0" smtClean="0"/>
                    </a:p>
                    <a:p>
                      <a:pPr algn="r" rtl="1">
                        <a:spcAft>
                          <a:spcPts val="0"/>
                        </a:spcAft>
                      </a:pPr>
                      <a:endParaRPr lang="fa-IR" sz="1500" dirty="0" smtClean="0"/>
                    </a:p>
                    <a:p>
                      <a:pPr algn="r" rtl="1">
                        <a:spcAft>
                          <a:spcPts val="0"/>
                        </a:spcAft>
                      </a:pPr>
                      <a:r>
                        <a:rPr lang="fa-IR" sz="1500" dirty="0" smtClean="0"/>
                        <a:t>علوم(خاک</a:t>
                      </a:r>
                      <a:r>
                        <a:rPr lang="fa-IR" sz="1500" dirty="0"/>
                        <a:t>، جانداران ساده</a:t>
                      </a:r>
                      <a:r>
                        <a:rPr lang="fa-IR" sz="1500" dirty="0" smtClean="0"/>
                        <a:t>)</a:t>
                      </a:r>
                    </a:p>
                    <a:p>
                      <a:pPr algn="r" rtl="1">
                        <a:spcAft>
                          <a:spcPts val="0"/>
                        </a:spcAft>
                      </a:pPr>
                      <a:endParaRPr lang="en-US" sz="1500" dirty="0"/>
                    </a:p>
                    <a:p>
                      <a:pPr algn="r" rtl="1">
                        <a:spcAft>
                          <a:spcPts val="0"/>
                        </a:spcAft>
                      </a:pPr>
                      <a:r>
                        <a:rPr lang="fa-IR" sz="1500" dirty="0"/>
                        <a:t>علوم( شگفتی های برگ ، غذاسازی)</a:t>
                      </a:r>
                      <a:endParaRPr lang="en-US" sz="1500" dirty="0">
                        <a:latin typeface="Times New Roman"/>
                        <a:ea typeface="MS Mincho"/>
                      </a:endParaRPr>
                    </a:p>
                  </a:txBody>
                  <a:tcPr marL="67859" marR="67859" marT="0" marB="0"/>
                </a:tc>
                <a:tc>
                  <a:txBody>
                    <a:bodyPr/>
                    <a:lstStyle/>
                    <a:p>
                      <a:pPr algn="r" rtl="1">
                        <a:spcAft>
                          <a:spcPts val="0"/>
                        </a:spcAft>
                      </a:pPr>
                      <a:endParaRPr lang="fa-IR" sz="1500" dirty="0" smtClean="0"/>
                    </a:p>
                    <a:p>
                      <a:pPr algn="r" rtl="1">
                        <a:spcAft>
                          <a:spcPts val="0"/>
                        </a:spcAft>
                      </a:pPr>
                      <a:r>
                        <a:rPr lang="fa-IR" sz="1500" dirty="0" smtClean="0"/>
                        <a:t>1- با </a:t>
                      </a:r>
                      <a:r>
                        <a:rPr lang="fa-IR" sz="1500" dirty="0"/>
                        <a:t>استفاده از گیاه قسمت های مختلف آن رامشاهده ومقایسه کنند </a:t>
                      </a:r>
                      <a:r>
                        <a:rPr lang="fa-IR" sz="1500" dirty="0" smtClean="0"/>
                        <a:t>.</a:t>
                      </a:r>
                    </a:p>
                    <a:p>
                      <a:pPr algn="r" rtl="1">
                        <a:spcAft>
                          <a:spcPts val="0"/>
                        </a:spcAft>
                      </a:pPr>
                      <a:r>
                        <a:rPr lang="fa-IR" sz="1500" dirty="0" smtClean="0"/>
                        <a:t>2- </a:t>
                      </a:r>
                      <a:r>
                        <a:rPr lang="fa-IR" sz="1500" dirty="0"/>
                        <a:t>بامشاهده ی تصویرونمونه هاکار گل ومیوه ، دانه و رشد آن ، قسمت های مختلف دانه را بیان کنند</a:t>
                      </a:r>
                      <a:r>
                        <a:rPr lang="fa-IR" sz="1500" dirty="0" smtClean="0"/>
                        <a:t>.</a:t>
                      </a:r>
                    </a:p>
                    <a:p>
                      <a:pPr algn="r" rtl="1">
                        <a:spcAft>
                          <a:spcPts val="0"/>
                        </a:spcAft>
                      </a:pPr>
                      <a:endParaRPr lang="en-US" sz="1500" dirty="0"/>
                    </a:p>
                    <a:p>
                      <a:pPr algn="r" rtl="1">
                        <a:spcAft>
                          <a:spcPts val="0"/>
                        </a:spcAft>
                      </a:pPr>
                      <a:r>
                        <a:rPr lang="fa-IR" sz="1500" dirty="0"/>
                        <a:t>3- با مشاهده ی گیاهان گوناگون و مقایسه قسمت های مختلف گیاه ،آن را دسته بندی کنند. </a:t>
                      </a:r>
                      <a:endParaRPr lang="fa-IR" sz="1500" dirty="0" smtClean="0"/>
                    </a:p>
                    <a:p>
                      <a:pPr algn="r" rtl="1">
                        <a:spcAft>
                          <a:spcPts val="0"/>
                        </a:spcAft>
                      </a:pPr>
                      <a:endParaRPr lang="en-US" sz="1500" dirty="0"/>
                    </a:p>
                    <a:p>
                      <a:pPr algn="r" rtl="1">
                        <a:spcAft>
                          <a:spcPts val="0"/>
                        </a:spcAft>
                      </a:pPr>
                      <a:r>
                        <a:rPr lang="fa-IR" sz="1500" dirty="0"/>
                        <a:t>4- کاربرگ، ریشه وساقه در عمل غذاسازی گیاه، رشد گیاه واستفاده گیاه از آن رابررسی کنند</a:t>
                      </a:r>
                      <a:r>
                        <a:rPr lang="fa-IR" sz="1500" dirty="0" smtClean="0"/>
                        <a:t>.</a:t>
                      </a:r>
                    </a:p>
                    <a:p>
                      <a:pPr algn="r" rtl="1">
                        <a:spcAft>
                          <a:spcPts val="0"/>
                        </a:spcAft>
                      </a:pPr>
                      <a:endParaRPr lang="fa-IR" sz="1500" dirty="0" smtClean="0"/>
                    </a:p>
                    <a:p>
                      <a:pPr marL="342900" lvl="0" indent="-342900" algn="r" rtl="1">
                        <a:spcAft>
                          <a:spcPts val="0"/>
                        </a:spcAft>
                        <a:buSzPts val="1400"/>
                        <a:buFont typeface="+mj-lt"/>
                        <a:buNone/>
                      </a:pPr>
                      <a:r>
                        <a:rPr lang="fa-IR" sz="1500" dirty="0" smtClean="0"/>
                        <a:t>5- اثرخاک </a:t>
                      </a:r>
                      <a:r>
                        <a:rPr lang="fa-IR" sz="1500" dirty="0"/>
                        <a:t>دررشد گیاه،صفات جانداران ساده باگیاه و جانورمقایسه کنند. واثرآن را برمحیط زیست بررسی کنند </a:t>
                      </a:r>
                      <a:r>
                        <a:rPr lang="fa-IR" sz="1500" dirty="0" smtClean="0"/>
                        <a:t>.</a:t>
                      </a:r>
                    </a:p>
                    <a:p>
                      <a:pPr marL="342900" lvl="0" indent="-342900" algn="r" rtl="1">
                        <a:spcAft>
                          <a:spcPts val="0"/>
                        </a:spcAft>
                        <a:buSzPts val="1400"/>
                        <a:buFont typeface="+mj-lt"/>
                        <a:buNone/>
                      </a:pPr>
                      <a:endParaRPr lang="en-US" sz="1500" dirty="0"/>
                    </a:p>
                    <a:p>
                      <a:pPr algn="r" rtl="1">
                        <a:spcAft>
                          <a:spcPts val="0"/>
                        </a:spcAft>
                      </a:pPr>
                      <a:r>
                        <a:rPr lang="fa-IR" sz="1500" dirty="0"/>
                        <a:t>6-کاربرگ درعمل غذاسازی و...</a:t>
                      </a:r>
                      <a:endParaRPr lang="en-US" sz="1500" dirty="0">
                        <a:latin typeface="Times New Roman"/>
                        <a:ea typeface="MS Mincho"/>
                      </a:endParaRPr>
                    </a:p>
                  </a:txBody>
                  <a:tcPr marL="67859" marR="67859" marT="0" marB="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990600"/>
          </a:xfrm>
        </p:spPr>
        <p:style>
          <a:lnRef idx="1">
            <a:schemeClr val="accent6"/>
          </a:lnRef>
          <a:fillRef idx="2">
            <a:schemeClr val="accent6"/>
          </a:fillRef>
          <a:effectRef idx="1">
            <a:schemeClr val="accent6"/>
          </a:effectRef>
          <a:fontRef idx="minor">
            <a:schemeClr val="dk1"/>
          </a:fontRef>
        </p:style>
        <p:txBody>
          <a:bodyPr>
            <a:noAutofit/>
          </a:bodyPr>
          <a:lstStyle/>
          <a:p>
            <a:pPr algn="ctr" rtl="1"/>
            <a:r>
              <a:rPr lang="fa-IR" sz="1600" b="1" dirty="0" smtClean="0"/>
              <a:t>2 -  فعالیت آموزشی با محتوای شش پایه ای که با موضوع  وهدف مشترک ارائه شد. </a:t>
            </a:r>
            <a:br>
              <a:rPr lang="fa-IR" sz="1600" b="1" dirty="0" smtClean="0"/>
            </a:br>
            <a:r>
              <a:rPr lang="fa-IR" sz="1600" b="1" dirty="0" smtClean="0"/>
              <a:t> هدف : شناخت جانوران (مانند: نوع حرکت، محل زندگی، نوع غذا، شباهت وتفاوت، صفات آن ها، نوع آن ها، ارتباط با یکدیگر و...)  فعالیت آموزشی با محتوای شش پایه ای که با موضوع  وهدف مشترک ارائه شد.</a:t>
            </a:r>
            <a:endParaRPr lang="en-US" sz="1600" dirty="0"/>
          </a:p>
        </p:txBody>
      </p:sp>
      <p:graphicFrame>
        <p:nvGraphicFramePr>
          <p:cNvPr id="3" name="Table 2"/>
          <p:cNvGraphicFramePr>
            <a:graphicFrameLocks noGrp="1"/>
          </p:cNvGraphicFramePr>
          <p:nvPr/>
        </p:nvGraphicFramePr>
        <p:xfrm>
          <a:off x="381001" y="1524001"/>
          <a:ext cx="7467598" cy="4758429"/>
        </p:xfrm>
        <a:graphic>
          <a:graphicData uri="http://schemas.openxmlformats.org/drawingml/2006/table">
            <a:tbl>
              <a:tblPr rtl="1">
                <a:tableStyleId>{3C2FFA5D-87B4-456A-9821-1D502468CF0F}</a:tableStyleId>
              </a:tblPr>
              <a:tblGrid>
                <a:gridCol w="608810"/>
                <a:gridCol w="1513188"/>
                <a:gridCol w="2672800"/>
                <a:gridCol w="2672800"/>
              </a:tblGrid>
              <a:tr h="797582">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روزهای هفته</a:t>
                      </a:r>
                      <a:endParaRPr lang="fa-IR" sz="1400" b="1" dirty="0" smtClean="0">
                        <a:latin typeface="Times New Roman"/>
                        <a:ea typeface="MS Mincho"/>
                        <a:cs typeface="B Lotus"/>
                      </a:endParaRPr>
                    </a:p>
                  </a:txBody>
                  <a:tcPr marL="67859" marR="67859"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پایه</a:t>
                      </a:r>
                      <a:endParaRPr lang="en-US" sz="1400" b="1" dirty="0">
                        <a:latin typeface="Times New Roman"/>
                        <a:ea typeface="MS Mincho"/>
                      </a:endParaRPr>
                    </a:p>
                  </a:txBody>
                  <a:tcPr marL="67859" marR="67859"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ماده </a:t>
                      </a:r>
                      <a:r>
                        <a:rPr lang="fa-IR" sz="1400" dirty="0"/>
                        <a:t>ی درسی</a:t>
                      </a:r>
                      <a:endParaRPr lang="en-US" sz="1400" b="1" dirty="0">
                        <a:latin typeface="Times New Roman"/>
                        <a:ea typeface="MS Mincho"/>
                      </a:endParaRPr>
                    </a:p>
                  </a:txBody>
                  <a:tcPr marL="67859" marR="67859"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ارتباط </a:t>
                      </a:r>
                      <a:r>
                        <a:rPr lang="fa-IR" sz="1400" dirty="0"/>
                        <a:t>بین محتوای پایه ها (تلفیق محتوای چندپایه) </a:t>
                      </a:r>
                      <a:endParaRPr lang="fa-IR" sz="1400" b="1" dirty="0" smtClean="0">
                        <a:latin typeface="Times New Roman"/>
                        <a:ea typeface="MS Mincho"/>
                        <a:cs typeface="B Lotus"/>
                      </a:endParaRPr>
                    </a:p>
                  </a:txBody>
                  <a:tcPr marL="67859" marR="67859" marT="0" marB="0"/>
                </a:tc>
              </a:tr>
              <a:tr h="3436619">
                <a:tc rowSpan="2">
                  <a:txBody>
                    <a:bodyPr/>
                    <a:lstStyle/>
                    <a:p>
                      <a:pPr marL="71755" marR="71755" algn="justLow" rtl="1">
                        <a:spcBef>
                          <a:spcPts val="1200"/>
                        </a:spcBef>
                        <a:spcAft>
                          <a:spcPts val="300"/>
                        </a:spcAft>
                      </a:pPr>
                      <a:r>
                        <a:rPr lang="fa-IR" sz="1400" dirty="0"/>
                        <a:t>       بطور مثال : یک جلسه از روزیک شنبه </a:t>
                      </a:r>
                      <a:endParaRPr lang="en-US" sz="1400" b="1" dirty="0">
                        <a:latin typeface="Times New Roman"/>
                        <a:ea typeface="MS Mincho"/>
                      </a:endParaRPr>
                    </a:p>
                  </a:txBody>
                  <a:tcPr marL="48707" marR="48707" marT="0" marB="0" vert="vert270"/>
                </a:tc>
                <a:tc>
                  <a:txBody>
                    <a:bodyPr/>
                    <a:lstStyle/>
                    <a:p>
                      <a:pPr algn="r" rtl="1">
                        <a:spcAft>
                          <a:spcPts val="0"/>
                        </a:spcAft>
                      </a:pPr>
                      <a:endParaRPr lang="fa-IR" sz="1400" dirty="0" smtClean="0"/>
                    </a:p>
                    <a:p>
                      <a:pPr algn="r" rtl="1">
                        <a:spcAft>
                          <a:spcPts val="0"/>
                        </a:spcAft>
                      </a:pPr>
                      <a:r>
                        <a:rPr lang="fa-IR" sz="1400" dirty="0" smtClean="0"/>
                        <a:t>اول</a:t>
                      </a:r>
                    </a:p>
                    <a:p>
                      <a:pPr algn="r" rtl="1">
                        <a:spcAft>
                          <a:spcPts val="0"/>
                        </a:spcAft>
                      </a:pPr>
                      <a:endParaRPr lang="fa-IR" sz="1400" dirty="0" smtClean="0"/>
                    </a:p>
                    <a:p>
                      <a:pPr algn="r" rtl="1">
                        <a:spcAft>
                          <a:spcPts val="0"/>
                        </a:spcAft>
                      </a:pPr>
                      <a:endParaRPr lang="fa-IR" sz="1400" dirty="0" smtClean="0"/>
                    </a:p>
                    <a:p>
                      <a:pPr algn="r" rtl="1">
                        <a:spcAft>
                          <a:spcPts val="0"/>
                        </a:spcAft>
                      </a:pPr>
                      <a:r>
                        <a:rPr lang="fa-IR" sz="1400" dirty="0" smtClean="0"/>
                        <a:t>دوم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سوم</a:t>
                      </a:r>
                    </a:p>
                    <a:p>
                      <a:pPr algn="r" rtl="1">
                        <a:spcAft>
                          <a:spcPts val="0"/>
                        </a:spcAft>
                      </a:pP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چهارم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پنجم</a:t>
                      </a:r>
                      <a:endParaRPr lang="en-US" sz="1400" dirty="0">
                        <a:latin typeface="Times New Roman"/>
                        <a:ea typeface="MS Mincho"/>
                      </a:endParaRPr>
                    </a:p>
                  </a:txBody>
                  <a:tcPr marL="48707" marR="48707" marT="0" marB="0"/>
                </a:tc>
                <a:tc>
                  <a:txBody>
                    <a:bodyPr/>
                    <a:lstStyle/>
                    <a:p>
                      <a:pPr algn="r" rtl="1">
                        <a:spcAft>
                          <a:spcPts val="0"/>
                        </a:spcAft>
                      </a:pPr>
                      <a:r>
                        <a:rPr lang="fa-IR" sz="1400" dirty="0"/>
                        <a:t>           </a:t>
                      </a:r>
                      <a:endParaRPr lang="fa-IR" sz="1400" dirty="0" smtClean="0"/>
                    </a:p>
                    <a:p>
                      <a:pPr algn="r" rtl="1">
                        <a:spcAft>
                          <a:spcPts val="0"/>
                        </a:spcAft>
                      </a:pPr>
                      <a:r>
                        <a:rPr lang="fa-IR" sz="1400" dirty="0" smtClean="0"/>
                        <a:t>        </a:t>
                      </a:r>
                      <a:r>
                        <a:rPr lang="fa-IR" sz="1400" dirty="0"/>
                        <a:t>علوم </a:t>
                      </a:r>
                      <a:r>
                        <a:rPr lang="fa-IR" sz="1400" dirty="0" smtClean="0"/>
                        <a:t>  </a:t>
                      </a:r>
                      <a:r>
                        <a:rPr lang="fa-IR" sz="1400" dirty="0"/>
                        <a:t>( جانوران </a:t>
                      </a:r>
                      <a:r>
                        <a:rPr lang="fa-IR" sz="1400" dirty="0" smtClean="0"/>
                        <a:t>)</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   علوم(محل </a:t>
                      </a:r>
                      <a:r>
                        <a:rPr lang="fa-IR" sz="1400" dirty="0"/>
                        <a:t>زندگی جانور</a:t>
                      </a:r>
                      <a:r>
                        <a:rPr lang="fa-IR" sz="1400" dirty="0" smtClean="0"/>
                        <a:t>)</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 علوم </a:t>
                      </a:r>
                      <a:r>
                        <a:rPr lang="fa-IR" sz="1400" dirty="0"/>
                        <a:t>(جانوران مهره دار</a:t>
                      </a:r>
                      <a:r>
                        <a:rPr lang="fa-IR" sz="1400" dirty="0" smtClean="0"/>
                        <a:t>)</a:t>
                      </a:r>
                    </a:p>
                    <a:p>
                      <a:pPr algn="r" rtl="1">
                        <a:spcAft>
                          <a:spcPts val="0"/>
                        </a:spcAft>
                      </a:pP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 علوم  </a:t>
                      </a:r>
                      <a:r>
                        <a:rPr lang="fa-IR" sz="1400" dirty="0"/>
                        <a:t>(جانوران بی مهره) </a:t>
                      </a: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 علوم(محیط </a:t>
                      </a:r>
                      <a:r>
                        <a:rPr lang="fa-IR" sz="1400" dirty="0"/>
                        <a:t>زیست)</a:t>
                      </a:r>
                      <a:endParaRPr lang="en-US" sz="1400" dirty="0">
                        <a:latin typeface="Times New Roman"/>
                        <a:ea typeface="MS Mincho"/>
                      </a:endParaRPr>
                    </a:p>
                  </a:txBody>
                  <a:tcPr marL="48707" marR="48707" marT="0" marB="0"/>
                </a:tc>
                <a:tc>
                  <a:txBody>
                    <a:bodyPr/>
                    <a:lstStyle/>
                    <a:p>
                      <a:pPr algn="justLow" rtl="1">
                        <a:spcAft>
                          <a:spcPts val="0"/>
                        </a:spcAft>
                      </a:pPr>
                      <a:endParaRPr lang="fa-IR" sz="1400" dirty="0" smtClean="0"/>
                    </a:p>
                    <a:p>
                      <a:pPr algn="justLow" rtl="1">
                        <a:spcAft>
                          <a:spcPts val="0"/>
                        </a:spcAft>
                      </a:pPr>
                      <a:r>
                        <a:rPr lang="fa-IR" sz="1400" dirty="0" smtClean="0"/>
                        <a:t>1- </a:t>
                      </a:r>
                      <a:r>
                        <a:rPr lang="fa-IR" sz="1400" dirty="0"/>
                        <a:t>جانور را معرفی کنند، نوع حرکت، نوع غذا، فایده جانور ، شباهت و تفاوت را بیان کنند </a:t>
                      </a:r>
                      <a:r>
                        <a:rPr lang="fa-IR" sz="1400" dirty="0" smtClean="0"/>
                        <a:t>.</a:t>
                      </a:r>
                      <a:endParaRPr lang="en-US" sz="1400" dirty="0"/>
                    </a:p>
                    <a:p>
                      <a:pPr algn="justLow" rtl="1">
                        <a:spcAft>
                          <a:spcPts val="0"/>
                        </a:spcAft>
                      </a:pPr>
                      <a:r>
                        <a:rPr lang="fa-IR" sz="1400" dirty="0"/>
                        <a:t>2- نوع حرکت جانور، غذای جانور، پوشش بدن، محل زندگی ، وشکل ظاهری رامقایسه کنند</a:t>
                      </a:r>
                      <a:r>
                        <a:rPr lang="fa-IR" sz="1400" dirty="0" smtClean="0"/>
                        <a:t>.</a:t>
                      </a:r>
                      <a:endParaRPr lang="en-US" sz="1400" dirty="0"/>
                    </a:p>
                    <a:p>
                      <a:pPr algn="justLow" rtl="1">
                        <a:spcAft>
                          <a:spcPts val="0"/>
                        </a:spcAft>
                      </a:pPr>
                      <a:r>
                        <a:rPr lang="fa-IR" sz="1400" dirty="0"/>
                        <a:t>3- نیاز جانور به غذا ومحل زندگی مناسب رابررسی کنند، ازنظر شکل ظاهری دسته بندی نمایند</a:t>
                      </a:r>
                      <a:r>
                        <a:rPr lang="fa-IR" sz="1400" dirty="0" smtClean="0"/>
                        <a:t>.</a:t>
                      </a:r>
                    </a:p>
                    <a:p>
                      <a:pPr algn="justLow" rtl="1">
                        <a:spcAft>
                          <a:spcPts val="0"/>
                        </a:spcAft>
                      </a:pPr>
                      <a:endParaRPr lang="en-US" sz="1400" dirty="0"/>
                    </a:p>
                    <a:p>
                      <a:pPr algn="justLow" rtl="1">
                        <a:spcAft>
                          <a:spcPts val="0"/>
                        </a:spcAft>
                      </a:pPr>
                      <a:r>
                        <a:rPr lang="fa-IR" sz="1400" dirty="0"/>
                        <a:t>4- جانوران را ازنظر شکل ظاهری مقایسه و دسته بندی کنند، فایده جانوران رابررسی </a:t>
                      </a:r>
                      <a:r>
                        <a:rPr lang="fa-IR" sz="1400" dirty="0" smtClean="0"/>
                        <a:t>کنند.</a:t>
                      </a:r>
                      <a:endParaRPr lang="en-US" sz="1400" dirty="0"/>
                    </a:p>
                    <a:p>
                      <a:pPr algn="r" rtl="1">
                        <a:spcAft>
                          <a:spcPts val="0"/>
                        </a:spcAft>
                      </a:pPr>
                      <a:r>
                        <a:rPr lang="fa-IR" sz="1400" dirty="0"/>
                        <a:t>5- رابطه بین جانوران و گیاهان در زنجیره غذایی  را بررسی کنند.</a:t>
                      </a:r>
                      <a:endParaRPr lang="en-US" sz="1400" dirty="0">
                        <a:latin typeface="Times New Roman"/>
                        <a:ea typeface="MS Mincho"/>
                      </a:endParaRPr>
                    </a:p>
                  </a:txBody>
                  <a:tcPr marL="48707" marR="48707" marT="0" marB="0"/>
                </a:tc>
              </a:tr>
              <a:tr h="491230">
                <a:tc vMerge="1">
                  <a:txBody>
                    <a:bodyPr/>
                    <a:lstStyle/>
                    <a:p>
                      <a:endParaRPr lang="en-US"/>
                    </a:p>
                  </a:txBody>
                  <a:tcPr/>
                </a:tc>
                <a:tc>
                  <a:txBody>
                    <a:bodyPr/>
                    <a:lstStyle/>
                    <a:p>
                      <a:pPr algn="r" rtl="1">
                        <a:spcAft>
                          <a:spcPts val="0"/>
                        </a:spcAft>
                      </a:pPr>
                      <a:r>
                        <a:rPr lang="fa-IR" sz="1400"/>
                        <a:t>ششم</a:t>
                      </a:r>
                      <a:endParaRPr lang="en-US" sz="1400">
                        <a:latin typeface="Times New Roman"/>
                        <a:ea typeface="MS Mincho"/>
                      </a:endParaRPr>
                    </a:p>
                  </a:txBody>
                  <a:tcPr marL="48707" marR="48707" marT="0" marB="0"/>
                </a:tc>
                <a:tc>
                  <a:txBody>
                    <a:bodyPr/>
                    <a:lstStyle/>
                    <a:p>
                      <a:pPr algn="r" rtl="1">
                        <a:spcAft>
                          <a:spcPts val="0"/>
                        </a:spcAft>
                      </a:pPr>
                      <a:r>
                        <a:rPr lang="fa-IR" sz="1400" dirty="0"/>
                        <a:t>   </a:t>
                      </a:r>
                      <a:r>
                        <a:rPr lang="fa-IR" sz="1400" dirty="0" smtClean="0"/>
                        <a:t>  علوم (جنگل برای کیست)</a:t>
                      </a:r>
                      <a:endParaRPr lang="en-US" sz="1400" dirty="0">
                        <a:latin typeface="Times New Roman"/>
                        <a:ea typeface="MS Mincho"/>
                      </a:endParaRPr>
                    </a:p>
                  </a:txBody>
                  <a:tcPr marL="48707" marR="48707" marT="0" marB="0"/>
                </a:tc>
                <a:tc>
                  <a:txBody>
                    <a:bodyPr/>
                    <a:lstStyle/>
                    <a:p>
                      <a:pPr algn="r" rtl="1">
                        <a:spcAft>
                          <a:spcPts val="0"/>
                        </a:spcAft>
                      </a:pPr>
                      <a:r>
                        <a:rPr lang="fa-IR" sz="1400" dirty="0"/>
                        <a:t>6- ( زنجیره غذایی، محیط طبیعی و... ) </a:t>
                      </a:r>
                      <a:endParaRPr lang="en-US" sz="1400" dirty="0">
                        <a:latin typeface="Times New Roman"/>
                        <a:ea typeface="MS Mincho"/>
                      </a:endParaRPr>
                    </a:p>
                  </a:txBody>
                  <a:tcPr marL="48707" marR="48707" marT="0" marB="0"/>
                </a:tc>
              </a:tr>
            </a:tbl>
          </a:graphicData>
        </a:graphic>
      </p:graphicFrame>
      <p:sp>
        <p:nvSpPr>
          <p:cNvPr id="35843" name="Straight Connector 7"/>
          <p:cNvSpPr>
            <a:spLocks noChangeShapeType="1"/>
          </p:cNvSpPr>
          <p:nvPr/>
        </p:nvSpPr>
        <p:spPr bwMode="auto">
          <a:xfrm>
            <a:off x="-49213" y="-3175"/>
            <a:ext cx="5313363"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841" name="Straight Connector 9"/>
          <p:cNvSpPr>
            <a:spLocks noChangeShapeType="1"/>
          </p:cNvSpPr>
          <p:nvPr/>
        </p:nvSpPr>
        <p:spPr bwMode="auto">
          <a:xfrm>
            <a:off x="-49213" y="33338"/>
            <a:ext cx="5313363"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538634" y="533400"/>
            <a:ext cx="7767166" cy="5940425"/>
          </a:xfrm>
          <a:prstGeom prst="rect">
            <a:avLst/>
          </a:prstGeom>
          <a:noFill/>
          <a:ln w="9525">
            <a:noFill/>
            <a:miter lim="800000"/>
            <a:headEnd/>
            <a:tailEnd/>
          </a:ln>
          <a:effectLst/>
        </p:spPr>
      </p:pic>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a:solidFill>
            <a:srgbClr val="FFFF00"/>
          </a:solidFill>
        </p:spPr>
        <p:txBody>
          <a:bodyPr>
            <a:normAutofit fontScale="90000"/>
          </a:bodyPr>
          <a:lstStyle/>
          <a:p>
            <a:pPr algn="ctr" rtl="1"/>
            <a:r>
              <a:rPr lang="fa-IR" sz="2000" b="1" dirty="0" smtClean="0"/>
              <a:t/>
            </a:r>
            <a:br>
              <a:rPr lang="fa-IR" sz="2000" b="1" dirty="0" smtClean="0"/>
            </a:br>
            <a:r>
              <a:rPr lang="fa-IR" sz="1800" dirty="0" smtClean="0"/>
              <a:t> 3-</a:t>
            </a:r>
            <a:r>
              <a:rPr lang="fa-IR" sz="1800" b="1" dirty="0" smtClean="0"/>
              <a:t>  فعالیت آموزشی با محتوای پنج پایه ای که با موضوع  وهدف مشترک ارائه شد.</a:t>
            </a:r>
            <a:r>
              <a:rPr lang="fa-IR" sz="2000" b="1" dirty="0" smtClean="0"/>
              <a:t/>
            </a:r>
            <a:br>
              <a:rPr lang="fa-IR" sz="2000" b="1" dirty="0" smtClean="0"/>
            </a:br>
            <a:r>
              <a:rPr lang="fa-IR" sz="2000" b="1" dirty="0" smtClean="0"/>
              <a:t>هدف: شناخت نیمه ی دیگر شکل،رسم نیمه ی دیگربه کمک جدول وخط تقارن،تشخیص دو نیمه ی متقارن به کمک خط تقارن وانطباق دو نیمه</a:t>
            </a:r>
            <a:endParaRPr lang="en-US" sz="2000" dirty="0"/>
          </a:p>
        </p:txBody>
      </p:sp>
      <p:graphicFrame>
        <p:nvGraphicFramePr>
          <p:cNvPr id="3" name="Table 2"/>
          <p:cNvGraphicFramePr>
            <a:graphicFrameLocks noGrp="1"/>
          </p:cNvGraphicFramePr>
          <p:nvPr/>
        </p:nvGraphicFramePr>
        <p:xfrm>
          <a:off x="533400" y="1371600"/>
          <a:ext cx="7299960" cy="4953000"/>
        </p:xfrm>
        <a:graphic>
          <a:graphicData uri="http://schemas.openxmlformats.org/drawingml/2006/table">
            <a:tbl>
              <a:tblPr rtl="1">
                <a:tableStyleId>{284E427A-3D55-4303-BF80-6455036E1DE7}</a:tableStyleId>
              </a:tblPr>
              <a:tblGrid>
                <a:gridCol w="1032179"/>
                <a:gridCol w="756220"/>
                <a:gridCol w="1340156"/>
                <a:gridCol w="4171405"/>
              </a:tblGrid>
              <a:tr h="1042737">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روزهای </a:t>
                      </a:r>
                      <a:r>
                        <a:rPr lang="fa-IR" sz="1400" dirty="0"/>
                        <a:t>هفته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پایه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ماده ی درسی</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ارتباط </a:t>
                      </a:r>
                      <a:r>
                        <a:rPr lang="fa-IR" sz="1400" dirty="0"/>
                        <a:t>بین محتوای پایه ها( تلفیق محتوای چند پایه )</a:t>
                      </a:r>
                      <a:endParaRPr lang="en-US" sz="1400" b="1" dirty="0">
                        <a:latin typeface="Times New Roman"/>
                        <a:ea typeface="MS Mincho"/>
                      </a:endParaRPr>
                    </a:p>
                  </a:txBody>
                  <a:tcPr marL="68580" marR="68580" marT="0" marB="0"/>
                </a:tc>
              </a:tr>
              <a:tr h="3910263">
                <a:tc>
                  <a:txBody>
                    <a:bodyPr/>
                    <a:lstStyle/>
                    <a:p>
                      <a:pPr marL="71755" marR="71755" algn="justLow" rtl="1">
                        <a:spcBef>
                          <a:spcPts val="1200"/>
                        </a:spcBef>
                        <a:spcAft>
                          <a:spcPts val="300"/>
                        </a:spcAft>
                      </a:pPr>
                      <a:r>
                        <a:rPr lang="fa-IR" sz="1400"/>
                        <a:t>         بطور مثال : یک جلسه از روز شنبه  </a:t>
                      </a:r>
                      <a:endParaRPr lang="en-US" sz="1400" b="1">
                        <a:latin typeface="Times New Roman"/>
                        <a:ea typeface="MS Mincho"/>
                      </a:endParaRPr>
                    </a:p>
                  </a:txBody>
                  <a:tcPr marL="68580" marR="68580" marT="0" marB="0" vert="vert270"/>
                </a:tc>
                <a:tc>
                  <a:txBody>
                    <a:bodyPr/>
                    <a:lstStyle/>
                    <a:p>
                      <a:pPr algn="r" rtl="1">
                        <a:spcAft>
                          <a:spcPts val="0"/>
                        </a:spcAft>
                      </a:pPr>
                      <a:r>
                        <a:rPr lang="fa-IR" sz="1400" dirty="0"/>
                        <a:t> </a:t>
                      </a:r>
                      <a:endParaRPr lang="fa-IR" sz="1400" dirty="0" smtClean="0"/>
                    </a:p>
                    <a:p>
                      <a:pPr algn="r" rtl="1">
                        <a:spcAft>
                          <a:spcPts val="0"/>
                        </a:spcAft>
                      </a:pPr>
                      <a:endParaRPr lang="fa-IR" sz="1400" dirty="0" smtClean="0"/>
                    </a:p>
                    <a:p>
                      <a:pPr algn="r" rtl="1">
                        <a:spcAft>
                          <a:spcPts val="0"/>
                        </a:spcAft>
                      </a:pPr>
                      <a:r>
                        <a:rPr lang="fa-IR" sz="1400" dirty="0" smtClean="0"/>
                        <a:t>اول</a:t>
                      </a:r>
                    </a:p>
                    <a:p>
                      <a:pPr algn="r" rtl="1">
                        <a:spcAft>
                          <a:spcPts val="0"/>
                        </a:spcAft>
                      </a:pPr>
                      <a:endParaRPr lang="fa-IR" sz="1400" dirty="0" smtClean="0"/>
                    </a:p>
                    <a:p>
                      <a:pPr algn="r" rtl="1">
                        <a:spcAft>
                          <a:spcPts val="0"/>
                        </a:spcAft>
                      </a:pPr>
                      <a:endParaRPr lang="fa-IR" sz="1400" dirty="0" smtClean="0"/>
                    </a:p>
                    <a:p>
                      <a:pPr algn="r" rtl="1">
                        <a:spcAft>
                          <a:spcPts val="0"/>
                        </a:spcAft>
                      </a:pPr>
                      <a:r>
                        <a:rPr lang="fa-IR" sz="1400" dirty="0" smtClean="0"/>
                        <a:t> </a:t>
                      </a:r>
                      <a:r>
                        <a:rPr lang="fa-IR" sz="1400" dirty="0"/>
                        <a:t>دوم   </a:t>
                      </a: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سوم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 </a:t>
                      </a:r>
                      <a:r>
                        <a:rPr lang="fa-IR" sz="1400" dirty="0" smtClean="0"/>
                        <a:t>پنجم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ششم</a:t>
                      </a:r>
                      <a:endParaRPr lang="en-US" sz="1400" b="1" dirty="0">
                        <a:latin typeface="Times New Roman"/>
                        <a:ea typeface="MS Mincho"/>
                      </a:endParaRPr>
                    </a:p>
                  </a:txBody>
                  <a:tcPr marL="68580" marR="68580" marT="0" marB="0"/>
                </a:tc>
                <a:tc>
                  <a:txBody>
                    <a:bodyPr/>
                    <a:lstStyle/>
                    <a:p>
                      <a:pPr algn="r" rtl="1">
                        <a:spcAft>
                          <a:spcPts val="0"/>
                        </a:spcAft>
                      </a:pPr>
                      <a:r>
                        <a:rPr lang="fa-IR" sz="1400" dirty="0"/>
                        <a:t>   </a:t>
                      </a:r>
                      <a:endParaRPr lang="fa-IR" sz="1400" dirty="0" smtClean="0"/>
                    </a:p>
                    <a:p>
                      <a:pPr algn="r" rtl="1">
                        <a:spcAft>
                          <a:spcPts val="0"/>
                        </a:spcAft>
                      </a:pPr>
                      <a:r>
                        <a:rPr lang="fa-IR" sz="1400" dirty="0" smtClean="0"/>
                        <a:t>  </a:t>
                      </a:r>
                    </a:p>
                    <a:p>
                      <a:pPr algn="r" rtl="1">
                        <a:spcAft>
                          <a:spcPts val="0"/>
                        </a:spcAft>
                      </a:pPr>
                      <a:r>
                        <a:rPr lang="fa-IR" sz="1400" dirty="0" smtClean="0"/>
                        <a:t>ریاضی </a:t>
                      </a:r>
                      <a:endParaRPr lang="en-US" sz="1400" dirty="0"/>
                    </a:p>
                    <a:p>
                      <a:pPr algn="r" rtl="1">
                        <a:spcAft>
                          <a:spcPts val="0"/>
                        </a:spcAft>
                      </a:pPr>
                      <a:r>
                        <a:rPr lang="fa-IR" sz="1400" dirty="0"/>
                        <a:t>(تقارن الگوسازی</a:t>
                      </a:r>
                      <a:r>
                        <a:rPr lang="fa-IR" sz="1400" dirty="0" smtClean="0"/>
                        <a:t>)</a:t>
                      </a:r>
                    </a:p>
                    <a:p>
                      <a:pPr algn="r" rtl="1">
                        <a:spcAft>
                          <a:spcPts val="0"/>
                        </a:spcAft>
                      </a:pPr>
                      <a:endParaRPr lang="fa-IR" sz="1400" dirty="0" smtClean="0"/>
                    </a:p>
                    <a:p>
                      <a:pPr algn="r" rtl="1">
                        <a:spcAft>
                          <a:spcPts val="0"/>
                        </a:spcAft>
                      </a:pPr>
                      <a:r>
                        <a:rPr lang="fa-IR" sz="1400" dirty="0" smtClean="0"/>
                        <a:t>     </a:t>
                      </a:r>
                      <a:r>
                        <a:rPr lang="fa-IR" sz="1400" dirty="0"/>
                        <a:t>ریاضی </a:t>
                      </a:r>
                      <a:endParaRPr lang="en-US" sz="1400" dirty="0"/>
                    </a:p>
                    <a:p>
                      <a:pPr algn="r" rtl="1">
                        <a:spcAft>
                          <a:spcPts val="0"/>
                        </a:spcAft>
                      </a:pPr>
                      <a:r>
                        <a:rPr lang="fa-IR" sz="1400" dirty="0"/>
                        <a:t>(تقارن الگوسازی</a:t>
                      </a:r>
                      <a:r>
                        <a:rPr lang="fa-IR" sz="1400" dirty="0" smtClean="0"/>
                        <a:t>)</a:t>
                      </a:r>
                    </a:p>
                    <a:p>
                      <a:pPr algn="r" rtl="1">
                        <a:spcAft>
                          <a:spcPts val="0"/>
                        </a:spcAft>
                      </a:pPr>
                      <a:endParaRPr lang="en-US" sz="1400" dirty="0"/>
                    </a:p>
                    <a:p>
                      <a:pPr algn="r" rtl="1">
                        <a:spcAft>
                          <a:spcPts val="0"/>
                        </a:spcAft>
                      </a:pPr>
                      <a:r>
                        <a:rPr lang="fa-IR" sz="1400" dirty="0"/>
                        <a:t>     ریاضی </a:t>
                      </a:r>
                      <a:endParaRPr lang="en-US" sz="1400" dirty="0"/>
                    </a:p>
                    <a:p>
                      <a:pPr algn="r" rtl="1">
                        <a:spcAft>
                          <a:spcPts val="0"/>
                        </a:spcAft>
                      </a:pPr>
                      <a:r>
                        <a:rPr lang="fa-IR" sz="1400" dirty="0"/>
                        <a:t>(تقارن الگوسازی</a:t>
                      </a:r>
                      <a:r>
                        <a:rPr lang="fa-IR" sz="1400" dirty="0" smtClean="0"/>
                        <a:t>)</a:t>
                      </a:r>
                    </a:p>
                    <a:p>
                      <a:pPr algn="r" rtl="1">
                        <a:spcAft>
                          <a:spcPts val="0"/>
                        </a:spcAft>
                      </a:pPr>
                      <a:endParaRPr lang="en-US" sz="1400" dirty="0"/>
                    </a:p>
                    <a:p>
                      <a:pPr algn="r" rtl="1">
                        <a:spcAft>
                          <a:spcPts val="0"/>
                        </a:spcAft>
                      </a:pPr>
                      <a:r>
                        <a:rPr lang="fa-IR" sz="1400" dirty="0"/>
                        <a:t>    ریاضی </a:t>
                      </a:r>
                      <a:endParaRPr lang="en-US" sz="1400" dirty="0"/>
                    </a:p>
                    <a:p>
                      <a:pPr algn="r" rtl="1">
                        <a:spcAft>
                          <a:spcPts val="0"/>
                        </a:spcAft>
                      </a:pPr>
                      <a:r>
                        <a:rPr lang="fa-IR" sz="1400" dirty="0"/>
                        <a:t>    (تقارن</a:t>
                      </a:r>
                      <a:r>
                        <a:rPr lang="fa-IR" sz="1400" dirty="0" smtClean="0"/>
                        <a:t>)</a:t>
                      </a:r>
                    </a:p>
                    <a:p>
                      <a:pPr algn="r" rtl="1">
                        <a:spcAft>
                          <a:spcPts val="0"/>
                        </a:spcAft>
                      </a:pPr>
                      <a:endParaRPr lang="en-US" sz="1400" dirty="0"/>
                    </a:p>
                    <a:p>
                      <a:pPr algn="r" rtl="1">
                        <a:spcAft>
                          <a:spcPts val="0"/>
                        </a:spcAft>
                      </a:pPr>
                      <a:r>
                        <a:rPr lang="fa-IR" sz="1400" dirty="0"/>
                        <a:t>     ریاضی </a:t>
                      </a:r>
                      <a:endParaRPr lang="en-US" sz="1400" dirty="0"/>
                    </a:p>
                    <a:p>
                      <a:pPr algn="r" rtl="1">
                        <a:spcAft>
                          <a:spcPts val="0"/>
                        </a:spcAft>
                      </a:pPr>
                      <a:r>
                        <a:rPr lang="fa-IR" sz="1400" dirty="0"/>
                        <a:t>     (تقارن)</a:t>
                      </a:r>
                      <a:endParaRPr lang="en-US" sz="1400" b="1" dirty="0">
                        <a:latin typeface="Times New Roman"/>
                        <a:ea typeface="MS Mincho"/>
                      </a:endParaRPr>
                    </a:p>
                  </a:txBody>
                  <a:tcPr marL="68580" marR="68580" marT="0" marB="0"/>
                </a:tc>
                <a:tc>
                  <a:txBody>
                    <a:bodyPr/>
                    <a:lstStyle/>
                    <a:p>
                      <a:pPr algn="justLow" rtl="1">
                        <a:spcAft>
                          <a:spcPts val="0"/>
                        </a:spcAft>
                      </a:pPr>
                      <a:endParaRPr lang="fa-IR" sz="1400" dirty="0" smtClean="0"/>
                    </a:p>
                    <a:p>
                      <a:pPr algn="justLow" rtl="1">
                        <a:spcAft>
                          <a:spcPts val="0"/>
                        </a:spcAft>
                      </a:pPr>
                      <a:endParaRPr lang="fa-IR" sz="1400" dirty="0" smtClean="0"/>
                    </a:p>
                    <a:p>
                      <a:pPr algn="justLow" rtl="1">
                        <a:spcAft>
                          <a:spcPts val="0"/>
                        </a:spcAft>
                      </a:pPr>
                      <a:r>
                        <a:rPr lang="fa-IR" sz="1400" dirty="0" smtClean="0"/>
                        <a:t>رنگ آمیزی </a:t>
                      </a:r>
                      <a:r>
                        <a:rPr lang="fa-IR" sz="1400" dirty="0"/>
                        <a:t>نیمه ی دیگر شکل باتوجه به نیمه ی رنگی </a:t>
                      </a:r>
                      <a:r>
                        <a:rPr lang="fa-IR" sz="1400" dirty="0" smtClean="0"/>
                        <a:t>آن.</a:t>
                      </a:r>
                    </a:p>
                    <a:p>
                      <a:pPr algn="justLow" rtl="1">
                        <a:spcAft>
                          <a:spcPts val="0"/>
                        </a:spcAft>
                      </a:pPr>
                      <a:endParaRPr lang="en-US" sz="1400" dirty="0"/>
                    </a:p>
                    <a:p>
                      <a:pPr algn="justLow" rtl="1">
                        <a:spcAft>
                          <a:spcPts val="0"/>
                        </a:spcAft>
                      </a:pPr>
                      <a:r>
                        <a:rPr lang="en-US" sz="1400" dirty="0"/>
                        <a:t/>
                      </a:r>
                      <a:br>
                        <a:rPr lang="en-US" sz="1400" dirty="0"/>
                      </a:br>
                      <a:r>
                        <a:rPr lang="fa-IR" sz="1400" dirty="0"/>
                        <a:t>رسم کردن نیمه دیگر شکل به کمک جدول شطرنجی و یا باتوجه به نیمه رسم شده ی یک شکل </a:t>
                      </a:r>
                      <a:endParaRPr lang="fa-IR" sz="1400" dirty="0" smtClean="0"/>
                    </a:p>
                    <a:p>
                      <a:pPr algn="justLow" rtl="1">
                        <a:spcAft>
                          <a:spcPts val="0"/>
                        </a:spcAft>
                      </a:pPr>
                      <a:endParaRPr lang="en-US" sz="1400" dirty="0"/>
                    </a:p>
                    <a:p>
                      <a:pPr algn="justLow" rtl="1">
                        <a:spcAft>
                          <a:spcPts val="0"/>
                        </a:spcAft>
                      </a:pPr>
                      <a:r>
                        <a:rPr lang="fa-IR" sz="1400" dirty="0"/>
                        <a:t>رسم کردن نیمه ی دیگر شکل برای تشخیص خط تقارن ودونیمه ی </a:t>
                      </a:r>
                      <a:r>
                        <a:rPr lang="fa-IR" sz="1400" dirty="0" smtClean="0"/>
                        <a:t>متقارن</a:t>
                      </a:r>
                    </a:p>
                    <a:p>
                      <a:pPr algn="justLow" rtl="1">
                        <a:spcAft>
                          <a:spcPts val="0"/>
                        </a:spcAft>
                      </a:pPr>
                      <a:endParaRPr lang="en-US" sz="1400" dirty="0"/>
                    </a:p>
                    <a:p>
                      <a:pPr algn="justLow" rtl="1">
                        <a:spcAft>
                          <a:spcPts val="0"/>
                        </a:spcAft>
                      </a:pPr>
                      <a:r>
                        <a:rPr lang="fa-IR" sz="1400" dirty="0"/>
                        <a:t>تشخیص خط تقارن وقرینه دراشکال به کمک انطباق کردن </a:t>
                      </a:r>
                      <a:r>
                        <a:rPr lang="fa-IR" sz="1400" dirty="0" smtClean="0"/>
                        <a:t>دونیمه</a:t>
                      </a:r>
                    </a:p>
                    <a:p>
                      <a:pPr algn="justLow" rtl="1">
                        <a:spcAft>
                          <a:spcPts val="0"/>
                        </a:spcAft>
                      </a:pPr>
                      <a:endParaRPr lang="fa-IR" sz="1400" dirty="0" smtClean="0"/>
                    </a:p>
                    <a:p>
                      <a:pPr algn="justLow" rtl="1">
                        <a:spcAft>
                          <a:spcPts val="0"/>
                        </a:spcAft>
                      </a:pPr>
                      <a:endParaRPr lang="fa-IR" sz="1400" dirty="0" smtClean="0"/>
                    </a:p>
                    <a:p>
                      <a:pPr algn="justLow" rtl="1">
                        <a:spcAft>
                          <a:spcPts val="0"/>
                        </a:spcAft>
                      </a:pPr>
                      <a:r>
                        <a:rPr lang="fa-IR" sz="1400" dirty="0" smtClean="0"/>
                        <a:t>تقارن </a:t>
                      </a:r>
                      <a:r>
                        <a:rPr lang="fa-IR" sz="1400" dirty="0"/>
                        <a:t>شکل را نسب به نقطه تعیین کنند.</a:t>
                      </a:r>
                      <a:endParaRPr lang="en-US" sz="1400" b="1" dirty="0">
                        <a:latin typeface="Times New Roman"/>
                        <a:ea typeface="MS Mincho"/>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p Ribbon 1"/>
          <p:cNvSpPr/>
          <p:nvPr/>
        </p:nvSpPr>
        <p:spPr>
          <a:xfrm>
            <a:off x="914400" y="457200"/>
            <a:ext cx="5943600" cy="4419600"/>
          </a:xfrm>
          <a:prstGeom prst="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lvl="0" algn="ctr" rtl="1">
              <a:spcBef>
                <a:spcPct val="0"/>
              </a:spcBef>
              <a:defRPr/>
            </a:pPr>
            <a:r>
              <a:rPr lang="fa-I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فعالیت آموزشی درشش پایه با هدف مشترک اما درموضوع هم مشترک و هم متفاوت </a:t>
            </a:r>
            <a: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620000" cy="914400"/>
          </a:xfrm>
          <a:solidFill>
            <a:srgbClr val="FF0000"/>
          </a:solidFill>
        </p:spPr>
        <p:txBody>
          <a:bodyPr>
            <a:normAutofit fontScale="90000"/>
          </a:bodyPr>
          <a:lstStyle/>
          <a:p>
            <a:pPr algn="ctr" rtl="1"/>
            <a:r>
              <a:rPr lang="fa-IR" sz="2000" b="1" dirty="0" smtClean="0"/>
              <a:t>4 – فعالیت آموزشی درشش پایه با هدف مشترک اما درموضوع هم مشترک و هم متفاوت </a:t>
            </a:r>
            <a:r>
              <a:rPr lang="en-US" sz="2000" dirty="0" smtClean="0"/>
              <a:t/>
            </a:r>
            <a:br>
              <a:rPr lang="en-US" sz="2000" dirty="0" smtClean="0"/>
            </a:br>
            <a:r>
              <a:rPr lang="fa-IR" sz="2000" b="1" dirty="0" smtClean="0"/>
              <a:t>هدف : آشنایی با نقشه ی ایران، بررسی ویژگی کلمه ها، مقایسه کردن، تقویت حواس</a:t>
            </a:r>
            <a:r>
              <a:rPr lang="en-US" sz="2000" dirty="0" smtClean="0"/>
              <a:t/>
            </a:r>
            <a:br>
              <a:rPr lang="en-US" sz="2000" dirty="0" smtClean="0"/>
            </a:br>
            <a:endParaRPr lang="en-US" sz="2000" dirty="0"/>
          </a:p>
        </p:txBody>
      </p:sp>
      <p:graphicFrame>
        <p:nvGraphicFramePr>
          <p:cNvPr id="3" name="Table 2"/>
          <p:cNvGraphicFramePr>
            <a:graphicFrameLocks noGrp="1"/>
          </p:cNvGraphicFramePr>
          <p:nvPr/>
        </p:nvGraphicFramePr>
        <p:xfrm>
          <a:off x="304800" y="1219200"/>
          <a:ext cx="7543800" cy="5437952"/>
        </p:xfrm>
        <a:graphic>
          <a:graphicData uri="http://schemas.openxmlformats.org/drawingml/2006/table">
            <a:tbl>
              <a:tblPr rtl="1">
                <a:tableStyleId>{35758FB7-9AC5-4552-8A53-C91805E547FA}</a:tableStyleId>
              </a:tblPr>
              <a:tblGrid>
                <a:gridCol w="797055"/>
                <a:gridCol w="669857"/>
                <a:gridCol w="1275740"/>
                <a:gridCol w="4801148"/>
              </a:tblGrid>
              <a:tr h="757870">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روزهای </a:t>
                      </a:r>
                      <a:r>
                        <a:rPr lang="fa-IR" sz="1400" dirty="0"/>
                        <a:t>هفته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پایه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ماده ی درسی</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ارتباط </a:t>
                      </a:r>
                      <a:r>
                        <a:rPr lang="fa-IR" sz="1400" dirty="0"/>
                        <a:t>بین محتوای پایه ها( تلفیق محتوای چند پایه )</a:t>
                      </a:r>
                      <a:endParaRPr lang="en-US" sz="1400" b="1" dirty="0">
                        <a:latin typeface="Times New Roman"/>
                        <a:ea typeface="MS Mincho"/>
                      </a:endParaRPr>
                    </a:p>
                  </a:txBody>
                  <a:tcPr marL="68580" marR="68580" marT="0" marB="0"/>
                </a:tc>
              </a:tr>
              <a:tr h="4607372">
                <a:tc>
                  <a:txBody>
                    <a:bodyPr/>
                    <a:lstStyle/>
                    <a:p>
                      <a:pPr marL="71755" marR="71755" algn="justLow" rtl="1">
                        <a:spcBef>
                          <a:spcPts val="1200"/>
                        </a:spcBef>
                        <a:spcAft>
                          <a:spcPts val="300"/>
                        </a:spcAft>
                      </a:pPr>
                      <a:r>
                        <a:rPr lang="fa-IR" sz="1400" dirty="0"/>
                        <a:t>     بطور مثال : یک  جلسه  از روز چهار شنبه  </a:t>
                      </a:r>
                      <a:endParaRPr lang="en-US" sz="1400" b="1" dirty="0">
                        <a:latin typeface="Times New Roman"/>
                        <a:ea typeface="MS Mincho"/>
                      </a:endParaRPr>
                    </a:p>
                  </a:txBody>
                  <a:tcPr marL="53513" marR="53513" marT="0" marB="0" vert="vert270"/>
                </a:tc>
                <a:tc>
                  <a:txBody>
                    <a:bodyPr/>
                    <a:lstStyle/>
                    <a:p>
                      <a:pPr algn="r" rtl="1">
                        <a:spcAft>
                          <a:spcPts val="0"/>
                        </a:spcAft>
                      </a:pPr>
                      <a:endParaRPr lang="fa-IR" sz="1400" dirty="0" smtClean="0"/>
                    </a:p>
                    <a:p>
                      <a:pPr algn="r" rtl="1">
                        <a:spcAft>
                          <a:spcPts val="0"/>
                        </a:spcAft>
                      </a:pPr>
                      <a:r>
                        <a:rPr lang="fa-IR" sz="1400" dirty="0" smtClean="0"/>
                        <a:t>اول</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دوم   </a:t>
                      </a: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سوم</a:t>
                      </a:r>
                    </a:p>
                    <a:p>
                      <a:pPr algn="r" rtl="1">
                        <a:spcAft>
                          <a:spcPts val="0"/>
                        </a:spcAft>
                      </a:pPr>
                      <a:endParaRPr lang="fa-IR" sz="1400" dirty="0" smtClean="0"/>
                    </a:p>
                    <a:p>
                      <a:pPr algn="r" rtl="1">
                        <a:spcAft>
                          <a:spcPts val="0"/>
                        </a:spcAft>
                      </a:pPr>
                      <a:endParaRPr lang="fa-IR" sz="1400" dirty="0" smtClean="0"/>
                    </a:p>
                    <a:p>
                      <a:pPr algn="r" rtl="1">
                        <a:spcAft>
                          <a:spcPts val="0"/>
                        </a:spcAft>
                      </a:pPr>
                      <a:endParaRPr lang="fa-IR" sz="1400" dirty="0" smtClean="0"/>
                    </a:p>
                    <a:p>
                      <a:pPr algn="r" rtl="1">
                        <a:spcAft>
                          <a:spcPts val="0"/>
                        </a:spcAft>
                      </a:pPr>
                      <a:r>
                        <a:rPr lang="fa-IR" sz="1400" dirty="0" smtClean="0"/>
                        <a:t>چهارم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پنجم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ششم </a:t>
                      </a:r>
                      <a:endParaRPr lang="en-US" sz="1400" dirty="0">
                        <a:latin typeface="Times New Roman"/>
                        <a:ea typeface="MS Mincho"/>
                      </a:endParaRPr>
                    </a:p>
                  </a:txBody>
                  <a:tcPr marL="53513" marR="53513" marT="0" marB="0"/>
                </a:tc>
                <a:tc>
                  <a:txBody>
                    <a:bodyPr/>
                    <a:lstStyle/>
                    <a:p>
                      <a:pPr algn="ctr" rtl="1">
                        <a:spcAft>
                          <a:spcPts val="0"/>
                        </a:spcAft>
                      </a:pPr>
                      <a:endParaRPr lang="fa-IR" sz="1400" dirty="0" smtClean="0"/>
                    </a:p>
                    <a:p>
                      <a:pPr algn="ctr" rtl="1">
                        <a:spcAft>
                          <a:spcPts val="0"/>
                        </a:spcAft>
                      </a:pPr>
                      <a:r>
                        <a:rPr lang="fa-IR" sz="1400" dirty="0" smtClean="0"/>
                        <a:t>فارسی</a:t>
                      </a:r>
                      <a:endParaRPr lang="en-US" sz="1400" dirty="0"/>
                    </a:p>
                    <a:p>
                      <a:pPr algn="ctr" rtl="1">
                        <a:spcAft>
                          <a:spcPts val="0"/>
                        </a:spcAft>
                      </a:pPr>
                      <a:r>
                        <a:rPr lang="fa-IR" sz="1400" dirty="0"/>
                        <a:t>نوشتاری (نشانه</a:t>
                      </a:r>
                      <a:r>
                        <a:rPr lang="fa-IR" sz="1400" dirty="0" smtClean="0"/>
                        <a:t>)</a:t>
                      </a:r>
                    </a:p>
                    <a:p>
                      <a:pPr algn="ctr" rtl="1">
                        <a:spcAft>
                          <a:spcPts val="0"/>
                        </a:spcAft>
                      </a:pPr>
                      <a:endParaRPr lang="en-US" sz="1400" dirty="0"/>
                    </a:p>
                    <a:p>
                      <a:pPr algn="ctr" rtl="1">
                        <a:spcAft>
                          <a:spcPts val="0"/>
                        </a:spcAft>
                      </a:pPr>
                      <a:r>
                        <a:rPr lang="fa-IR" sz="1400" dirty="0" smtClean="0"/>
                        <a:t>فارسی</a:t>
                      </a:r>
                    </a:p>
                    <a:p>
                      <a:pPr algn="ctr" rtl="1">
                        <a:spcAft>
                          <a:spcPts val="0"/>
                        </a:spcAft>
                      </a:pPr>
                      <a:endParaRPr lang="fa-IR" sz="1400" dirty="0" smtClean="0"/>
                    </a:p>
                    <a:p>
                      <a:pPr algn="ctr" rtl="1">
                        <a:spcAft>
                          <a:spcPts val="0"/>
                        </a:spcAft>
                      </a:pPr>
                      <a:endParaRPr lang="en-US" sz="1400" dirty="0"/>
                    </a:p>
                    <a:p>
                      <a:pPr algn="ctr" rtl="1">
                        <a:spcAft>
                          <a:spcPts val="0"/>
                        </a:spcAft>
                      </a:pPr>
                      <a:r>
                        <a:rPr lang="fa-IR" sz="1400" dirty="0"/>
                        <a:t>نوشتاری(الفبا)</a:t>
                      </a:r>
                      <a:endParaRPr lang="en-US" sz="1400" dirty="0"/>
                    </a:p>
                    <a:p>
                      <a:pPr algn="ctr" rtl="1">
                        <a:spcAft>
                          <a:spcPts val="0"/>
                        </a:spcAft>
                      </a:pPr>
                      <a:r>
                        <a:rPr lang="fa-IR" sz="1400" dirty="0"/>
                        <a:t>مطالعات اجتماعی</a:t>
                      </a:r>
                      <a:endParaRPr lang="en-US" sz="1400" dirty="0"/>
                    </a:p>
                    <a:p>
                      <a:pPr algn="ctr" rtl="1">
                        <a:spcAft>
                          <a:spcPts val="0"/>
                        </a:spcAft>
                      </a:pPr>
                      <a:r>
                        <a:rPr lang="fa-IR" sz="1400" dirty="0"/>
                        <a:t>(نقشه ی ایران</a:t>
                      </a:r>
                      <a:r>
                        <a:rPr lang="fa-IR" sz="1400" dirty="0" smtClean="0"/>
                        <a:t>)</a:t>
                      </a:r>
                    </a:p>
                    <a:p>
                      <a:pPr algn="ctr" rtl="1">
                        <a:spcAft>
                          <a:spcPts val="0"/>
                        </a:spcAft>
                      </a:pPr>
                      <a:endParaRPr lang="en-US" sz="1400" dirty="0"/>
                    </a:p>
                    <a:p>
                      <a:pPr algn="r" rtl="1">
                        <a:spcAft>
                          <a:spcPts val="0"/>
                        </a:spcAft>
                      </a:pPr>
                      <a:r>
                        <a:rPr lang="fa-IR" sz="1400" dirty="0"/>
                        <a:t>هنر</a:t>
                      </a:r>
                      <a:endParaRPr lang="en-US" sz="1400" dirty="0"/>
                    </a:p>
                    <a:p>
                      <a:pPr algn="ctr" rtl="1">
                        <a:spcAft>
                          <a:spcPts val="0"/>
                        </a:spcAft>
                      </a:pPr>
                      <a:r>
                        <a:rPr lang="fa-IR" sz="1400" dirty="0"/>
                        <a:t>(کاردستی.مدلسازی</a:t>
                      </a:r>
                      <a:r>
                        <a:rPr lang="fa-IR" sz="1400" dirty="0" smtClean="0"/>
                        <a:t>)</a:t>
                      </a:r>
                    </a:p>
                    <a:p>
                      <a:pPr algn="ctr" rtl="1">
                        <a:spcAft>
                          <a:spcPts val="0"/>
                        </a:spcAft>
                      </a:pPr>
                      <a:endParaRPr lang="en-US" sz="1400" dirty="0"/>
                    </a:p>
                    <a:p>
                      <a:pPr algn="ctr" rtl="1">
                        <a:spcAft>
                          <a:spcPts val="0"/>
                        </a:spcAft>
                      </a:pPr>
                      <a:r>
                        <a:rPr lang="fa-IR" sz="1400" dirty="0"/>
                        <a:t>مطالعات اجتماعی</a:t>
                      </a:r>
                      <a:endParaRPr lang="en-US" sz="1400" dirty="0"/>
                    </a:p>
                    <a:p>
                      <a:pPr algn="ctr" rtl="1">
                        <a:spcAft>
                          <a:spcPts val="0"/>
                        </a:spcAft>
                      </a:pPr>
                      <a:r>
                        <a:rPr lang="fa-IR" sz="1400" dirty="0"/>
                        <a:t>(تقسیمات کشوری</a:t>
                      </a:r>
                      <a:r>
                        <a:rPr lang="fa-IR" sz="1400" dirty="0" smtClean="0"/>
                        <a:t>)</a:t>
                      </a:r>
                    </a:p>
                    <a:p>
                      <a:pPr algn="ctr" rtl="1">
                        <a:spcAft>
                          <a:spcPts val="0"/>
                        </a:spcAft>
                      </a:pPr>
                      <a:endParaRPr lang="en-US" sz="1400" dirty="0"/>
                    </a:p>
                    <a:p>
                      <a:pPr algn="ctr" rtl="1">
                        <a:spcAft>
                          <a:spcPts val="0"/>
                        </a:spcAft>
                      </a:pPr>
                      <a:r>
                        <a:rPr lang="fa-IR" sz="1400" dirty="0"/>
                        <a:t>مطالعات اجتماعی</a:t>
                      </a:r>
                      <a:endParaRPr lang="en-US" sz="1400" dirty="0">
                        <a:latin typeface="Times New Roman"/>
                        <a:ea typeface="MS Mincho"/>
                      </a:endParaRPr>
                    </a:p>
                  </a:txBody>
                  <a:tcPr marL="53513" marR="53513" marT="0" marB="0"/>
                </a:tc>
                <a:tc>
                  <a:txBody>
                    <a:bodyPr/>
                    <a:lstStyle/>
                    <a:p>
                      <a:pPr algn="justLow" rtl="1">
                        <a:spcAft>
                          <a:spcPts val="0"/>
                        </a:spcAft>
                      </a:pPr>
                      <a:endParaRPr lang="fa-IR" sz="1400" dirty="0" smtClean="0"/>
                    </a:p>
                    <a:p>
                      <a:pPr algn="justLow" rtl="1">
                        <a:spcAft>
                          <a:spcPts val="0"/>
                        </a:spcAft>
                      </a:pPr>
                      <a:r>
                        <a:rPr lang="fa-IR" sz="1400" dirty="0" smtClean="0"/>
                        <a:t>به </a:t>
                      </a:r>
                      <a:r>
                        <a:rPr lang="fa-IR" sz="1400" dirty="0"/>
                        <a:t>کمک نقشه کپی شده ی ایران ، به نام استان ها توجه کنند،حروف خوانده شده راکه درنام استان آمده است درخانه ی هراستان بنویسند </a:t>
                      </a:r>
                      <a:r>
                        <a:rPr lang="fa-IR" sz="1400" dirty="0" smtClean="0"/>
                        <a:t>.</a:t>
                      </a:r>
                    </a:p>
                    <a:p>
                      <a:pPr algn="justLow" rtl="1">
                        <a:spcAft>
                          <a:spcPts val="0"/>
                        </a:spcAft>
                      </a:pPr>
                      <a:endParaRPr lang="fa-IR" sz="1400" dirty="0" smtClean="0"/>
                    </a:p>
                    <a:p>
                      <a:pPr algn="justLow" rtl="1">
                        <a:spcAft>
                          <a:spcPts val="0"/>
                        </a:spcAft>
                      </a:pPr>
                      <a:r>
                        <a:rPr lang="fa-IR" sz="1400" dirty="0" smtClean="0"/>
                        <a:t>نام </a:t>
                      </a:r>
                      <a:r>
                        <a:rPr lang="fa-IR" sz="1400" dirty="0"/>
                        <a:t>استان هارا ازروی نقشه ایران، به ترتیب حروف الفبابنویسند.آن ها رابراساس استانی که حرف اول وآخرنامشان مشترک است،دسته بندی </a:t>
                      </a:r>
                      <a:r>
                        <a:rPr lang="fa-IR" sz="1400" dirty="0" smtClean="0"/>
                        <a:t>کنند.</a:t>
                      </a:r>
                    </a:p>
                    <a:p>
                      <a:pPr algn="justLow" rtl="1">
                        <a:spcAft>
                          <a:spcPts val="0"/>
                        </a:spcAft>
                      </a:pPr>
                      <a:endParaRPr lang="fa-IR" sz="1400" dirty="0" smtClean="0"/>
                    </a:p>
                    <a:p>
                      <a:pPr algn="justLow" rtl="1">
                        <a:spcAft>
                          <a:spcPts val="0"/>
                        </a:spcAft>
                      </a:pPr>
                      <a:r>
                        <a:rPr lang="fa-IR" sz="1400" dirty="0" smtClean="0"/>
                        <a:t>ازروی نقشه ی تقسیمات کشوری، روی مقوا حدود آن را پررنگ کنند. نام استان ومرکزش را مشخص نمایند. پازلی درست کنند. وبه کمک پازل معلوم نمایند که درچنداستان مرکزهمنام استان است. </a:t>
                      </a:r>
                    </a:p>
                    <a:p>
                      <a:pPr algn="justLow" rtl="1">
                        <a:spcAft>
                          <a:spcPts val="0"/>
                        </a:spcAft>
                      </a:pPr>
                      <a:endParaRPr lang="fa-IR" sz="1400" dirty="0" smtClean="0"/>
                    </a:p>
                    <a:p>
                      <a:pPr algn="justLow" rtl="1">
                        <a:spcAft>
                          <a:spcPts val="0"/>
                        </a:spcAft>
                      </a:pPr>
                      <a:r>
                        <a:rPr lang="fa-IR" sz="1400" dirty="0" smtClean="0"/>
                        <a:t>ابتدا </a:t>
                      </a:r>
                      <a:r>
                        <a:rPr lang="fa-IR" sz="1400" dirty="0"/>
                        <a:t>نقشه ایران راروی مقوا بچسبانند. سپس دورمقوا را ببرند. روی هراستان را باکاغذهای رنگی یاپارچه بپوشانندحدودآن را ببرند. تاپازلی ازاستان هادرست کنند</a:t>
                      </a:r>
                      <a:r>
                        <a:rPr lang="fa-IR" sz="1400" dirty="0" smtClean="0"/>
                        <a:t>.</a:t>
                      </a:r>
                    </a:p>
                    <a:p>
                      <a:pPr algn="justLow" rtl="1">
                        <a:spcAft>
                          <a:spcPts val="0"/>
                        </a:spcAft>
                      </a:pPr>
                      <a:endParaRPr lang="fa-IR" sz="1400" dirty="0" smtClean="0"/>
                    </a:p>
                    <a:p>
                      <a:pPr algn="justLow" rtl="1">
                        <a:spcAft>
                          <a:spcPts val="0"/>
                        </a:spcAft>
                      </a:pPr>
                      <a:r>
                        <a:rPr lang="fa-IR" sz="1400" dirty="0" smtClean="0"/>
                        <a:t>روی </a:t>
                      </a:r>
                      <a:r>
                        <a:rPr lang="fa-IR" sz="1400" dirty="0"/>
                        <a:t>نقشه ی کپی شده حدود استان ها را مشخص نمایند . به کمک پازل کوچک ترین وبزرگ ترین استان ها را معلوم کنند. مرکزاستان ها را روی پازل بنویسند.  </a:t>
                      </a:r>
                      <a:endParaRPr lang="fa-IR" sz="1400" dirty="0" smtClean="0"/>
                    </a:p>
                    <a:p>
                      <a:pPr algn="justLow" rtl="1">
                        <a:spcAft>
                          <a:spcPts val="0"/>
                        </a:spcAft>
                      </a:pPr>
                      <a:endParaRPr lang="en-US" sz="1400" dirty="0"/>
                    </a:p>
                    <a:p>
                      <a:pPr algn="justLow" rtl="1">
                        <a:spcAft>
                          <a:spcPts val="0"/>
                        </a:spcAft>
                      </a:pPr>
                      <a:r>
                        <a:rPr lang="fa-IR" sz="1400" dirty="0"/>
                        <a:t>روی نقشه ی کپی شده ، استان هایی را که دریا دارند را مشخص کنند. ویژگی های هرکدام را باهم مقایسه کنند.  </a:t>
                      </a:r>
                      <a:endParaRPr lang="en-US" sz="1400" dirty="0">
                        <a:latin typeface="Times New Roman"/>
                        <a:ea typeface="MS Mincho"/>
                      </a:endParaRPr>
                    </a:p>
                  </a:txBody>
                  <a:tcPr marL="53513" marR="53513" marT="0" marB="0"/>
                </a:tc>
              </a:tr>
            </a:tbl>
          </a:graphicData>
        </a:graphic>
      </p:graphicFrame>
      <p:sp>
        <p:nvSpPr>
          <p:cNvPr id="33793" name="Line 1"/>
          <p:cNvSpPr>
            <a:spLocks noChangeShapeType="1"/>
          </p:cNvSpPr>
          <p:nvPr/>
        </p:nvSpPr>
        <p:spPr bwMode="auto">
          <a:xfrm flipH="1">
            <a:off x="-31750" y="3175"/>
            <a:ext cx="5603875" cy="0"/>
          </a:xfrm>
          <a:prstGeom prst="line">
            <a:avLst/>
          </a:prstGeom>
          <a:noFill/>
          <a:ln w="9525">
            <a:solidFill>
              <a:srgbClr val="4579B8"/>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5" name="Title 1"/>
          <p:cNvSpPr txBox="1">
            <a:spLocks/>
          </p:cNvSpPr>
          <p:nvPr/>
        </p:nvSpPr>
        <p:spPr>
          <a:xfrm>
            <a:off x="228600" y="152400"/>
            <a:ext cx="7620000" cy="914400"/>
          </a:xfrm>
          <a:prstGeom prst="rect">
            <a:avLst/>
          </a:prstGeom>
          <a:solidFill>
            <a:srgbClr val="FF0000"/>
          </a:solidFill>
        </p:spPr>
        <p:txBody>
          <a:bodyPr vert="horz" anchor="b">
            <a:normAutofit fontScale="97500" lnSpcReduction="100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2000" b="1" i="0" u="none" strike="noStrike" kern="1200" cap="small" spc="0" normalizeH="0" baseline="0" noProof="0" dirty="0" smtClean="0">
                <a:ln>
                  <a:noFill/>
                </a:ln>
                <a:solidFill>
                  <a:schemeClr val="tx2"/>
                </a:solidFill>
                <a:effectLst/>
                <a:uLnTx/>
                <a:uFillTx/>
                <a:latin typeface="+mj-lt"/>
                <a:ea typeface="+mj-ea"/>
                <a:cs typeface="+mj-cs"/>
              </a:rPr>
              <a:t>4 – فعالیت آموزشی درشش پایه با هدف مشترک اما درموضوع هم مشترک و هم متفاوت </a:t>
            </a:r>
            <a:r>
              <a:rPr kumimoji="0" lang="en-US" sz="2000" b="0" i="0" u="none" strike="noStrike" kern="1200" cap="small" spc="0" normalizeH="0" baseline="0" noProof="0" dirty="0" smtClean="0">
                <a:ln>
                  <a:noFill/>
                </a:ln>
                <a:solidFill>
                  <a:schemeClr val="tx2"/>
                </a:solidFill>
                <a:effectLst/>
                <a:uLnTx/>
                <a:uFillTx/>
                <a:latin typeface="+mj-lt"/>
                <a:ea typeface="+mj-ea"/>
                <a:cs typeface="+mj-cs"/>
              </a:rPr>
              <a:t/>
            </a:r>
            <a:br>
              <a:rPr kumimoji="0" lang="en-US" sz="2000" b="0" i="0" u="none" strike="noStrike" kern="1200" cap="small" spc="0" normalizeH="0" baseline="0" noProof="0" dirty="0" smtClean="0">
                <a:ln>
                  <a:noFill/>
                </a:ln>
                <a:solidFill>
                  <a:schemeClr val="tx2"/>
                </a:solidFill>
                <a:effectLst/>
                <a:uLnTx/>
                <a:uFillTx/>
                <a:latin typeface="+mj-lt"/>
                <a:ea typeface="+mj-ea"/>
                <a:cs typeface="+mj-cs"/>
              </a:rPr>
            </a:br>
            <a:r>
              <a:rPr kumimoji="0" lang="fa-IR" sz="2000" b="1" i="0" u="none" strike="noStrike" kern="1200" cap="small" spc="0" normalizeH="0" baseline="0" noProof="0" dirty="0" smtClean="0">
                <a:ln>
                  <a:noFill/>
                </a:ln>
                <a:solidFill>
                  <a:schemeClr val="tx2"/>
                </a:solidFill>
                <a:effectLst/>
                <a:uLnTx/>
                <a:uFillTx/>
                <a:latin typeface="+mj-lt"/>
                <a:ea typeface="+mj-ea"/>
                <a:cs typeface="+mj-cs"/>
              </a:rPr>
              <a:t>هدف : آشنایی با نقشه ی ایران، بررسی ویژگی کلمه ها، مقایسه کردن، تقویت حواس</a:t>
            </a:r>
            <a:r>
              <a:rPr kumimoji="0" lang="en-US" sz="2000" b="0" i="0" u="none" strike="noStrike" kern="1200" cap="small" spc="0" normalizeH="0" baseline="0" noProof="0" dirty="0" smtClean="0">
                <a:ln>
                  <a:noFill/>
                </a:ln>
                <a:solidFill>
                  <a:schemeClr val="tx2"/>
                </a:solidFill>
                <a:effectLst/>
                <a:uLnTx/>
                <a:uFillTx/>
                <a:latin typeface="+mj-lt"/>
                <a:ea typeface="+mj-ea"/>
                <a:cs typeface="+mj-cs"/>
              </a:rPr>
              <a:t/>
            </a:r>
            <a:br>
              <a:rPr kumimoji="0" lang="en-US" sz="2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2000" b="0" i="0" u="none" strike="noStrike" kern="1200" cap="small"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228600" y="1219200"/>
          <a:ext cx="7543800" cy="5437952"/>
        </p:xfrm>
        <a:graphic>
          <a:graphicData uri="http://schemas.openxmlformats.org/drawingml/2006/table">
            <a:tbl>
              <a:tblPr rtl="1">
                <a:tableStyleId>{35758FB7-9AC5-4552-8A53-C91805E547FA}</a:tableStyleId>
              </a:tblPr>
              <a:tblGrid>
                <a:gridCol w="797055"/>
                <a:gridCol w="669857"/>
                <a:gridCol w="1275740"/>
                <a:gridCol w="4801148"/>
              </a:tblGrid>
              <a:tr h="757870">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روزهای </a:t>
                      </a:r>
                      <a:r>
                        <a:rPr lang="fa-IR" sz="1400" dirty="0"/>
                        <a:t>هفته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پایه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ماده ی درسی</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ارتباط </a:t>
                      </a:r>
                      <a:r>
                        <a:rPr lang="fa-IR" sz="1400" dirty="0"/>
                        <a:t>بین محتوای پایه ها( تلفیق محتوای چند پایه )</a:t>
                      </a:r>
                      <a:endParaRPr lang="en-US" sz="1400" b="1" dirty="0">
                        <a:latin typeface="Times New Roman"/>
                        <a:ea typeface="MS Mincho"/>
                      </a:endParaRPr>
                    </a:p>
                  </a:txBody>
                  <a:tcPr marL="68580" marR="68580" marT="0" marB="0"/>
                </a:tc>
              </a:tr>
              <a:tr h="4607372">
                <a:tc>
                  <a:txBody>
                    <a:bodyPr/>
                    <a:lstStyle/>
                    <a:p>
                      <a:pPr marL="71755" marR="71755" algn="justLow" rtl="1">
                        <a:spcBef>
                          <a:spcPts val="1200"/>
                        </a:spcBef>
                        <a:spcAft>
                          <a:spcPts val="300"/>
                        </a:spcAft>
                      </a:pPr>
                      <a:r>
                        <a:rPr lang="fa-IR" sz="1400" dirty="0"/>
                        <a:t>     بطور مثال : یک  جلسه  از روز چهار شنبه  </a:t>
                      </a:r>
                      <a:endParaRPr lang="en-US" sz="1400" b="1" dirty="0">
                        <a:latin typeface="Times New Roman"/>
                        <a:ea typeface="MS Mincho"/>
                      </a:endParaRPr>
                    </a:p>
                  </a:txBody>
                  <a:tcPr marL="53513" marR="53513" marT="0" marB="0" vert="vert270"/>
                </a:tc>
                <a:tc>
                  <a:txBody>
                    <a:bodyPr/>
                    <a:lstStyle/>
                    <a:p>
                      <a:pPr algn="r" rtl="1">
                        <a:spcAft>
                          <a:spcPts val="0"/>
                        </a:spcAft>
                      </a:pPr>
                      <a:endParaRPr lang="fa-IR" sz="1400" dirty="0" smtClean="0"/>
                    </a:p>
                    <a:p>
                      <a:pPr algn="r" rtl="1">
                        <a:spcAft>
                          <a:spcPts val="0"/>
                        </a:spcAft>
                      </a:pPr>
                      <a:r>
                        <a:rPr lang="fa-IR" sz="1400" dirty="0" smtClean="0"/>
                        <a:t>اول</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دوم   </a:t>
                      </a: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سوم</a:t>
                      </a:r>
                    </a:p>
                    <a:p>
                      <a:pPr algn="r" rtl="1">
                        <a:spcAft>
                          <a:spcPts val="0"/>
                        </a:spcAft>
                      </a:pPr>
                      <a:endParaRPr lang="fa-IR" sz="1400" dirty="0" smtClean="0"/>
                    </a:p>
                    <a:p>
                      <a:pPr algn="r" rtl="1">
                        <a:spcAft>
                          <a:spcPts val="0"/>
                        </a:spcAft>
                      </a:pPr>
                      <a:endParaRPr lang="fa-IR" sz="1400" dirty="0" smtClean="0"/>
                    </a:p>
                    <a:p>
                      <a:pPr algn="r" rtl="1">
                        <a:spcAft>
                          <a:spcPts val="0"/>
                        </a:spcAft>
                      </a:pPr>
                      <a:endParaRPr lang="fa-IR" sz="1400" dirty="0" smtClean="0"/>
                    </a:p>
                    <a:p>
                      <a:pPr algn="r" rtl="1">
                        <a:spcAft>
                          <a:spcPts val="0"/>
                        </a:spcAft>
                      </a:pPr>
                      <a:r>
                        <a:rPr lang="fa-IR" sz="1400" dirty="0" smtClean="0"/>
                        <a:t>چهارم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پنجم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ششم </a:t>
                      </a:r>
                      <a:endParaRPr lang="en-US" sz="1400" dirty="0">
                        <a:latin typeface="Times New Roman"/>
                        <a:ea typeface="MS Mincho"/>
                      </a:endParaRPr>
                    </a:p>
                  </a:txBody>
                  <a:tcPr marL="53513" marR="53513" marT="0" marB="0"/>
                </a:tc>
                <a:tc>
                  <a:txBody>
                    <a:bodyPr/>
                    <a:lstStyle/>
                    <a:p>
                      <a:pPr algn="ctr" rtl="1">
                        <a:spcAft>
                          <a:spcPts val="0"/>
                        </a:spcAft>
                      </a:pPr>
                      <a:endParaRPr lang="fa-IR" sz="1400" dirty="0" smtClean="0"/>
                    </a:p>
                    <a:p>
                      <a:pPr algn="ctr" rtl="1">
                        <a:spcAft>
                          <a:spcPts val="0"/>
                        </a:spcAft>
                      </a:pPr>
                      <a:r>
                        <a:rPr lang="fa-IR" sz="1400" dirty="0" smtClean="0"/>
                        <a:t>فارسی</a:t>
                      </a:r>
                      <a:endParaRPr lang="en-US" sz="1400" dirty="0"/>
                    </a:p>
                    <a:p>
                      <a:pPr algn="ctr" rtl="1">
                        <a:spcAft>
                          <a:spcPts val="0"/>
                        </a:spcAft>
                      </a:pPr>
                      <a:r>
                        <a:rPr lang="fa-IR" sz="1400" dirty="0"/>
                        <a:t>نوشتاری (نشانه</a:t>
                      </a:r>
                      <a:r>
                        <a:rPr lang="fa-IR" sz="1400" dirty="0" smtClean="0"/>
                        <a:t>)</a:t>
                      </a:r>
                    </a:p>
                    <a:p>
                      <a:pPr algn="ctr" rtl="1">
                        <a:spcAft>
                          <a:spcPts val="0"/>
                        </a:spcAft>
                      </a:pPr>
                      <a:endParaRPr lang="en-US" sz="1400" dirty="0"/>
                    </a:p>
                    <a:p>
                      <a:pPr algn="ctr" rtl="1">
                        <a:spcAft>
                          <a:spcPts val="0"/>
                        </a:spcAft>
                      </a:pPr>
                      <a:r>
                        <a:rPr lang="fa-IR" sz="1400" dirty="0" smtClean="0"/>
                        <a:t>فارسی</a:t>
                      </a:r>
                    </a:p>
                    <a:p>
                      <a:pPr algn="ctr" rtl="1">
                        <a:spcAft>
                          <a:spcPts val="0"/>
                        </a:spcAft>
                      </a:pPr>
                      <a:endParaRPr lang="fa-IR" sz="1400" dirty="0" smtClean="0"/>
                    </a:p>
                    <a:p>
                      <a:pPr algn="ctr" rtl="1">
                        <a:spcAft>
                          <a:spcPts val="0"/>
                        </a:spcAft>
                      </a:pPr>
                      <a:endParaRPr lang="en-US" sz="1400" dirty="0"/>
                    </a:p>
                    <a:p>
                      <a:pPr algn="ctr" rtl="1">
                        <a:spcAft>
                          <a:spcPts val="0"/>
                        </a:spcAft>
                      </a:pPr>
                      <a:r>
                        <a:rPr lang="fa-IR" sz="1400" dirty="0"/>
                        <a:t>نوشتاری(الفبا)</a:t>
                      </a:r>
                      <a:endParaRPr lang="en-US" sz="1400" dirty="0"/>
                    </a:p>
                    <a:p>
                      <a:pPr algn="ctr" rtl="1">
                        <a:spcAft>
                          <a:spcPts val="0"/>
                        </a:spcAft>
                      </a:pPr>
                      <a:r>
                        <a:rPr lang="fa-IR" sz="1400" dirty="0"/>
                        <a:t>مطالعات اجتماعی</a:t>
                      </a:r>
                      <a:endParaRPr lang="en-US" sz="1400" dirty="0"/>
                    </a:p>
                    <a:p>
                      <a:pPr algn="ctr" rtl="1">
                        <a:spcAft>
                          <a:spcPts val="0"/>
                        </a:spcAft>
                      </a:pPr>
                      <a:r>
                        <a:rPr lang="fa-IR" sz="1400" dirty="0"/>
                        <a:t>(نقشه ی ایران</a:t>
                      </a:r>
                      <a:r>
                        <a:rPr lang="fa-IR" sz="1400" dirty="0" smtClean="0"/>
                        <a:t>)</a:t>
                      </a:r>
                    </a:p>
                    <a:p>
                      <a:pPr algn="ctr" rtl="1">
                        <a:spcAft>
                          <a:spcPts val="0"/>
                        </a:spcAft>
                      </a:pPr>
                      <a:endParaRPr lang="en-US" sz="1400" dirty="0"/>
                    </a:p>
                    <a:p>
                      <a:pPr algn="r" rtl="1">
                        <a:spcAft>
                          <a:spcPts val="0"/>
                        </a:spcAft>
                      </a:pPr>
                      <a:r>
                        <a:rPr lang="fa-IR" sz="1400" dirty="0"/>
                        <a:t>هنر</a:t>
                      </a:r>
                      <a:endParaRPr lang="en-US" sz="1400" dirty="0"/>
                    </a:p>
                    <a:p>
                      <a:pPr algn="ctr" rtl="1">
                        <a:spcAft>
                          <a:spcPts val="0"/>
                        </a:spcAft>
                      </a:pPr>
                      <a:r>
                        <a:rPr lang="fa-IR" sz="1400" dirty="0"/>
                        <a:t>(کاردستی.مدلسازی</a:t>
                      </a:r>
                      <a:r>
                        <a:rPr lang="fa-IR" sz="1400" dirty="0" smtClean="0"/>
                        <a:t>)</a:t>
                      </a:r>
                    </a:p>
                    <a:p>
                      <a:pPr algn="ctr" rtl="1">
                        <a:spcAft>
                          <a:spcPts val="0"/>
                        </a:spcAft>
                      </a:pPr>
                      <a:endParaRPr lang="en-US" sz="1400" dirty="0"/>
                    </a:p>
                    <a:p>
                      <a:pPr algn="ctr" rtl="1">
                        <a:spcAft>
                          <a:spcPts val="0"/>
                        </a:spcAft>
                      </a:pPr>
                      <a:r>
                        <a:rPr lang="fa-IR" sz="1400" dirty="0"/>
                        <a:t>مطالعات اجتماعی</a:t>
                      </a:r>
                      <a:endParaRPr lang="en-US" sz="1400" dirty="0"/>
                    </a:p>
                    <a:p>
                      <a:pPr algn="ctr" rtl="1">
                        <a:spcAft>
                          <a:spcPts val="0"/>
                        </a:spcAft>
                      </a:pPr>
                      <a:r>
                        <a:rPr lang="fa-IR" sz="1400" dirty="0"/>
                        <a:t>(تقسیمات کشوری</a:t>
                      </a:r>
                      <a:r>
                        <a:rPr lang="fa-IR" sz="1400" dirty="0" smtClean="0"/>
                        <a:t>)</a:t>
                      </a:r>
                    </a:p>
                    <a:p>
                      <a:pPr algn="ctr" rtl="1">
                        <a:spcAft>
                          <a:spcPts val="0"/>
                        </a:spcAft>
                      </a:pPr>
                      <a:endParaRPr lang="en-US" sz="1400" dirty="0"/>
                    </a:p>
                    <a:p>
                      <a:pPr algn="ctr" rtl="1">
                        <a:spcAft>
                          <a:spcPts val="0"/>
                        </a:spcAft>
                      </a:pPr>
                      <a:r>
                        <a:rPr lang="fa-IR" sz="1400" dirty="0"/>
                        <a:t>مطالعات اجتماعی</a:t>
                      </a:r>
                      <a:endParaRPr lang="en-US" sz="1400" dirty="0">
                        <a:latin typeface="Times New Roman"/>
                        <a:ea typeface="MS Mincho"/>
                      </a:endParaRPr>
                    </a:p>
                  </a:txBody>
                  <a:tcPr marL="53513" marR="53513" marT="0" marB="0"/>
                </a:tc>
                <a:tc>
                  <a:txBody>
                    <a:bodyPr/>
                    <a:lstStyle/>
                    <a:p>
                      <a:pPr algn="justLow" rtl="1">
                        <a:spcAft>
                          <a:spcPts val="0"/>
                        </a:spcAft>
                      </a:pPr>
                      <a:endParaRPr lang="fa-IR" sz="1400" dirty="0" smtClean="0"/>
                    </a:p>
                    <a:p>
                      <a:pPr algn="justLow" rtl="1">
                        <a:spcAft>
                          <a:spcPts val="0"/>
                        </a:spcAft>
                      </a:pPr>
                      <a:r>
                        <a:rPr lang="fa-IR" sz="1400" dirty="0" smtClean="0"/>
                        <a:t>به </a:t>
                      </a:r>
                      <a:r>
                        <a:rPr lang="fa-IR" sz="1400" dirty="0"/>
                        <a:t>کمک نقشه کپی شده ی ایران ، به نام استان ها توجه کنند،حروف خوانده شده راکه درنام استان آمده است درخانه ی هراستان بنویسند </a:t>
                      </a:r>
                      <a:r>
                        <a:rPr lang="fa-IR" sz="1400" dirty="0" smtClean="0"/>
                        <a:t>.</a:t>
                      </a:r>
                    </a:p>
                    <a:p>
                      <a:pPr algn="justLow" rtl="1">
                        <a:spcAft>
                          <a:spcPts val="0"/>
                        </a:spcAft>
                      </a:pPr>
                      <a:endParaRPr lang="fa-IR" sz="1400" dirty="0" smtClean="0"/>
                    </a:p>
                    <a:p>
                      <a:pPr algn="justLow" rtl="1">
                        <a:spcAft>
                          <a:spcPts val="0"/>
                        </a:spcAft>
                      </a:pPr>
                      <a:r>
                        <a:rPr lang="fa-IR" sz="1400" dirty="0" smtClean="0"/>
                        <a:t>نام </a:t>
                      </a:r>
                      <a:r>
                        <a:rPr lang="fa-IR" sz="1400" dirty="0"/>
                        <a:t>استان هارا ازروی نقشه ایران، به ترتیب حروف الفبابنویسند.آن ها رابراساس استانی که حرف اول وآخرنامشان مشترک است،دسته بندی </a:t>
                      </a:r>
                      <a:r>
                        <a:rPr lang="fa-IR" sz="1400" dirty="0" smtClean="0"/>
                        <a:t>کنند.</a:t>
                      </a:r>
                    </a:p>
                    <a:p>
                      <a:pPr algn="justLow" rtl="1">
                        <a:spcAft>
                          <a:spcPts val="0"/>
                        </a:spcAft>
                      </a:pPr>
                      <a:endParaRPr lang="fa-IR" sz="1400" dirty="0" smtClean="0"/>
                    </a:p>
                    <a:p>
                      <a:pPr algn="justLow" rtl="1">
                        <a:spcAft>
                          <a:spcPts val="0"/>
                        </a:spcAft>
                      </a:pPr>
                      <a:r>
                        <a:rPr lang="fa-IR" sz="1400" dirty="0" smtClean="0"/>
                        <a:t>ازروی نقشه ی تقسیمات کشوری، روی مقوا حدود آن را پررنگ کنند. نام استان ومرکزش را مشخص نمایند. پازلی درست کنند. وبه کمک پازل معلوم نمایند که درچنداستان مرکزهمنام استان است. </a:t>
                      </a:r>
                    </a:p>
                    <a:p>
                      <a:pPr algn="justLow" rtl="1">
                        <a:spcAft>
                          <a:spcPts val="0"/>
                        </a:spcAft>
                      </a:pPr>
                      <a:endParaRPr lang="fa-IR" sz="1400" dirty="0" smtClean="0"/>
                    </a:p>
                    <a:p>
                      <a:pPr algn="justLow" rtl="1">
                        <a:spcAft>
                          <a:spcPts val="0"/>
                        </a:spcAft>
                      </a:pPr>
                      <a:r>
                        <a:rPr lang="fa-IR" sz="1400" dirty="0" smtClean="0"/>
                        <a:t>ابتدا </a:t>
                      </a:r>
                      <a:r>
                        <a:rPr lang="fa-IR" sz="1400" dirty="0"/>
                        <a:t>نقشه ایران راروی مقوا بچسبانند. سپس دورمقوا را ببرند. روی هراستان را باکاغذهای رنگی یاپارچه بپوشانندحدودآن را ببرند. تاپازلی ازاستان هادرست کنند</a:t>
                      </a:r>
                      <a:r>
                        <a:rPr lang="fa-IR" sz="1400" dirty="0" smtClean="0"/>
                        <a:t>.</a:t>
                      </a:r>
                    </a:p>
                    <a:p>
                      <a:pPr algn="justLow" rtl="1">
                        <a:spcAft>
                          <a:spcPts val="0"/>
                        </a:spcAft>
                      </a:pPr>
                      <a:endParaRPr lang="fa-IR" sz="1400" dirty="0" smtClean="0"/>
                    </a:p>
                    <a:p>
                      <a:pPr algn="justLow" rtl="1">
                        <a:spcAft>
                          <a:spcPts val="0"/>
                        </a:spcAft>
                      </a:pPr>
                      <a:r>
                        <a:rPr lang="fa-IR" sz="1400" dirty="0" smtClean="0"/>
                        <a:t>روی </a:t>
                      </a:r>
                      <a:r>
                        <a:rPr lang="fa-IR" sz="1400" dirty="0"/>
                        <a:t>نقشه ی کپی شده حدود استان ها را مشخص نمایند . به کمک پازل کوچک ترین وبزرگ ترین استان ها را معلوم کنند. مرکزاستان ها را روی پازل بنویسند.  </a:t>
                      </a:r>
                      <a:endParaRPr lang="fa-IR" sz="1400" dirty="0" smtClean="0"/>
                    </a:p>
                    <a:p>
                      <a:pPr algn="justLow" rtl="1">
                        <a:spcAft>
                          <a:spcPts val="0"/>
                        </a:spcAft>
                      </a:pPr>
                      <a:endParaRPr lang="en-US" sz="1400" dirty="0"/>
                    </a:p>
                    <a:p>
                      <a:pPr algn="justLow" rtl="1">
                        <a:spcAft>
                          <a:spcPts val="0"/>
                        </a:spcAft>
                      </a:pPr>
                      <a:r>
                        <a:rPr lang="fa-IR" sz="1400" dirty="0"/>
                        <a:t>روی نقشه ی کپی شده ، استان هایی را که دریا دارند را مشخص کنند. ویژگی های هرکدام را باهم مقایسه کنند.  </a:t>
                      </a:r>
                      <a:endParaRPr lang="en-US" sz="1400" dirty="0">
                        <a:latin typeface="Times New Roman"/>
                        <a:ea typeface="MS Mincho"/>
                      </a:endParaRPr>
                    </a:p>
                  </a:txBody>
                  <a:tcPr marL="53513" marR="53513" marT="0" marB="0"/>
                </a:tc>
              </a:tr>
            </a:tbl>
          </a:graphicData>
        </a:graphic>
      </p:graphicFrame>
      <p:sp>
        <p:nvSpPr>
          <p:cNvPr id="7" name="Line 1"/>
          <p:cNvSpPr>
            <a:spLocks noChangeShapeType="1"/>
          </p:cNvSpPr>
          <p:nvPr/>
        </p:nvSpPr>
        <p:spPr bwMode="auto">
          <a:xfrm flipH="1">
            <a:off x="-107950" y="3175"/>
            <a:ext cx="5603875" cy="0"/>
          </a:xfrm>
          <a:prstGeom prst="line">
            <a:avLst/>
          </a:prstGeom>
          <a:noFill/>
          <a:ln w="9525">
            <a:solidFill>
              <a:srgbClr val="4579B8"/>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1"/>
          <p:cNvSpPr/>
          <p:nvPr/>
        </p:nvSpPr>
        <p:spPr>
          <a:xfrm>
            <a:off x="990600" y="1524000"/>
            <a:ext cx="6705600" cy="3505200"/>
          </a:xfrm>
          <a:prstGeom prst="wedgeEllipseCallout">
            <a:avLst>
              <a:gd name="adj1" fmla="val 807"/>
              <a:gd name="adj2" fmla="val 7334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2226" name="Rectangle 2"/>
          <p:cNvSpPr>
            <a:spLocks noChangeArrowheads="1"/>
          </p:cNvSpPr>
          <p:nvPr/>
        </p:nvSpPr>
        <p:spPr bwMode="auto">
          <a:xfrm>
            <a:off x="1600200" y="2004194"/>
            <a:ext cx="556594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ea typeface="MS Mincho" pitchFamily="49" charset="-128"/>
                <a:cs typeface="B Lotus" pitchFamily="2" charset="-78"/>
              </a:rPr>
              <a:t>فعالیت آموزشی</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ea typeface="MS Mincho" pitchFamily="49" charset="-128"/>
                <a:cs typeface="B Lotus" pitchFamily="2" charset="-78"/>
              </a:rPr>
              <a:t> درچندپایه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ea typeface="MS Mincho" pitchFamily="49" charset="-128"/>
                <a:cs typeface="B Lotus" pitchFamily="2" charset="-78"/>
              </a:rPr>
              <a:t>با اهداف مشترک </a:t>
            </a:r>
          </a:p>
          <a:p>
            <a:pPr marL="0" marR="0" lvl="0" indent="0" algn="ctr" defTabSz="914400" rtl="1" eaLnBrk="1" fontAlgn="base" latinLnBrk="0" hangingPunct="1">
              <a:lnSpc>
                <a:spcPct val="100000"/>
              </a:lnSpc>
              <a:spcBef>
                <a:spcPct val="0"/>
              </a:spcBef>
              <a:spcAft>
                <a:spcPct val="0"/>
              </a:spcAft>
              <a:buClrTx/>
              <a:buSzTx/>
              <a:buFontTx/>
              <a:buNone/>
              <a:tabLst/>
            </a:pPr>
            <a:r>
              <a:rPr kumimoji="0" lang="fa-IR"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imes New Roman" pitchFamily="18" charset="0"/>
                <a:ea typeface="MS Mincho" pitchFamily="49" charset="-128"/>
                <a:cs typeface="B Lotus" pitchFamily="2" charset="-78"/>
              </a:rPr>
              <a:t>اما موضوع درسی متفاوت است . </a:t>
            </a:r>
            <a:endParaRPr kumimoji="0" lang="fa-IR" sz="36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162800" cy="1143000"/>
          </a:xfrm>
          <a:solidFill>
            <a:schemeClr val="accent6">
              <a:lumMod val="40000"/>
              <a:lumOff val="60000"/>
            </a:schemeClr>
          </a:solidFill>
        </p:spPr>
        <p:txBody>
          <a:bodyPr>
            <a:normAutofit/>
          </a:bodyPr>
          <a:lstStyle/>
          <a:p>
            <a:pPr algn="ctr" rtl="1"/>
            <a:r>
              <a:rPr lang="fa-IR" sz="2000" b="1" dirty="0" smtClean="0"/>
              <a:t>5- فعالیت آموزشی درپنج پایه با اهداف مشترک اما موضوع درسی متفاوت است . هدف: تقویت مهارت مشاهده وجمع آوری اطلاعات، ارائه حاصل مشاهدات (شفاهی ،کتبی یا عملی) پرورش قوه ی تخیل </a:t>
            </a:r>
            <a:endParaRPr lang="en-US" sz="2000" dirty="0"/>
          </a:p>
        </p:txBody>
      </p:sp>
      <p:graphicFrame>
        <p:nvGraphicFramePr>
          <p:cNvPr id="3" name="Table 2"/>
          <p:cNvGraphicFramePr>
            <a:graphicFrameLocks noGrp="1"/>
          </p:cNvGraphicFramePr>
          <p:nvPr/>
        </p:nvGraphicFramePr>
        <p:xfrm>
          <a:off x="838200" y="1524001"/>
          <a:ext cx="7010400" cy="5263879"/>
        </p:xfrm>
        <a:graphic>
          <a:graphicData uri="http://schemas.openxmlformats.org/drawingml/2006/table">
            <a:tbl>
              <a:tblPr rtl="1">
                <a:tableStyleId>{69C7853C-536D-4A76-A0AE-DD22124D55A5}</a:tableStyleId>
              </a:tblPr>
              <a:tblGrid>
                <a:gridCol w="1035877"/>
                <a:gridCol w="590887"/>
                <a:gridCol w="1247428"/>
                <a:gridCol w="4136208"/>
              </a:tblGrid>
              <a:tr h="914399">
                <a:tc>
                  <a:txBody>
                    <a:bodyPr/>
                    <a:lstStyle/>
                    <a:p>
                      <a:pPr algn="justLow" rtl="1">
                        <a:spcBef>
                          <a:spcPts val="1200"/>
                        </a:spcBef>
                        <a:spcAft>
                          <a:spcPts val="300"/>
                        </a:spcAft>
                      </a:pPr>
                      <a:endParaRPr lang="fa-IR" sz="1600" dirty="0" smtClean="0"/>
                    </a:p>
                    <a:p>
                      <a:pPr algn="justLow" rtl="1">
                        <a:spcBef>
                          <a:spcPts val="1200"/>
                        </a:spcBef>
                        <a:spcAft>
                          <a:spcPts val="300"/>
                        </a:spcAft>
                      </a:pPr>
                      <a:r>
                        <a:rPr lang="fa-IR" sz="1600" dirty="0" smtClean="0"/>
                        <a:t>روزهای </a:t>
                      </a:r>
                      <a:r>
                        <a:rPr lang="fa-IR" sz="1600" dirty="0"/>
                        <a:t>هفته</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r>
                        <a:rPr lang="fa-IR" sz="1600" dirty="0"/>
                        <a:t> </a:t>
                      </a:r>
                      <a:endParaRPr lang="fa-IR" sz="1600" dirty="0" smtClean="0"/>
                    </a:p>
                    <a:p>
                      <a:pPr algn="justLow" rtl="1">
                        <a:spcBef>
                          <a:spcPts val="1200"/>
                        </a:spcBef>
                        <a:spcAft>
                          <a:spcPts val="300"/>
                        </a:spcAft>
                      </a:pPr>
                      <a:r>
                        <a:rPr lang="fa-IR" sz="1600" dirty="0" smtClean="0"/>
                        <a:t> </a:t>
                      </a:r>
                      <a:r>
                        <a:rPr lang="fa-IR" sz="1600" dirty="0"/>
                        <a:t>پایه</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endParaRPr lang="fa-IR" sz="1600" dirty="0" smtClean="0"/>
                    </a:p>
                    <a:p>
                      <a:pPr algn="justLow" rtl="1">
                        <a:spcBef>
                          <a:spcPts val="1200"/>
                        </a:spcBef>
                        <a:spcAft>
                          <a:spcPts val="300"/>
                        </a:spcAft>
                      </a:pPr>
                      <a:r>
                        <a:rPr lang="fa-IR" sz="1600" dirty="0" smtClean="0"/>
                        <a:t>  </a:t>
                      </a:r>
                      <a:r>
                        <a:rPr lang="fa-IR" sz="1600" dirty="0"/>
                        <a:t>ماده ی درسی</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endParaRPr lang="fa-IR" sz="1600" dirty="0" smtClean="0"/>
                    </a:p>
                    <a:p>
                      <a:pPr algn="justLow" rtl="1">
                        <a:spcBef>
                          <a:spcPts val="1200"/>
                        </a:spcBef>
                        <a:spcAft>
                          <a:spcPts val="300"/>
                        </a:spcAft>
                      </a:pPr>
                      <a:r>
                        <a:rPr lang="fa-IR" sz="1600" dirty="0" smtClean="0"/>
                        <a:t>ارتباط </a:t>
                      </a:r>
                      <a:r>
                        <a:rPr lang="fa-IR" sz="1600" dirty="0"/>
                        <a:t>بین محتوای پایه ها( تلفیق محتوای چند پایه )</a:t>
                      </a:r>
                      <a:endParaRPr lang="en-US" sz="1600" b="1" dirty="0">
                        <a:latin typeface="Times New Roman"/>
                        <a:ea typeface="MS Mincho"/>
                      </a:endParaRPr>
                    </a:p>
                  </a:txBody>
                  <a:tcPr marL="68580" marR="68580" marT="0" marB="0"/>
                </a:tc>
              </a:tr>
              <a:tr h="4349480">
                <a:tc>
                  <a:txBody>
                    <a:bodyPr/>
                    <a:lstStyle/>
                    <a:p>
                      <a:pPr marL="71755" marR="71755" algn="justLow" rtl="1">
                        <a:spcBef>
                          <a:spcPts val="1200"/>
                        </a:spcBef>
                        <a:spcAft>
                          <a:spcPts val="300"/>
                        </a:spcAft>
                      </a:pPr>
                      <a:r>
                        <a:rPr lang="fa-IR" sz="1600" dirty="0"/>
                        <a:t>         بطور مثال : یک جلسه از روزیک شنبه  </a:t>
                      </a:r>
                      <a:endParaRPr lang="en-US" sz="1600" b="1" dirty="0">
                        <a:latin typeface="Times New Roman"/>
                        <a:ea typeface="MS Mincho"/>
                      </a:endParaRPr>
                    </a:p>
                  </a:txBody>
                  <a:tcPr marL="68509" marR="68509" marT="0" marB="0" vert="vert270"/>
                </a:tc>
                <a:tc>
                  <a:txBody>
                    <a:bodyPr/>
                    <a:lstStyle/>
                    <a:p>
                      <a:pPr algn="r" rtl="1">
                        <a:spcAft>
                          <a:spcPts val="0"/>
                        </a:spcAft>
                      </a:pPr>
                      <a:endParaRPr lang="fa-IR" sz="1600" dirty="0" smtClean="0"/>
                    </a:p>
                    <a:p>
                      <a:pPr algn="r" rtl="1">
                        <a:spcAft>
                          <a:spcPts val="0"/>
                        </a:spcAft>
                      </a:pPr>
                      <a:r>
                        <a:rPr lang="fa-IR" sz="1600" dirty="0" smtClean="0"/>
                        <a:t>اول</a:t>
                      </a:r>
                    </a:p>
                    <a:p>
                      <a:pPr algn="r" rtl="1">
                        <a:spcAft>
                          <a:spcPts val="0"/>
                        </a:spcAft>
                      </a:pPr>
                      <a:endParaRPr lang="fa-IR" sz="1600" dirty="0" smtClean="0"/>
                    </a:p>
                    <a:p>
                      <a:pPr algn="r" rtl="1">
                        <a:spcAft>
                          <a:spcPts val="0"/>
                        </a:spcAft>
                      </a:pPr>
                      <a:endParaRPr lang="en-US" sz="1600" dirty="0"/>
                    </a:p>
                    <a:p>
                      <a:pPr algn="r" rtl="1">
                        <a:spcAft>
                          <a:spcPts val="0"/>
                        </a:spcAft>
                      </a:pPr>
                      <a:r>
                        <a:rPr lang="fa-IR" sz="1600" dirty="0"/>
                        <a:t>دوم   </a:t>
                      </a:r>
                      <a:endParaRPr lang="fa-IR" sz="1600" dirty="0" smtClean="0"/>
                    </a:p>
                    <a:p>
                      <a:pPr algn="r" rtl="1">
                        <a:spcAft>
                          <a:spcPts val="0"/>
                        </a:spcAft>
                      </a:pPr>
                      <a:endParaRPr lang="fa-IR" sz="1600" dirty="0" smtClean="0"/>
                    </a:p>
                    <a:p>
                      <a:pPr algn="r" rtl="1">
                        <a:spcAft>
                          <a:spcPts val="0"/>
                        </a:spcAft>
                      </a:pPr>
                      <a:endParaRPr lang="fa-IR" sz="1600" dirty="0" smtClean="0"/>
                    </a:p>
                    <a:p>
                      <a:pPr algn="r" rtl="1">
                        <a:spcAft>
                          <a:spcPts val="0"/>
                        </a:spcAft>
                      </a:pPr>
                      <a:endParaRPr lang="en-US" sz="1600" dirty="0"/>
                    </a:p>
                    <a:p>
                      <a:pPr algn="r" rtl="1">
                        <a:spcAft>
                          <a:spcPts val="0"/>
                        </a:spcAft>
                      </a:pPr>
                      <a:r>
                        <a:rPr lang="fa-IR" sz="1600" dirty="0" smtClean="0"/>
                        <a:t>سوم</a:t>
                      </a:r>
                    </a:p>
                    <a:p>
                      <a:pPr algn="r" rtl="1">
                        <a:spcAft>
                          <a:spcPts val="0"/>
                        </a:spcAft>
                      </a:pPr>
                      <a:endParaRPr lang="fa-IR" sz="1600" dirty="0" smtClean="0"/>
                    </a:p>
                    <a:p>
                      <a:pPr algn="r" rtl="1">
                        <a:spcAft>
                          <a:spcPts val="0"/>
                        </a:spcAft>
                      </a:pPr>
                      <a:endParaRPr lang="fa-IR" sz="1600" dirty="0" smtClean="0"/>
                    </a:p>
                    <a:p>
                      <a:pPr algn="r" rtl="1">
                        <a:spcAft>
                          <a:spcPts val="0"/>
                        </a:spcAft>
                      </a:pPr>
                      <a:endParaRPr lang="en-US" sz="1600" dirty="0"/>
                    </a:p>
                    <a:p>
                      <a:pPr algn="r" rtl="1">
                        <a:spcAft>
                          <a:spcPts val="0"/>
                        </a:spcAft>
                      </a:pPr>
                      <a:r>
                        <a:rPr lang="fa-IR" sz="1600" dirty="0" smtClean="0"/>
                        <a:t>چهارم</a:t>
                      </a:r>
                    </a:p>
                    <a:p>
                      <a:pPr algn="r" rtl="1">
                        <a:spcAft>
                          <a:spcPts val="0"/>
                        </a:spcAft>
                      </a:pPr>
                      <a:endParaRPr lang="fa-IR" sz="1600" dirty="0" smtClean="0"/>
                    </a:p>
                    <a:p>
                      <a:pPr algn="r" rtl="1">
                        <a:spcAft>
                          <a:spcPts val="0"/>
                        </a:spcAft>
                      </a:pPr>
                      <a:endParaRPr lang="en-US" sz="1600" dirty="0"/>
                    </a:p>
                    <a:p>
                      <a:pPr algn="r" rtl="1">
                        <a:spcAft>
                          <a:spcPts val="0"/>
                        </a:spcAft>
                      </a:pPr>
                      <a:r>
                        <a:rPr lang="fa-IR" sz="1600" dirty="0"/>
                        <a:t>ششم</a:t>
                      </a:r>
                      <a:endParaRPr lang="en-US" sz="1600" dirty="0">
                        <a:latin typeface="Times New Roman"/>
                        <a:ea typeface="MS Mincho"/>
                      </a:endParaRPr>
                    </a:p>
                  </a:txBody>
                  <a:tcPr marL="68509" marR="68509" marT="0" marB="0"/>
                </a:tc>
                <a:tc>
                  <a:txBody>
                    <a:bodyPr/>
                    <a:lstStyle/>
                    <a:p>
                      <a:pPr algn="ctr" rtl="1">
                        <a:spcAft>
                          <a:spcPts val="0"/>
                        </a:spcAft>
                      </a:pPr>
                      <a:endParaRPr lang="fa-IR" sz="1600" dirty="0" smtClean="0"/>
                    </a:p>
                    <a:p>
                      <a:pPr algn="ctr" rtl="1">
                        <a:spcAft>
                          <a:spcPts val="0"/>
                        </a:spcAft>
                      </a:pPr>
                      <a:r>
                        <a:rPr lang="fa-IR" sz="1600" dirty="0" smtClean="0"/>
                        <a:t>فارسی</a:t>
                      </a:r>
                      <a:endParaRPr lang="en-US" sz="1600" dirty="0"/>
                    </a:p>
                    <a:p>
                      <a:pPr algn="ctr" rtl="1">
                        <a:spcAft>
                          <a:spcPts val="0"/>
                        </a:spcAft>
                      </a:pPr>
                      <a:r>
                        <a:rPr lang="fa-IR" sz="1600" dirty="0"/>
                        <a:t>(ببین وبگو </a:t>
                      </a:r>
                      <a:r>
                        <a:rPr lang="fa-IR" sz="1600" dirty="0" smtClean="0"/>
                        <a:t>)</a:t>
                      </a:r>
                    </a:p>
                    <a:p>
                      <a:pPr algn="ctr" rtl="1">
                        <a:spcAft>
                          <a:spcPts val="0"/>
                        </a:spcAft>
                      </a:pPr>
                      <a:endParaRPr lang="en-US" sz="1600" dirty="0"/>
                    </a:p>
                    <a:p>
                      <a:pPr algn="ctr" rtl="1">
                        <a:spcAft>
                          <a:spcPts val="0"/>
                        </a:spcAft>
                      </a:pPr>
                      <a:r>
                        <a:rPr lang="fa-IR" sz="1600" dirty="0"/>
                        <a:t>علوم تجربی       (مراحل رشد</a:t>
                      </a:r>
                      <a:r>
                        <a:rPr lang="fa-IR" sz="1600" dirty="0" smtClean="0"/>
                        <a:t>)</a:t>
                      </a:r>
                    </a:p>
                    <a:p>
                      <a:pPr algn="ctr" rtl="1">
                        <a:spcAft>
                          <a:spcPts val="0"/>
                        </a:spcAft>
                      </a:pPr>
                      <a:endParaRPr lang="fa-IR" sz="1600" dirty="0" smtClean="0"/>
                    </a:p>
                    <a:p>
                      <a:pPr algn="ctr" rtl="1">
                        <a:spcAft>
                          <a:spcPts val="0"/>
                        </a:spcAft>
                      </a:pPr>
                      <a:endParaRPr lang="en-US" sz="1600" dirty="0"/>
                    </a:p>
                    <a:p>
                      <a:pPr algn="ctr" rtl="1">
                        <a:spcAft>
                          <a:spcPts val="0"/>
                        </a:spcAft>
                      </a:pPr>
                      <a:r>
                        <a:rPr lang="fa-IR" sz="1600" dirty="0"/>
                        <a:t>هنر</a:t>
                      </a:r>
                      <a:endParaRPr lang="en-US" sz="1600" dirty="0"/>
                    </a:p>
                    <a:p>
                      <a:pPr algn="ctr" rtl="1">
                        <a:spcAft>
                          <a:spcPts val="0"/>
                        </a:spcAft>
                      </a:pPr>
                      <a:r>
                        <a:rPr lang="fa-IR" sz="1600" dirty="0"/>
                        <a:t>کاردستی </a:t>
                      </a:r>
                      <a:r>
                        <a:rPr lang="fa-IR" sz="1600" dirty="0" smtClean="0"/>
                        <a:t>مدلسازی</a:t>
                      </a:r>
                    </a:p>
                    <a:p>
                      <a:pPr algn="ctr" rtl="1">
                        <a:spcAft>
                          <a:spcPts val="0"/>
                        </a:spcAft>
                      </a:pPr>
                      <a:endParaRPr lang="en-US" sz="1600" dirty="0"/>
                    </a:p>
                    <a:p>
                      <a:pPr algn="ctr" rtl="1">
                        <a:spcAft>
                          <a:spcPts val="0"/>
                        </a:spcAft>
                      </a:pPr>
                      <a:r>
                        <a:rPr lang="fa-IR" sz="1600" dirty="0"/>
                        <a:t>فارسی</a:t>
                      </a:r>
                      <a:endParaRPr lang="en-US" sz="1600" dirty="0"/>
                    </a:p>
                    <a:p>
                      <a:pPr algn="ctr" rtl="1">
                        <a:spcAft>
                          <a:spcPts val="0"/>
                        </a:spcAft>
                      </a:pPr>
                      <a:r>
                        <a:rPr lang="fa-IR" sz="1600" dirty="0"/>
                        <a:t>(انشا نویسی</a:t>
                      </a:r>
                      <a:r>
                        <a:rPr lang="fa-IR" sz="1600" dirty="0" smtClean="0"/>
                        <a:t>)</a:t>
                      </a:r>
                    </a:p>
                    <a:p>
                      <a:pPr algn="ctr" rtl="1">
                        <a:spcAft>
                          <a:spcPts val="0"/>
                        </a:spcAft>
                      </a:pPr>
                      <a:endParaRPr lang="en-US" sz="1600" dirty="0"/>
                    </a:p>
                    <a:p>
                      <a:pPr algn="ctr" rtl="1">
                        <a:spcAft>
                          <a:spcPts val="0"/>
                        </a:spcAft>
                      </a:pPr>
                      <a:r>
                        <a:rPr lang="fa-IR" sz="1600" dirty="0"/>
                        <a:t>انشا نویسی</a:t>
                      </a:r>
                      <a:endParaRPr lang="en-US" sz="1600" dirty="0">
                        <a:latin typeface="Times New Roman"/>
                        <a:ea typeface="MS Mincho"/>
                      </a:endParaRPr>
                    </a:p>
                  </a:txBody>
                  <a:tcPr marL="68509" marR="68509" marT="0" marB="0"/>
                </a:tc>
                <a:tc>
                  <a:txBody>
                    <a:bodyPr/>
                    <a:lstStyle/>
                    <a:p>
                      <a:pPr algn="justLow" rtl="1">
                        <a:spcAft>
                          <a:spcPts val="0"/>
                        </a:spcAft>
                      </a:pPr>
                      <a:endParaRPr lang="fa-IR" sz="1600" dirty="0" smtClean="0"/>
                    </a:p>
                    <a:p>
                      <a:pPr algn="justLow" rtl="1">
                        <a:spcAft>
                          <a:spcPts val="0"/>
                        </a:spcAft>
                      </a:pPr>
                      <a:r>
                        <a:rPr lang="fa-IR" sz="1600" dirty="0" smtClean="0"/>
                        <a:t>به </a:t>
                      </a:r>
                      <a:r>
                        <a:rPr lang="fa-IR" sz="1600" dirty="0"/>
                        <a:t>کمک تعدادی تصاویرمرتبط به هم یا سلسله تصاویر، داستان بگویند. (مراحل رشدگیاه را از کاشت دانه تا پایان) </a:t>
                      </a:r>
                      <a:endParaRPr lang="fa-IR" sz="1600" dirty="0" smtClean="0"/>
                    </a:p>
                    <a:p>
                      <a:pPr algn="justLow" rtl="1">
                        <a:spcAft>
                          <a:spcPts val="0"/>
                        </a:spcAft>
                      </a:pPr>
                      <a:endParaRPr lang="en-US" sz="1600" dirty="0"/>
                    </a:p>
                    <a:p>
                      <a:pPr algn="justLow" rtl="1">
                        <a:spcAft>
                          <a:spcPts val="0"/>
                        </a:spcAft>
                      </a:pPr>
                      <a:r>
                        <a:rPr lang="fa-IR" sz="1600" dirty="0"/>
                        <a:t>به کمک تعدادی تصاویرمرتبط به هم یا سلسله تصاویر، داستان بگویند. (مراحل رشدگیاه راازکاشت دانه وچگونگی رشد دانه بیان کنند</a:t>
                      </a:r>
                      <a:r>
                        <a:rPr lang="fa-IR" sz="1600" dirty="0" smtClean="0"/>
                        <a:t>.)</a:t>
                      </a:r>
                    </a:p>
                    <a:p>
                      <a:pPr algn="justLow" rtl="1">
                        <a:spcAft>
                          <a:spcPts val="0"/>
                        </a:spcAft>
                      </a:pPr>
                      <a:endParaRPr lang="en-US" sz="1600" dirty="0"/>
                    </a:p>
                    <a:p>
                      <a:pPr algn="justLow" rtl="1">
                        <a:spcAft>
                          <a:spcPts val="0"/>
                        </a:spcAft>
                      </a:pPr>
                      <a:r>
                        <a:rPr lang="fa-IR" sz="1600" dirty="0"/>
                        <a:t>هرمرحله از رشد گیاه رااز کاشت دانه تا گل ومیوه دادن  به کمک نقاشی ومدل سازی باگل رس ویاخمیر بازی نشان دهند </a:t>
                      </a:r>
                      <a:endParaRPr lang="fa-IR" sz="1600" dirty="0" smtClean="0"/>
                    </a:p>
                    <a:p>
                      <a:pPr algn="justLow" rtl="1">
                        <a:spcAft>
                          <a:spcPts val="0"/>
                        </a:spcAft>
                      </a:pPr>
                      <a:endParaRPr lang="fa-IR" sz="1600" dirty="0" smtClean="0"/>
                    </a:p>
                    <a:p>
                      <a:pPr algn="justLow" rtl="1">
                        <a:spcAft>
                          <a:spcPts val="0"/>
                        </a:spcAft>
                      </a:pPr>
                      <a:endParaRPr lang="en-US" sz="1600" dirty="0"/>
                    </a:p>
                    <a:p>
                      <a:pPr algn="justLow" rtl="1">
                        <a:spcAft>
                          <a:spcPts val="0"/>
                        </a:spcAft>
                      </a:pPr>
                      <a:r>
                        <a:rPr lang="fa-IR" sz="1600" dirty="0"/>
                        <a:t>سرگذشت یک دانه راازکاشت تا روییدن گیاه جدید،گل ومیوه دادن آن را، اززبان دانه ی گیاه بنویسند. </a:t>
                      </a:r>
                      <a:endParaRPr lang="en-US" sz="1600" dirty="0"/>
                    </a:p>
                    <a:p>
                      <a:pPr algn="justLow" rtl="1">
                        <a:spcAft>
                          <a:spcPts val="0"/>
                        </a:spcAft>
                      </a:pPr>
                      <a:r>
                        <a:rPr lang="en-US" sz="1600" dirty="0"/>
                        <a:t/>
                      </a:r>
                      <a:br>
                        <a:rPr lang="en-US" sz="1600" dirty="0"/>
                      </a:br>
                      <a:r>
                        <a:rPr lang="fa-IR" sz="1600" dirty="0"/>
                        <a:t>مقاله ای بنویسند که در رابطه با اهمیت وجود گیاهان باشد.</a:t>
                      </a:r>
                      <a:endParaRPr lang="en-US" sz="1600" dirty="0">
                        <a:latin typeface="Times New Roman"/>
                        <a:ea typeface="MS Mincho"/>
                      </a:endParaRPr>
                    </a:p>
                  </a:txBody>
                  <a:tcPr marL="68509" marR="68509" marT="0" marB="0"/>
                </a:tc>
              </a:tr>
            </a:tbl>
          </a:graphicData>
        </a:graphic>
      </p:graphicFrame>
      <p:sp>
        <p:nvSpPr>
          <p:cNvPr id="32770" name="Line 2"/>
          <p:cNvSpPr>
            <a:spLocks noChangeShapeType="1"/>
          </p:cNvSpPr>
          <p:nvPr/>
        </p:nvSpPr>
        <p:spPr bwMode="auto">
          <a:xfrm flipH="1">
            <a:off x="-55563" y="-3175"/>
            <a:ext cx="5187951" cy="0"/>
          </a:xfrm>
          <a:prstGeom prst="line">
            <a:avLst/>
          </a:prstGeom>
          <a:noFill/>
          <a:ln w="9525">
            <a:solidFill>
              <a:srgbClr val="4579B8"/>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001000" cy="1143000"/>
          </a:xfrm>
        </p:spPr>
        <p:style>
          <a:lnRef idx="1">
            <a:schemeClr val="accent3"/>
          </a:lnRef>
          <a:fillRef idx="2">
            <a:schemeClr val="accent3"/>
          </a:fillRef>
          <a:effectRef idx="1">
            <a:schemeClr val="accent3"/>
          </a:effectRef>
          <a:fontRef idx="minor">
            <a:schemeClr val="dk1"/>
          </a:fontRef>
        </p:style>
        <p:txBody>
          <a:bodyPr>
            <a:noAutofit/>
          </a:bodyPr>
          <a:lstStyle/>
          <a:p>
            <a:pPr algn="ctr" rtl="1"/>
            <a:r>
              <a:rPr lang="fa-IR" sz="2000" b="1" dirty="0" smtClean="0"/>
              <a:t>6 -  فعالیت آموزشی درشش پایه با هدف مشترک اما موضوع درسی متفاوت است . </a:t>
            </a:r>
            <a:r>
              <a:rPr lang="en-US" sz="2000" dirty="0" smtClean="0"/>
              <a:t/>
            </a:r>
            <a:br>
              <a:rPr lang="en-US" sz="2000" dirty="0" smtClean="0"/>
            </a:br>
            <a:r>
              <a:rPr lang="fa-IR" sz="2000" b="1" dirty="0" smtClean="0"/>
              <a:t>هدف: آشنایی با هدف واژه ی علمی نور، رنگین کمان و... جمع آوری اطلاعات ازطریق مطالعه یامشاهده عینی، پرورش قوه تخیل، ارائه حاصل مشاهدات (شفاهی یاکتبی یا عملی)</a:t>
            </a:r>
            <a:endParaRPr lang="en-US" sz="2000" dirty="0"/>
          </a:p>
        </p:txBody>
      </p:sp>
      <p:graphicFrame>
        <p:nvGraphicFramePr>
          <p:cNvPr id="9" name="Table 8"/>
          <p:cNvGraphicFramePr>
            <a:graphicFrameLocks noGrp="1"/>
          </p:cNvGraphicFramePr>
          <p:nvPr/>
        </p:nvGraphicFramePr>
        <p:xfrm>
          <a:off x="152399" y="1676401"/>
          <a:ext cx="7848601" cy="5181599"/>
        </p:xfrm>
        <a:graphic>
          <a:graphicData uri="http://schemas.openxmlformats.org/drawingml/2006/table">
            <a:tbl>
              <a:tblPr rtl="1">
                <a:tableStyleId>{08FB837D-C827-4EFA-A057-4D05807E0F7C}</a:tableStyleId>
              </a:tblPr>
              <a:tblGrid>
                <a:gridCol w="692524"/>
                <a:gridCol w="670910"/>
                <a:gridCol w="1903748"/>
                <a:gridCol w="4581419"/>
              </a:tblGrid>
              <a:tr h="914399">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روزهای </a:t>
                      </a:r>
                      <a:r>
                        <a:rPr lang="fa-IR" sz="1400" dirty="0"/>
                        <a:t>هفته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پایه</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r>
                        <a:rPr lang="fa-IR" sz="1400" dirty="0"/>
                        <a:t> </a:t>
                      </a:r>
                      <a:endParaRPr lang="fa-IR" sz="1400" dirty="0" smtClean="0"/>
                    </a:p>
                    <a:p>
                      <a:pPr algn="justLow" rtl="1">
                        <a:spcBef>
                          <a:spcPts val="1200"/>
                        </a:spcBef>
                        <a:spcAft>
                          <a:spcPts val="300"/>
                        </a:spcAft>
                      </a:pPr>
                      <a:r>
                        <a:rPr lang="fa-IR" sz="1400" dirty="0" smtClean="0"/>
                        <a:t>  </a:t>
                      </a:r>
                      <a:r>
                        <a:rPr lang="fa-IR" sz="1400" dirty="0"/>
                        <a:t>ماده ی درسی</a:t>
                      </a:r>
                      <a:endParaRPr lang="en-US" sz="1400" b="1" dirty="0">
                        <a:latin typeface="Times New Roman"/>
                        <a:ea typeface="MS Mincho"/>
                      </a:endParaRPr>
                    </a:p>
                  </a:txBody>
                  <a:tcPr marL="68580" marR="68580" marT="0" marB="0"/>
                </a:tc>
                <a:tc>
                  <a:txBody>
                    <a:bodyPr/>
                    <a:lstStyle/>
                    <a:p>
                      <a:pPr algn="justLow" rtl="1">
                        <a:spcBef>
                          <a:spcPts val="1200"/>
                        </a:spcBef>
                        <a:spcAft>
                          <a:spcPts val="300"/>
                        </a:spcAft>
                      </a:pPr>
                      <a:endParaRPr lang="fa-IR" sz="1400" dirty="0" smtClean="0"/>
                    </a:p>
                    <a:p>
                      <a:pPr algn="justLow" rtl="1">
                        <a:spcBef>
                          <a:spcPts val="1200"/>
                        </a:spcBef>
                        <a:spcAft>
                          <a:spcPts val="300"/>
                        </a:spcAft>
                      </a:pPr>
                      <a:r>
                        <a:rPr lang="fa-IR" sz="1400" dirty="0" smtClean="0"/>
                        <a:t>ارتباط </a:t>
                      </a:r>
                      <a:r>
                        <a:rPr lang="fa-IR" sz="1400" dirty="0"/>
                        <a:t>بین محتوای پایه ها( تلفیق محتوای چند پایه </a:t>
                      </a:r>
                      <a:r>
                        <a:rPr lang="fa-IR" sz="1400" dirty="0" smtClean="0"/>
                        <a:t>)</a:t>
                      </a:r>
                    </a:p>
                    <a:p>
                      <a:pPr algn="justLow" rtl="1">
                        <a:spcBef>
                          <a:spcPts val="1200"/>
                        </a:spcBef>
                        <a:spcAft>
                          <a:spcPts val="300"/>
                        </a:spcAft>
                      </a:pPr>
                      <a:endParaRPr lang="en-US" sz="1400" b="1" dirty="0">
                        <a:latin typeface="Times New Roman"/>
                        <a:ea typeface="MS Mincho"/>
                      </a:endParaRPr>
                    </a:p>
                  </a:txBody>
                  <a:tcPr marL="68580" marR="68580" marT="0" marB="0"/>
                </a:tc>
              </a:tr>
              <a:tr h="4160519">
                <a:tc>
                  <a:txBody>
                    <a:bodyPr/>
                    <a:lstStyle/>
                    <a:p>
                      <a:pPr marL="71755" marR="71755" algn="r" rtl="1">
                        <a:spcBef>
                          <a:spcPts val="1200"/>
                        </a:spcBef>
                        <a:spcAft>
                          <a:spcPts val="300"/>
                        </a:spcAft>
                      </a:pPr>
                      <a:r>
                        <a:rPr lang="fa-IR" sz="1400" dirty="0"/>
                        <a:t>         بطور مثال : یک جلسه از روزچهار شنبه</a:t>
                      </a:r>
                      <a:endParaRPr lang="en-US" sz="1400" b="1" dirty="0">
                        <a:latin typeface="Times New Roman"/>
                        <a:ea typeface="MS Mincho"/>
                      </a:endParaRPr>
                    </a:p>
                  </a:txBody>
                  <a:tcPr marL="66301" marR="66301" marT="0" marB="0" vert="vert270"/>
                </a:tc>
                <a:tc>
                  <a:txBody>
                    <a:bodyPr/>
                    <a:lstStyle/>
                    <a:p>
                      <a:pPr algn="r" rtl="1">
                        <a:spcAft>
                          <a:spcPts val="0"/>
                        </a:spcAft>
                      </a:pPr>
                      <a:endParaRPr lang="fa-IR" sz="1400" dirty="0" smtClean="0"/>
                    </a:p>
                    <a:p>
                      <a:pPr algn="r" rtl="1">
                        <a:spcAft>
                          <a:spcPts val="0"/>
                        </a:spcAft>
                      </a:pPr>
                      <a:r>
                        <a:rPr lang="fa-IR" sz="1400" dirty="0" smtClean="0"/>
                        <a:t>اول</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دوم   </a:t>
                      </a:r>
                      <a:endParaRPr lang="fa-IR" sz="1400" dirty="0" smtClean="0"/>
                    </a:p>
                    <a:p>
                      <a:pPr algn="r" rtl="1">
                        <a:spcAft>
                          <a:spcPts val="0"/>
                        </a:spcAft>
                      </a:pPr>
                      <a:endParaRPr lang="fa-IR" sz="1400" dirty="0" smtClean="0"/>
                    </a:p>
                    <a:p>
                      <a:pPr algn="r" rtl="1">
                        <a:spcAft>
                          <a:spcPts val="0"/>
                        </a:spcAft>
                      </a:pPr>
                      <a:endParaRPr lang="fa-IR" sz="1400" dirty="0" smtClean="0"/>
                    </a:p>
                    <a:p>
                      <a:pPr algn="r" rtl="1">
                        <a:spcAft>
                          <a:spcPts val="0"/>
                        </a:spcAft>
                      </a:pPr>
                      <a:r>
                        <a:rPr lang="fa-IR" sz="1400" dirty="0" smtClean="0"/>
                        <a:t>سوم</a:t>
                      </a:r>
                    </a:p>
                    <a:p>
                      <a:pPr algn="r" rtl="1">
                        <a:spcAft>
                          <a:spcPts val="0"/>
                        </a:spcAft>
                      </a:pPr>
                      <a:endParaRPr lang="fa-IR" sz="1400" dirty="0" smtClean="0"/>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چهارم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smtClean="0"/>
                        <a:t>پنجم</a:t>
                      </a:r>
                    </a:p>
                    <a:p>
                      <a:pPr algn="r" rtl="1">
                        <a:spcAft>
                          <a:spcPts val="0"/>
                        </a:spcAft>
                      </a:pPr>
                      <a:endParaRPr lang="fa-IR" sz="1400" dirty="0" smtClean="0"/>
                    </a:p>
                    <a:p>
                      <a:pPr algn="r" rtl="1">
                        <a:spcAft>
                          <a:spcPts val="0"/>
                        </a:spcAft>
                      </a:pPr>
                      <a:endParaRPr lang="en-US" sz="1400" dirty="0"/>
                    </a:p>
                    <a:p>
                      <a:pPr algn="r" rtl="1">
                        <a:spcAft>
                          <a:spcPts val="0"/>
                        </a:spcAft>
                      </a:pPr>
                      <a:r>
                        <a:rPr lang="fa-IR" sz="1400" dirty="0"/>
                        <a:t>ششم</a:t>
                      </a:r>
                      <a:endParaRPr lang="en-US" sz="1400" dirty="0">
                        <a:latin typeface="Times New Roman"/>
                        <a:ea typeface="MS Mincho"/>
                      </a:endParaRPr>
                    </a:p>
                  </a:txBody>
                  <a:tcPr marL="66301" marR="66301" marT="0" marB="0"/>
                </a:tc>
                <a:tc>
                  <a:txBody>
                    <a:bodyPr/>
                    <a:lstStyle/>
                    <a:p>
                      <a:pPr algn="ctr" rtl="1">
                        <a:spcAft>
                          <a:spcPts val="0"/>
                        </a:spcAft>
                      </a:pPr>
                      <a:endParaRPr lang="fa-IR" sz="1400" dirty="0" smtClean="0"/>
                    </a:p>
                    <a:p>
                      <a:pPr algn="ctr" rtl="1">
                        <a:spcAft>
                          <a:spcPts val="0"/>
                        </a:spcAft>
                      </a:pPr>
                      <a:r>
                        <a:rPr lang="fa-IR" sz="1400" dirty="0" smtClean="0"/>
                        <a:t>هنر </a:t>
                      </a:r>
                      <a:r>
                        <a:rPr lang="fa-IR" sz="1400" dirty="0"/>
                        <a:t>(</a:t>
                      </a:r>
                      <a:r>
                        <a:rPr lang="fa-IR" sz="1400" dirty="0" smtClean="0"/>
                        <a:t>نقاشی)</a:t>
                      </a:r>
                      <a:r>
                        <a:rPr lang="fa-IR" sz="1400" baseline="0" dirty="0" smtClean="0"/>
                        <a:t> و </a:t>
                      </a:r>
                    </a:p>
                    <a:p>
                      <a:pPr algn="ctr" rtl="1">
                        <a:spcAft>
                          <a:spcPts val="0"/>
                        </a:spcAft>
                      </a:pPr>
                      <a:r>
                        <a:rPr lang="fa-IR" sz="1400" baseline="0" dirty="0" smtClean="0"/>
                        <a:t>فارسی(نوشتاری)</a:t>
                      </a:r>
                    </a:p>
                    <a:p>
                      <a:pPr algn="ctr" rtl="1">
                        <a:spcAft>
                          <a:spcPts val="0"/>
                        </a:spcAft>
                      </a:pPr>
                      <a:endParaRPr lang="en-US" sz="1400" dirty="0"/>
                    </a:p>
                    <a:p>
                      <a:pPr algn="ctr" rtl="1">
                        <a:spcAft>
                          <a:spcPts val="0"/>
                        </a:spcAft>
                      </a:pPr>
                      <a:r>
                        <a:rPr lang="fa-IR" sz="1400" dirty="0" smtClean="0"/>
                        <a:t>فارسی </a:t>
                      </a:r>
                      <a:r>
                        <a:rPr lang="fa-IR" sz="1400" dirty="0"/>
                        <a:t>(</a:t>
                      </a:r>
                      <a:r>
                        <a:rPr lang="fa-IR" sz="1400" dirty="0" smtClean="0"/>
                        <a:t>نوشتاری)</a:t>
                      </a:r>
                    </a:p>
                    <a:p>
                      <a:pPr marL="0" marR="0" indent="0" algn="ctr" defTabSz="914400" rtl="1" eaLnBrk="1" fontAlgn="auto" latinLnBrk="0" hangingPunct="1">
                        <a:lnSpc>
                          <a:spcPct val="100000"/>
                        </a:lnSpc>
                        <a:spcBef>
                          <a:spcPts val="0"/>
                        </a:spcBef>
                        <a:spcAft>
                          <a:spcPts val="0"/>
                        </a:spcAft>
                        <a:buClrTx/>
                        <a:buSzTx/>
                        <a:buFontTx/>
                        <a:buNone/>
                        <a:tabLst/>
                        <a:defRPr/>
                      </a:pPr>
                      <a:r>
                        <a:rPr lang="fa-IR" sz="1400" dirty="0" smtClean="0"/>
                        <a:t>(جمله نویسی)</a:t>
                      </a:r>
                      <a:endParaRPr lang="en-US" sz="1400" dirty="0" smtClean="0"/>
                    </a:p>
                    <a:p>
                      <a:pPr algn="ctr" rtl="1">
                        <a:spcAft>
                          <a:spcPts val="0"/>
                        </a:spcAft>
                      </a:pPr>
                      <a:endParaRPr lang="fa-IR" sz="1400" dirty="0" smtClean="0"/>
                    </a:p>
                    <a:p>
                      <a:pPr algn="ctr" rtl="1">
                        <a:spcAft>
                          <a:spcPts val="0"/>
                        </a:spcAft>
                      </a:pPr>
                      <a:r>
                        <a:rPr lang="fa-IR" sz="1400" dirty="0" smtClean="0"/>
                        <a:t>فارسی(خواندن)</a:t>
                      </a:r>
                    </a:p>
                    <a:p>
                      <a:pPr marL="0" marR="0" indent="0" algn="ctr" defTabSz="914400" rtl="1" eaLnBrk="1" fontAlgn="auto" latinLnBrk="0" hangingPunct="1">
                        <a:lnSpc>
                          <a:spcPct val="100000"/>
                        </a:lnSpc>
                        <a:spcBef>
                          <a:spcPts val="0"/>
                        </a:spcBef>
                        <a:spcAft>
                          <a:spcPts val="0"/>
                        </a:spcAft>
                        <a:buClrTx/>
                        <a:buSzTx/>
                        <a:buFontTx/>
                        <a:buNone/>
                        <a:tabLst/>
                        <a:defRPr/>
                      </a:pPr>
                      <a:r>
                        <a:rPr lang="fa-IR" sz="1400" dirty="0" smtClean="0"/>
                        <a:t>درس رنگین کمان</a:t>
                      </a:r>
                    </a:p>
                    <a:p>
                      <a:pPr marL="0" marR="0" indent="0" algn="ctr" defTabSz="914400" rtl="1" eaLnBrk="1" fontAlgn="auto" latinLnBrk="0" hangingPunct="1">
                        <a:lnSpc>
                          <a:spcPct val="100000"/>
                        </a:lnSpc>
                        <a:spcBef>
                          <a:spcPts val="0"/>
                        </a:spcBef>
                        <a:spcAft>
                          <a:spcPts val="0"/>
                        </a:spcAft>
                        <a:buClrTx/>
                        <a:buSzTx/>
                        <a:buFontTx/>
                        <a:buNone/>
                        <a:tabLst/>
                        <a:defRPr/>
                      </a:pPr>
                      <a:endParaRPr lang="fa-IR" sz="1400" dirty="0" smtClean="0"/>
                    </a:p>
                    <a:p>
                      <a:pPr marL="0" marR="0" indent="0" algn="ctr" defTabSz="914400" rtl="1" eaLnBrk="1" fontAlgn="auto" latinLnBrk="0" hangingPunct="1">
                        <a:lnSpc>
                          <a:spcPct val="100000"/>
                        </a:lnSpc>
                        <a:spcBef>
                          <a:spcPts val="0"/>
                        </a:spcBef>
                        <a:spcAft>
                          <a:spcPts val="0"/>
                        </a:spcAft>
                        <a:buClrTx/>
                        <a:buSzTx/>
                        <a:buFontTx/>
                        <a:buNone/>
                        <a:tabLst/>
                        <a:defRPr/>
                      </a:pPr>
                      <a:endParaRPr lang="fa-IR" sz="1400" dirty="0" smtClean="0"/>
                    </a:p>
                    <a:p>
                      <a:pPr algn="ctr" rtl="1">
                        <a:spcAft>
                          <a:spcPts val="0"/>
                        </a:spcAft>
                      </a:pPr>
                      <a:r>
                        <a:rPr lang="fa-IR" sz="1400" dirty="0" smtClean="0"/>
                        <a:t>فارسی</a:t>
                      </a:r>
                      <a:endParaRPr lang="en-US" sz="1400" dirty="0" smtClean="0"/>
                    </a:p>
                    <a:p>
                      <a:pPr algn="ctr" rtl="1">
                        <a:spcAft>
                          <a:spcPts val="0"/>
                        </a:spcAft>
                      </a:pPr>
                      <a:r>
                        <a:rPr lang="fa-IR" sz="1400" dirty="0" smtClean="0"/>
                        <a:t>نوشتاری  (انشا)</a:t>
                      </a:r>
                      <a:endParaRPr lang="en-US" sz="1400" dirty="0" smtClean="0"/>
                    </a:p>
                    <a:p>
                      <a:pPr algn="ctr" rtl="1">
                        <a:spcAft>
                          <a:spcPts val="0"/>
                        </a:spcAft>
                      </a:pPr>
                      <a:endParaRPr lang="en-US" sz="1400" dirty="0"/>
                    </a:p>
                    <a:p>
                      <a:pPr algn="ctr" rtl="1">
                        <a:spcAft>
                          <a:spcPts val="0"/>
                        </a:spcAft>
                      </a:pPr>
                      <a:r>
                        <a:rPr lang="fa-IR" sz="1400" dirty="0" smtClean="0"/>
                        <a:t>علوم </a:t>
                      </a:r>
                      <a:r>
                        <a:rPr lang="fa-IR" sz="1400" dirty="0"/>
                        <a:t>تجربی</a:t>
                      </a:r>
                      <a:endParaRPr lang="en-US" sz="1400" dirty="0"/>
                    </a:p>
                    <a:p>
                      <a:pPr algn="ctr" rtl="1">
                        <a:spcAft>
                          <a:spcPts val="0"/>
                        </a:spcAft>
                      </a:pPr>
                      <a:r>
                        <a:rPr lang="fa-IR" sz="1400" dirty="0"/>
                        <a:t>(تجزیه نور </a:t>
                      </a:r>
                      <a:r>
                        <a:rPr lang="fa-IR" sz="1400" dirty="0" smtClean="0"/>
                        <a:t>)</a:t>
                      </a:r>
                    </a:p>
                    <a:p>
                      <a:pPr algn="ctr" rtl="1">
                        <a:spcAft>
                          <a:spcPts val="0"/>
                        </a:spcAft>
                      </a:pPr>
                      <a:endParaRPr lang="en-US" sz="1400" dirty="0"/>
                    </a:p>
                    <a:p>
                      <a:pPr algn="ctr" rtl="1">
                        <a:spcAft>
                          <a:spcPts val="0"/>
                        </a:spcAft>
                      </a:pPr>
                      <a:r>
                        <a:rPr lang="fa-IR" sz="1400" dirty="0"/>
                        <a:t>علوم تجربی (انرژی نورانی و ذخیره شدن )</a:t>
                      </a:r>
                      <a:endParaRPr lang="en-US" sz="1400" dirty="0">
                        <a:latin typeface="Times New Roman"/>
                        <a:ea typeface="MS Mincho"/>
                      </a:endParaRPr>
                    </a:p>
                  </a:txBody>
                  <a:tcPr marL="66301" marR="66301" marT="0" marB="0"/>
                </a:tc>
                <a:tc>
                  <a:txBody>
                    <a:bodyPr/>
                    <a:lstStyle/>
                    <a:p>
                      <a:pPr algn="justLow" rtl="1">
                        <a:spcAft>
                          <a:spcPts val="0"/>
                        </a:spcAft>
                      </a:pPr>
                      <a:endParaRPr lang="fa-IR" sz="1400" dirty="0" smtClean="0"/>
                    </a:p>
                    <a:p>
                      <a:pPr algn="justLow" rtl="1">
                        <a:spcAft>
                          <a:spcPts val="0"/>
                        </a:spcAft>
                      </a:pPr>
                      <a:r>
                        <a:rPr lang="fa-IR" sz="1400" dirty="0" smtClean="0"/>
                        <a:t>یک </a:t>
                      </a:r>
                      <a:r>
                        <a:rPr lang="fa-IR" sz="1400" dirty="0"/>
                        <a:t>نقاشی از رنگین کمان رسم کنند. ودوسه جمله درباره رنگین کمانی که نقاشی کردند، </a:t>
                      </a:r>
                      <a:r>
                        <a:rPr lang="fa-IR" sz="1400" dirty="0" smtClean="0"/>
                        <a:t>بنویسند</a:t>
                      </a:r>
                    </a:p>
                    <a:p>
                      <a:pPr algn="justLow" rtl="1">
                        <a:spcAft>
                          <a:spcPts val="0"/>
                        </a:spcAft>
                      </a:pPr>
                      <a:endParaRPr lang="en-US" sz="1400" dirty="0"/>
                    </a:p>
                    <a:p>
                      <a:pPr algn="justLow" rtl="1">
                        <a:spcAft>
                          <a:spcPts val="0"/>
                        </a:spcAft>
                      </a:pPr>
                      <a:r>
                        <a:rPr lang="fa-IR" sz="1400" dirty="0"/>
                        <a:t>متن فارسی را مطالعه کنند . بانقاشی پایه ی اول مطابقت دهند تامعلوم کنند آیاکاراولی ها درست است . درچند سطر توصیف رنگین کمان را بنویسند</a:t>
                      </a:r>
                      <a:r>
                        <a:rPr lang="fa-IR" sz="1400" dirty="0" smtClean="0"/>
                        <a:t>.</a:t>
                      </a:r>
                    </a:p>
                    <a:p>
                      <a:pPr algn="justLow" rtl="1">
                        <a:spcAft>
                          <a:spcPts val="0"/>
                        </a:spcAft>
                      </a:pPr>
                      <a:endParaRPr lang="en-US" sz="1400" dirty="0"/>
                    </a:p>
                    <a:p>
                      <a:pPr algn="justLow" rtl="1">
                        <a:spcAft>
                          <a:spcPts val="0"/>
                        </a:spcAft>
                      </a:pPr>
                      <a:r>
                        <a:rPr lang="fa-IR" sz="1400" dirty="0"/>
                        <a:t>متن درس را برای همه بخوانند . باید رنگ ها را بانتایج آزمایش  علوم پنجم مقایسه کنند. درستی کار رنگ آمیزی و توصیف پایه اول ودوم را به کمک متن درس بسنجند . </a:t>
                      </a:r>
                      <a:endParaRPr lang="fa-IR" sz="1400" dirty="0" smtClean="0"/>
                    </a:p>
                    <a:p>
                      <a:pPr algn="justLow" rtl="1">
                        <a:spcAft>
                          <a:spcPts val="0"/>
                        </a:spcAft>
                      </a:pPr>
                      <a:endParaRPr lang="en-US" sz="1400" dirty="0"/>
                    </a:p>
                    <a:p>
                      <a:pPr algn="justLow" rtl="1">
                        <a:spcAft>
                          <a:spcPts val="0"/>
                        </a:spcAft>
                      </a:pPr>
                      <a:r>
                        <a:rPr lang="fa-IR" sz="1400" dirty="0"/>
                        <a:t>باتوجه به متن درس پایه دوم وسوم ، داستان تخیلی ازرنگها را بنویسند. جمله های آن ها باید عجیب باشد. </a:t>
                      </a:r>
                      <a:endParaRPr lang="fa-IR" sz="1400" dirty="0" smtClean="0"/>
                    </a:p>
                    <a:p>
                      <a:pPr algn="justLow" rtl="1">
                        <a:spcAft>
                          <a:spcPts val="0"/>
                        </a:spcAft>
                      </a:pPr>
                      <a:endParaRPr lang="en-US" sz="1400" dirty="0"/>
                    </a:p>
                    <a:p>
                      <a:pPr algn="justLow" rtl="1">
                        <a:spcAft>
                          <a:spcPts val="0"/>
                        </a:spcAft>
                      </a:pPr>
                      <a:r>
                        <a:rPr lang="fa-IR" sz="1400" dirty="0"/>
                        <a:t>با انجام آزمایش، به کمک منشورنوررا تجزیه کنند.  </a:t>
                      </a:r>
                      <a:r>
                        <a:rPr lang="fa-IR" sz="1400" dirty="0" smtClean="0"/>
                        <a:t>رنگ </a:t>
                      </a:r>
                      <a:r>
                        <a:rPr lang="fa-IR" sz="1400" dirty="0"/>
                        <a:t>های نورتجزیه شده را نقاشی نمایند. </a:t>
                      </a:r>
                      <a:endParaRPr lang="fa-IR" sz="1400" dirty="0" smtClean="0"/>
                    </a:p>
                    <a:p>
                      <a:pPr algn="justLow" rtl="1">
                        <a:spcAft>
                          <a:spcPts val="0"/>
                        </a:spcAft>
                      </a:pPr>
                      <a:endParaRPr lang="en-US" sz="1400" dirty="0"/>
                    </a:p>
                    <a:p>
                      <a:pPr algn="justLow" rtl="1">
                        <a:spcAft>
                          <a:spcPts val="0"/>
                        </a:spcAft>
                      </a:pPr>
                      <a:r>
                        <a:rPr lang="fa-IR" sz="1400" dirty="0"/>
                        <a:t>از طریق مطالعه ی مطالب کتاب درسی یا منابع علمی اطلاعات جمع آوری کنند. (کتاب علمی ، نمایش فیلم) </a:t>
                      </a:r>
                      <a:endParaRPr lang="en-US" sz="1400" dirty="0">
                        <a:latin typeface="Times New Roman"/>
                        <a:ea typeface="MS Mincho"/>
                      </a:endParaRPr>
                    </a:p>
                  </a:txBody>
                  <a:tcPr marL="66301" marR="66301" marT="0" marB="0"/>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772400" cy="1143000"/>
          </a:xfrm>
          <a:solidFill>
            <a:srgbClr val="CCFFCC"/>
          </a:solidFill>
        </p:spPr>
        <p:txBody>
          <a:bodyPr>
            <a:normAutofit/>
          </a:bodyPr>
          <a:lstStyle/>
          <a:p>
            <a:pPr algn="ctr" rtl="1"/>
            <a:r>
              <a:rPr lang="fa-IR" sz="2000" b="1" dirty="0" smtClean="0"/>
              <a:t>7- فعالیت آموزشی درچهار پایه با هدف مشترک اما موضوع درسی متفاوت است. </a:t>
            </a:r>
            <a:br>
              <a:rPr lang="fa-IR" sz="2000" b="1" dirty="0" smtClean="0"/>
            </a:br>
            <a:r>
              <a:rPr lang="fa-IR" sz="2000" b="1" dirty="0" smtClean="0"/>
              <a:t>هدف: آشنایی با مفهوم : تر، ترین، ازطریق جمله ها درکلمه های مختلف واثر آن درمعنی کلمه هایی که به آن اضافه می شود .</a:t>
            </a:r>
            <a:endParaRPr lang="en-US" sz="2000" dirty="0"/>
          </a:p>
        </p:txBody>
      </p:sp>
      <p:graphicFrame>
        <p:nvGraphicFramePr>
          <p:cNvPr id="3" name="Table 2"/>
          <p:cNvGraphicFramePr>
            <a:graphicFrameLocks noGrp="1"/>
          </p:cNvGraphicFramePr>
          <p:nvPr/>
        </p:nvGraphicFramePr>
        <p:xfrm>
          <a:off x="304800" y="1295401"/>
          <a:ext cx="7696200" cy="5252242"/>
        </p:xfrm>
        <a:graphic>
          <a:graphicData uri="http://schemas.openxmlformats.org/drawingml/2006/table">
            <a:tbl>
              <a:tblPr rtl="1">
                <a:tableStyleId>{69C7853C-536D-4A76-A0AE-DD22124D55A5}</a:tableStyleId>
              </a:tblPr>
              <a:tblGrid>
                <a:gridCol w="535968"/>
                <a:gridCol w="643848"/>
                <a:gridCol w="2014642"/>
                <a:gridCol w="4501742"/>
              </a:tblGrid>
              <a:tr h="1095218">
                <a:tc>
                  <a:txBody>
                    <a:bodyPr/>
                    <a:lstStyle/>
                    <a:p>
                      <a:pPr algn="justLow" rtl="1">
                        <a:spcBef>
                          <a:spcPts val="1200"/>
                        </a:spcBef>
                        <a:spcAft>
                          <a:spcPts val="300"/>
                        </a:spcAft>
                      </a:pPr>
                      <a:endParaRPr lang="fa-IR" sz="1600" dirty="0" smtClean="0"/>
                    </a:p>
                    <a:p>
                      <a:pPr algn="justLow" rtl="1">
                        <a:spcBef>
                          <a:spcPts val="1200"/>
                        </a:spcBef>
                        <a:spcAft>
                          <a:spcPts val="300"/>
                        </a:spcAft>
                      </a:pPr>
                      <a:r>
                        <a:rPr lang="fa-IR" sz="1600" dirty="0" smtClean="0"/>
                        <a:t>روزهای </a:t>
                      </a:r>
                      <a:r>
                        <a:rPr lang="fa-IR" sz="1600" dirty="0"/>
                        <a:t>هفته</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r>
                        <a:rPr lang="fa-IR" sz="1600" dirty="0"/>
                        <a:t> </a:t>
                      </a:r>
                      <a:endParaRPr lang="fa-IR" sz="1600" dirty="0" smtClean="0"/>
                    </a:p>
                    <a:p>
                      <a:pPr algn="justLow" rtl="1">
                        <a:spcBef>
                          <a:spcPts val="1200"/>
                        </a:spcBef>
                        <a:spcAft>
                          <a:spcPts val="300"/>
                        </a:spcAft>
                      </a:pPr>
                      <a:r>
                        <a:rPr lang="fa-IR" sz="1600" dirty="0" smtClean="0"/>
                        <a:t> </a:t>
                      </a:r>
                      <a:r>
                        <a:rPr lang="fa-IR" sz="1600" dirty="0"/>
                        <a:t>پایه</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r>
                        <a:rPr lang="fa-IR" sz="1600" dirty="0"/>
                        <a:t> </a:t>
                      </a:r>
                      <a:endParaRPr lang="fa-IR" sz="1600" dirty="0" smtClean="0"/>
                    </a:p>
                    <a:p>
                      <a:pPr algn="justLow" rtl="1">
                        <a:spcBef>
                          <a:spcPts val="1200"/>
                        </a:spcBef>
                        <a:spcAft>
                          <a:spcPts val="300"/>
                        </a:spcAft>
                      </a:pPr>
                      <a:r>
                        <a:rPr lang="fa-IR" sz="1600" dirty="0" smtClean="0"/>
                        <a:t>  </a:t>
                      </a:r>
                      <a:r>
                        <a:rPr lang="fa-IR" sz="1600" dirty="0"/>
                        <a:t>ماده ی درسی</a:t>
                      </a:r>
                      <a:endParaRPr lang="en-US" sz="1600" b="1" dirty="0">
                        <a:latin typeface="Times New Roman"/>
                        <a:ea typeface="MS Mincho"/>
                      </a:endParaRPr>
                    </a:p>
                  </a:txBody>
                  <a:tcPr marL="68580" marR="68580" marT="0" marB="0"/>
                </a:tc>
                <a:tc>
                  <a:txBody>
                    <a:bodyPr/>
                    <a:lstStyle/>
                    <a:p>
                      <a:pPr algn="justLow" rtl="1">
                        <a:spcBef>
                          <a:spcPts val="1200"/>
                        </a:spcBef>
                        <a:spcAft>
                          <a:spcPts val="300"/>
                        </a:spcAft>
                      </a:pPr>
                      <a:endParaRPr lang="fa-IR" sz="1600" dirty="0" smtClean="0"/>
                    </a:p>
                    <a:p>
                      <a:pPr algn="justLow" rtl="1">
                        <a:spcBef>
                          <a:spcPts val="1200"/>
                        </a:spcBef>
                        <a:spcAft>
                          <a:spcPts val="300"/>
                        </a:spcAft>
                      </a:pPr>
                      <a:r>
                        <a:rPr lang="fa-IR" sz="1600" dirty="0" smtClean="0"/>
                        <a:t>ارتباط </a:t>
                      </a:r>
                      <a:r>
                        <a:rPr lang="fa-IR" sz="1600" dirty="0"/>
                        <a:t>بین محتوای پایه ها( تلفیق محتوای چند پایه )</a:t>
                      </a:r>
                      <a:endParaRPr lang="en-US" sz="1600" b="1" dirty="0">
                        <a:latin typeface="Times New Roman"/>
                        <a:ea typeface="MS Mincho"/>
                      </a:endParaRPr>
                    </a:p>
                  </a:txBody>
                  <a:tcPr marL="68580" marR="68580" marT="0" marB="0"/>
                </a:tc>
              </a:tr>
              <a:tr h="4086382">
                <a:tc>
                  <a:txBody>
                    <a:bodyPr/>
                    <a:lstStyle/>
                    <a:p>
                      <a:pPr marL="71755" marR="71755" algn="justLow" rtl="1">
                        <a:spcBef>
                          <a:spcPts val="1200"/>
                        </a:spcBef>
                        <a:spcAft>
                          <a:spcPts val="300"/>
                        </a:spcAft>
                      </a:pPr>
                      <a:r>
                        <a:rPr lang="fa-IR" sz="1600"/>
                        <a:t>     بطور مثال : یک جلسه ازروزیک شنبه  </a:t>
                      </a:r>
                      <a:endParaRPr lang="en-US" sz="1600" b="1">
                        <a:latin typeface="Times New Roman"/>
                        <a:ea typeface="MS Mincho"/>
                      </a:endParaRPr>
                    </a:p>
                  </a:txBody>
                  <a:tcPr marL="68580" marR="68580" marT="0" marB="0" vert="vert270"/>
                </a:tc>
                <a:tc>
                  <a:txBody>
                    <a:bodyPr/>
                    <a:lstStyle/>
                    <a:p>
                      <a:pPr algn="r" rtl="1">
                        <a:spcAft>
                          <a:spcPts val="0"/>
                        </a:spcAft>
                      </a:pPr>
                      <a:endParaRPr lang="fa-IR" sz="1600" dirty="0" smtClean="0"/>
                    </a:p>
                    <a:p>
                      <a:pPr algn="r" rtl="1">
                        <a:spcAft>
                          <a:spcPts val="0"/>
                        </a:spcAft>
                      </a:pPr>
                      <a:r>
                        <a:rPr lang="fa-IR" sz="1600" dirty="0" smtClean="0"/>
                        <a:t>اول</a:t>
                      </a:r>
                    </a:p>
                    <a:p>
                      <a:pPr algn="r" rtl="1">
                        <a:spcAft>
                          <a:spcPts val="0"/>
                        </a:spcAft>
                      </a:pPr>
                      <a:endParaRPr lang="fa-IR" sz="1600" dirty="0" smtClean="0"/>
                    </a:p>
                    <a:p>
                      <a:pPr algn="r" rtl="1">
                        <a:spcAft>
                          <a:spcPts val="0"/>
                        </a:spcAft>
                      </a:pPr>
                      <a:endParaRPr lang="en-US" sz="1600" dirty="0"/>
                    </a:p>
                    <a:p>
                      <a:pPr algn="r" rtl="1">
                        <a:spcAft>
                          <a:spcPts val="0"/>
                        </a:spcAft>
                      </a:pPr>
                      <a:r>
                        <a:rPr lang="fa-IR" sz="1600" dirty="0"/>
                        <a:t>دوم </a:t>
                      </a:r>
                      <a:endParaRPr lang="fa-IR" sz="1600" dirty="0" smtClean="0"/>
                    </a:p>
                    <a:p>
                      <a:pPr algn="r" rtl="1">
                        <a:spcAft>
                          <a:spcPts val="0"/>
                        </a:spcAft>
                      </a:pPr>
                      <a:endParaRPr lang="fa-IR" sz="1600" dirty="0" smtClean="0"/>
                    </a:p>
                    <a:p>
                      <a:pPr algn="r" rtl="1">
                        <a:spcAft>
                          <a:spcPts val="0"/>
                        </a:spcAft>
                      </a:pPr>
                      <a:r>
                        <a:rPr lang="fa-IR" sz="1600" dirty="0" smtClean="0"/>
                        <a:t>  </a:t>
                      </a:r>
                    </a:p>
                    <a:p>
                      <a:pPr algn="r" rtl="1">
                        <a:spcAft>
                          <a:spcPts val="0"/>
                        </a:spcAft>
                      </a:pPr>
                      <a:endParaRPr lang="en-US" sz="1600" dirty="0"/>
                    </a:p>
                    <a:p>
                      <a:pPr algn="r" rtl="1">
                        <a:spcAft>
                          <a:spcPts val="0"/>
                        </a:spcAft>
                      </a:pPr>
                      <a:r>
                        <a:rPr lang="fa-IR" sz="1600" dirty="0" smtClean="0"/>
                        <a:t>سوم</a:t>
                      </a:r>
                    </a:p>
                    <a:p>
                      <a:pPr algn="r" rtl="1">
                        <a:spcAft>
                          <a:spcPts val="0"/>
                        </a:spcAft>
                      </a:pPr>
                      <a:endParaRPr lang="en-US" sz="1600" dirty="0"/>
                    </a:p>
                    <a:p>
                      <a:pPr algn="r" rtl="1">
                        <a:spcAft>
                          <a:spcPts val="0"/>
                        </a:spcAft>
                      </a:pPr>
                      <a:endParaRPr lang="fa-IR" sz="1600" dirty="0" smtClean="0"/>
                    </a:p>
                    <a:p>
                      <a:pPr algn="r" rtl="1">
                        <a:spcAft>
                          <a:spcPts val="0"/>
                        </a:spcAft>
                      </a:pPr>
                      <a:r>
                        <a:rPr lang="en-US" sz="1600" dirty="0"/>
                        <a:t/>
                      </a:r>
                      <a:br>
                        <a:rPr lang="en-US" sz="1600" dirty="0"/>
                      </a:br>
                      <a:r>
                        <a:rPr lang="fa-IR" sz="1600" dirty="0"/>
                        <a:t>چهارم</a:t>
                      </a:r>
                      <a:endParaRPr lang="en-US" sz="1600" dirty="0">
                        <a:latin typeface="Times New Roman"/>
                        <a:ea typeface="MS Mincho"/>
                      </a:endParaRPr>
                    </a:p>
                  </a:txBody>
                  <a:tcPr marL="68580" marR="68580" marT="0" marB="0"/>
                </a:tc>
                <a:tc>
                  <a:txBody>
                    <a:bodyPr/>
                    <a:lstStyle/>
                    <a:p>
                      <a:pPr algn="ctr" rtl="1">
                        <a:spcAft>
                          <a:spcPts val="0"/>
                        </a:spcAft>
                      </a:pPr>
                      <a:endParaRPr lang="fa-IR" sz="1600" dirty="0" smtClean="0"/>
                    </a:p>
                    <a:p>
                      <a:pPr algn="ctr" rtl="1">
                        <a:spcAft>
                          <a:spcPts val="0"/>
                        </a:spcAft>
                      </a:pPr>
                      <a:r>
                        <a:rPr lang="fa-IR" sz="1600" dirty="0" smtClean="0"/>
                        <a:t>ریاضی</a:t>
                      </a:r>
                      <a:endParaRPr lang="en-US" sz="1600" dirty="0"/>
                    </a:p>
                    <a:p>
                      <a:pPr algn="ctr" rtl="1">
                        <a:spcAft>
                          <a:spcPts val="0"/>
                        </a:spcAft>
                      </a:pPr>
                      <a:r>
                        <a:rPr lang="fa-IR" sz="1600" dirty="0"/>
                        <a:t>(مفهوم اندازه </a:t>
                      </a:r>
                      <a:r>
                        <a:rPr lang="fa-IR" sz="1600" dirty="0" smtClean="0"/>
                        <a:t>)</a:t>
                      </a:r>
                    </a:p>
                    <a:p>
                      <a:pPr algn="ctr" rtl="1">
                        <a:spcAft>
                          <a:spcPts val="0"/>
                        </a:spcAft>
                      </a:pPr>
                      <a:endParaRPr lang="en-US" sz="1600" dirty="0"/>
                    </a:p>
                    <a:p>
                      <a:pPr algn="ctr" rtl="1">
                        <a:spcAft>
                          <a:spcPts val="0"/>
                        </a:spcAft>
                      </a:pPr>
                      <a:r>
                        <a:rPr lang="fa-IR" sz="1600" dirty="0"/>
                        <a:t>فارسی</a:t>
                      </a:r>
                      <a:endParaRPr lang="en-US" sz="1600" dirty="0"/>
                    </a:p>
                    <a:p>
                      <a:pPr algn="ctr" rtl="1">
                        <a:spcAft>
                          <a:spcPts val="0"/>
                        </a:spcAft>
                      </a:pPr>
                      <a:r>
                        <a:rPr lang="fa-IR" sz="1600" dirty="0"/>
                        <a:t>نوشتاری(جمله نویسی </a:t>
                      </a:r>
                      <a:r>
                        <a:rPr lang="fa-IR" sz="1600" dirty="0" smtClean="0"/>
                        <a:t>)</a:t>
                      </a:r>
                    </a:p>
                    <a:p>
                      <a:pPr algn="ctr" rtl="1">
                        <a:spcAft>
                          <a:spcPts val="0"/>
                        </a:spcAft>
                      </a:pPr>
                      <a:endParaRPr lang="fa-IR" sz="1600" dirty="0" smtClean="0"/>
                    </a:p>
                    <a:p>
                      <a:pPr algn="ctr" rtl="1">
                        <a:spcAft>
                          <a:spcPts val="0"/>
                        </a:spcAft>
                      </a:pPr>
                      <a:endParaRPr lang="en-US" sz="1600" dirty="0"/>
                    </a:p>
                    <a:p>
                      <a:pPr algn="ctr" rtl="1">
                        <a:spcAft>
                          <a:spcPts val="0"/>
                        </a:spcAft>
                      </a:pPr>
                      <a:r>
                        <a:rPr lang="fa-IR" sz="1600" dirty="0" smtClean="0"/>
                        <a:t>ورزش</a:t>
                      </a:r>
                      <a:endParaRPr lang="en-US" sz="1600" dirty="0"/>
                    </a:p>
                    <a:p>
                      <a:pPr algn="ctr" rtl="1">
                        <a:spcAft>
                          <a:spcPts val="0"/>
                        </a:spcAft>
                      </a:pPr>
                      <a:r>
                        <a:rPr lang="fa-IR" sz="1600" dirty="0"/>
                        <a:t>(بازی های دبستانی</a:t>
                      </a:r>
                      <a:r>
                        <a:rPr lang="fa-IR" sz="1600" dirty="0" smtClean="0"/>
                        <a:t>)</a:t>
                      </a:r>
                    </a:p>
                    <a:p>
                      <a:pPr algn="ctr" rtl="1">
                        <a:spcAft>
                          <a:spcPts val="0"/>
                        </a:spcAft>
                      </a:pPr>
                      <a:endParaRPr lang="fa-IR" sz="1600" dirty="0" smtClean="0"/>
                    </a:p>
                    <a:p>
                      <a:pPr algn="ctr" rtl="1">
                        <a:spcAft>
                          <a:spcPts val="0"/>
                        </a:spcAft>
                      </a:pPr>
                      <a:endParaRPr lang="fa-IR" sz="1600" dirty="0" smtClean="0"/>
                    </a:p>
                    <a:p>
                      <a:pPr algn="ctr" rtl="1">
                        <a:spcAft>
                          <a:spcPts val="0"/>
                        </a:spcAft>
                      </a:pPr>
                      <a:r>
                        <a:rPr lang="fa-IR" sz="1600" dirty="0" smtClean="0"/>
                        <a:t>فارسی</a:t>
                      </a:r>
                      <a:endParaRPr lang="en-US" sz="1600" dirty="0"/>
                    </a:p>
                    <a:p>
                      <a:pPr algn="ctr" rtl="1">
                        <a:spcAft>
                          <a:spcPts val="0"/>
                        </a:spcAft>
                      </a:pPr>
                      <a:r>
                        <a:rPr lang="fa-IR" sz="1600" dirty="0"/>
                        <a:t>خواندن(آموزش نکته ها)</a:t>
                      </a:r>
                      <a:endParaRPr lang="en-US" sz="1600" dirty="0">
                        <a:latin typeface="Times New Roman"/>
                        <a:ea typeface="MS Mincho"/>
                      </a:endParaRPr>
                    </a:p>
                  </a:txBody>
                  <a:tcPr marL="68580" marR="68580" marT="0" marB="0"/>
                </a:tc>
                <a:tc>
                  <a:txBody>
                    <a:bodyPr/>
                    <a:lstStyle/>
                    <a:p>
                      <a:pPr algn="justLow" rtl="1">
                        <a:spcAft>
                          <a:spcPts val="0"/>
                        </a:spcAft>
                      </a:pPr>
                      <a:endParaRPr lang="fa-IR" sz="1600" dirty="0" smtClean="0"/>
                    </a:p>
                    <a:p>
                      <a:pPr algn="justLow" rtl="1">
                        <a:spcAft>
                          <a:spcPts val="0"/>
                        </a:spcAft>
                      </a:pPr>
                      <a:r>
                        <a:rPr lang="fa-IR" sz="1600" dirty="0" smtClean="0"/>
                        <a:t>ازطریق </a:t>
                      </a:r>
                      <a:r>
                        <a:rPr lang="fa-IR" sz="1600" dirty="0"/>
                        <a:t>مشاهده وتجربه ، اشیا مختلف را ازنظر اندازه مقایسه کنند. (کوتاهترین ، بلندترین، بلندتر، هم اندازه و) </a:t>
                      </a:r>
                      <a:endParaRPr lang="fa-IR" sz="1600" dirty="0" smtClean="0"/>
                    </a:p>
                    <a:p>
                      <a:pPr algn="justLow" rtl="1">
                        <a:spcAft>
                          <a:spcPts val="0"/>
                        </a:spcAft>
                      </a:pPr>
                      <a:endParaRPr lang="en-US" sz="1600" dirty="0"/>
                    </a:p>
                    <a:p>
                      <a:pPr algn="justLow" rtl="1">
                        <a:spcAft>
                          <a:spcPts val="0"/>
                        </a:spcAft>
                      </a:pPr>
                      <a:r>
                        <a:rPr lang="fa-IR" sz="1600" dirty="0"/>
                        <a:t>بانوشتن جمله،کلمه ها را مقایسه کنند. (کوتاه تر ،کوتاهترین، بلندتر، بلندترین) نام افرادکلاس را بر اساس قد مرتب کنند. (ازکوتاه تاکوتاه ترین و...)  </a:t>
                      </a:r>
                      <a:endParaRPr lang="fa-IR" sz="1600" dirty="0" smtClean="0"/>
                    </a:p>
                    <a:p>
                      <a:pPr algn="justLow" rtl="1">
                        <a:spcAft>
                          <a:spcPts val="0"/>
                        </a:spcAft>
                      </a:pPr>
                      <a:endParaRPr lang="en-US" sz="1600" dirty="0"/>
                    </a:p>
                    <a:p>
                      <a:pPr algn="justLow" rtl="1">
                        <a:spcAft>
                          <a:spcPts val="0"/>
                        </a:spcAft>
                      </a:pPr>
                      <a:r>
                        <a:rPr lang="fa-IR" sz="1600" dirty="0"/>
                        <a:t>بابازی های دبستانی وشیرین کاری ها،حرکت های مختلفی ورزشی را انجام دهند. صف بستن ازبلند به کوتاه ،ازبلند ترین به کوتاه ترین ، نشستن قدبلند ها ایستادن قدکوتاه و</a:t>
                      </a:r>
                      <a:r>
                        <a:rPr lang="fa-IR" sz="1600" dirty="0" smtClean="0"/>
                        <a:t>...</a:t>
                      </a:r>
                    </a:p>
                    <a:p>
                      <a:pPr algn="justLow" rtl="1">
                        <a:spcAft>
                          <a:spcPts val="0"/>
                        </a:spcAft>
                      </a:pPr>
                      <a:endParaRPr lang="en-US" sz="1600" dirty="0"/>
                    </a:p>
                    <a:p>
                      <a:pPr algn="justLow" rtl="1">
                        <a:spcAft>
                          <a:spcPts val="0"/>
                        </a:spcAft>
                      </a:pPr>
                      <a:r>
                        <a:rPr lang="fa-IR" sz="1600" dirty="0"/>
                        <a:t>اثر پسوندتر وترین برکلمه ها را بررسی کنند. مشخص نمایند که چه تغییری درکلمه ایجاد می کند </a:t>
                      </a:r>
                      <a:endParaRPr lang="en-US" sz="1600" dirty="0">
                        <a:latin typeface="Times New Roman"/>
                        <a:ea typeface="MS Mincho"/>
                      </a:endParaRPr>
                    </a:p>
                  </a:txBody>
                  <a:tcPr marL="68580" marR="68580" marT="0" marB="0"/>
                </a:tc>
              </a:tr>
            </a:tbl>
          </a:graphicData>
        </a:graphic>
      </p:graphicFrame>
      <p:sp>
        <p:nvSpPr>
          <p:cNvPr id="39938" name="Straight Connector 135"/>
          <p:cNvSpPr>
            <a:spLocks noChangeShapeType="1"/>
          </p:cNvSpPr>
          <p:nvPr/>
        </p:nvSpPr>
        <p:spPr bwMode="auto">
          <a:xfrm flipH="1">
            <a:off x="-61913" y="-7938"/>
            <a:ext cx="5345113" cy="0"/>
          </a:xfrm>
          <a:prstGeom prst="line">
            <a:avLst/>
          </a:prstGeom>
          <a:noFill/>
          <a:ln w="9525">
            <a:solidFill>
              <a:srgbClr val="4579B8"/>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39940" name="Straight Connector 137"/>
          <p:cNvSpPr>
            <a:spLocks noChangeShapeType="1"/>
          </p:cNvSpPr>
          <p:nvPr/>
        </p:nvSpPr>
        <p:spPr bwMode="auto">
          <a:xfrm>
            <a:off x="412750" y="106363"/>
            <a:ext cx="0" cy="0"/>
          </a:xfrm>
          <a:prstGeom prst="line">
            <a:avLst/>
          </a:prstGeom>
          <a:noFill/>
          <a:ln w="9525">
            <a:solidFill>
              <a:srgbClr val="4579B8"/>
            </a:solidFill>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533400" y="1066800"/>
            <a:ext cx="8001000" cy="34290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smtClean="0">
                <a:solidFill>
                  <a:srgbClr val="FF0000"/>
                </a:solidFill>
              </a:rPr>
              <a:t>فعالیت آموزشی</a:t>
            </a:r>
          </a:p>
          <a:p>
            <a:pPr algn="ctr"/>
            <a:r>
              <a:rPr lang="fa-IR" sz="3200" b="1" dirty="0" smtClean="0">
                <a:solidFill>
                  <a:srgbClr val="FF0000"/>
                </a:solidFill>
              </a:rPr>
              <a:t> با تلفیق محتوا </a:t>
            </a:r>
          </a:p>
          <a:p>
            <a:pPr algn="ctr"/>
            <a:r>
              <a:rPr lang="fa-IR" sz="3200" b="1" dirty="0" smtClean="0">
                <a:solidFill>
                  <a:srgbClr val="FF0000"/>
                </a:solidFill>
              </a:rPr>
              <a:t>بین دروس یک پایه که </a:t>
            </a:r>
          </a:p>
          <a:p>
            <a:pPr algn="ctr"/>
            <a:r>
              <a:rPr lang="fa-IR" sz="3200" b="1" dirty="0" smtClean="0">
                <a:solidFill>
                  <a:srgbClr val="FF0000"/>
                </a:solidFill>
              </a:rPr>
              <a:t>هدف مشترکی دارند </a:t>
            </a:r>
            <a:endParaRPr lang="en-US" sz="3200"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96200" cy="1096962"/>
          </a:xfrm>
          <a:solidFill>
            <a:schemeClr val="accent6">
              <a:lumMod val="60000"/>
              <a:lumOff val="40000"/>
            </a:schemeClr>
          </a:solidFill>
        </p:spPr>
        <p:txBody>
          <a:bodyPr>
            <a:noAutofit/>
          </a:bodyPr>
          <a:lstStyle/>
          <a:p>
            <a:pPr algn="ctr" rtl="1"/>
            <a:r>
              <a:rPr lang="fa-IR" sz="1800" b="1" dirty="0" smtClean="0"/>
              <a:t>8 - فعالیت آموزشی با تلفیق محتوا بین دروس یک پایه (اول) که هدف مشترکی دارند . </a:t>
            </a:r>
            <a:br>
              <a:rPr lang="fa-IR" sz="1800" b="1" dirty="0" smtClean="0"/>
            </a:br>
            <a:r>
              <a:rPr lang="fa-IR" sz="1800" b="1" dirty="0" smtClean="0"/>
              <a:t>هدف: دانش آموزان بایکی ازنشانه های زبان فارسی آشنا شوند. وبتوانند به کمک نقاشی وانجام دادن حرکت های موزون درک خود از واژه های معنی داری چون : گرما، سرما و... را نمایش دهند. </a:t>
            </a:r>
            <a:endParaRPr lang="en-US" sz="1800" dirty="0"/>
          </a:p>
        </p:txBody>
      </p:sp>
      <p:graphicFrame>
        <p:nvGraphicFramePr>
          <p:cNvPr id="3" name="Table 2"/>
          <p:cNvGraphicFramePr>
            <a:graphicFrameLocks noGrp="1"/>
          </p:cNvGraphicFramePr>
          <p:nvPr/>
        </p:nvGraphicFramePr>
        <p:xfrm>
          <a:off x="533400" y="1447801"/>
          <a:ext cx="7467599" cy="5057630"/>
        </p:xfrm>
        <a:graphic>
          <a:graphicData uri="http://schemas.openxmlformats.org/drawingml/2006/table">
            <a:tbl>
              <a:tblPr rtl="1">
                <a:tableStyleId>{775DCB02-9BB8-47FD-8907-85C794F793BA}</a:tableStyleId>
              </a:tblPr>
              <a:tblGrid>
                <a:gridCol w="521414"/>
                <a:gridCol w="488022"/>
                <a:gridCol w="1490608"/>
                <a:gridCol w="1552253"/>
                <a:gridCol w="1361326"/>
                <a:gridCol w="2053976"/>
              </a:tblGrid>
              <a:tr h="838199">
                <a:tc rowSpan="2">
                  <a:txBody>
                    <a:bodyPr/>
                    <a:lstStyle/>
                    <a:p>
                      <a:pPr algn="justLow" rtl="1">
                        <a:spcAft>
                          <a:spcPts val="0"/>
                        </a:spcAft>
                      </a:pPr>
                      <a:endParaRPr lang="fa-IR" sz="1800" dirty="0" smtClean="0"/>
                    </a:p>
                    <a:p>
                      <a:pPr algn="justLow" rtl="1">
                        <a:spcAft>
                          <a:spcPts val="0"/>
                        </a:spcAft>
                      </a:pPr>
                      <a:r>
                        <a:rPr lang="fa-IR" sz="1800" dirty="0" smtClean="0"/>
                        <a:t>ایام </a:t>
                      </a:r>
                      <a:r>
                        <a:rPr lang="fa-IR" sz="1800" dirty="0"/>
                        <a:t>هفته</a:t>
                      </a:r>
                      <a:endParaRPr lang="en-US" sz="1800" dirty="0">
                        <a:latin typeface="Times New Roman"/>
                        <a:ea typeface="MS Mincho"/>
                      </a:endParaRPr>
                    </a:p>
                  </a:txBody>
                  <a:tcPr marL="58749" marR="58749" marT="0" marB="0"/>
                </a:tc>
                <a:tc rowSpan="2">
                  <a:txBody>
                    <a:bodyPr/>
                    <a:lstStyle/>
                    <a:p>
                      <a:pPr algn="justLow" rtl="1">
                        <a:spcAft>
                          <a:spcPts val="0"/>
                        </a:spcAft>
                      </a:pPr>
                      <a:endParaRPr lang="fa-IR" sz="1800" dirty="0" smtClean="0"/>
                    </a:p>
                    <a:p>
                      <a:pPr algn="justLow" rtl="1">
                        <a:spcAft>
                          <a:spcPts val="0"/>
                        </a:spcAft>
                      </a:pPr>
                      <a:r>
                        <a:rPr lang="fa-IR" sz="1800" dirty="0" smtClean="0"/>
                        <a:t>پایه</a:t>
                      </a:r>
                      <a:endParaRPr lang="en-US" sz="1800" dirty="0">
                        <a:latin typeface="Times New Roman"/>
                        <a:ea typeface="MS Mincho"/>
                      </a:endParaRPr>
                    </a:p>
                  </a:txBody>
                  <a:tcPr marL="58749" marR="58749" marT="0" marB="0"/>
                </a:tc>
                <a:tc rowSpan="2">
                  <a:txBody>
                    <a:bodyPr/>
                    <a:lstStyle/>
                    <a:p>
                      <a:pPr algn="justLow" rtl="1">
                        <a:spcAft>
                          <a:spcPts val="0"/>
                        </a:spcAft>
                      </a:pPr>
                      <a:endParaRPr lang="fa-IR" sz="1800" dirty="0" smtClean="0"/>
                    </a:p>
                    <a:p>
                      <a:pPr algn="justLow" rtl="1">
                        <a:spcAft>
                          <a:spcPts val="0"/>
                        </a:spcAft>
                      </a:pPr>
                      <a:r>
                        <a:rPr lang="fa-IR" sz="1800" dirty="0" smtClean="0"/>
                        <a:t>موضوع </a:t>
                      </a:r>
                      <a:r>
                        <a:rPr lang="fa-IR" sz="1800" dirty="0"/>
                        <a:t>درسی  (محوراصلی )</a:t>
                      </a:r>
                      <a:endParaRPr lang="en-US" sz="1800" dirty="0">
                        <a:latin typeface="Times New Roman"/>
                        <a:ea typeface="MS Mincho"/>
                      </a:endParaRPr>
                    </a:p>
                  </a:txBody>
                  <a:tcPr marL="58749" marR="58749" marT="0" marB="0"/>
                </a:tc>
                <a:tc gridSpan="3">
                  <a:txBody>
                    <a:bodyPr/>
                    <a:lstStyle/>
                    <a:p>
                      <a:pPr algn="justLow" rtl="1">
                        <a:spcAft>
                          <a:spcPts val="0"/>
                        </a:spcAft>
                      </a:pPr>
                      <a:endParaRPr lang="fa-IR" sz="1800" dirty="0" smtClean="0"/>
                    </a:p>
                    <a:p>
                      <a:pPr algn="justLow" rtl="1">
                        <a:spcAft>
                          <a:spcPts val="0"/>
                        </a:spcAft>
                      </a:pPr>
                      <a:r>
                        <a:rPr lang="fa-IR" sz="1800" dirty="0" smtClean="0"/>
                        <a:t>درس </a:t>
                      </a:r>
                      <a:r>
                        <a:rPr lang="fa-IR" sz="1800" dirty="0"/>
                        <a:t>هایی که با محور اصلی تلفیق شدند. هدف مشترکی با آن دارند. </a:t>
                      </a:r>
                      <a:endParaRPr lang="fa-IR" sz="1800" b="1" dirty="0" smtClean="0">
                        <a:latin typeface="Times New Roman"/>
                        <a:ea typeface="MS Mincho"/>
                        <a:cs typeface="B Lotus"/>
                      </a:endParaRPr>
                    </a:p>
                  </a:txBody>
                  <a:tcPr marL="58749" marR="58749" marT="0" marB="0"/>
                </a:tc>
                <a:tc hMerge="1">
                  <a:txBody>
                    <a:bodyPr/>
                    <a:lstStyle/>
                    <a:p>
                      <a:endParaRPr lang="en-US"/>
                    </a:p>
                  </a:txBody>
                  <a:tcPr/>
                </a:tc>
                <a:tc hMerge="1">
                  <a:txBody>
                    <a:bodyPr/>
                    <a:lstStyle/>
                    <a:p>
                      <a:endParaRPr lang="en-US"/>
                    </a:p>
                  </a:txBody>
                  <a:tcPr/>
                </a:tc>
              </a:tr>
              <a:tr h="50360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r>
                        <a:rPr lang="fa-IR" sz="1800"/>
                        <a:t>تلفیق محور با ورزش </a:t>
                      </a:r>
                      <a:endParaRPr lang="en-US" sz="1800">
                        <a:latin typeface="Times New Roman"/>
                        <a:ea typeface="MS Mincho"/>
                      </a:endParaRPr>
                    </a:p>
                  </a:txBody>
                  <a:tcPr marL="58749" marR="58749" marT="0" marB="0"/>
                </a:tc>
                <a:tc>
                  <a:txBody>
                    <a:bodyPr/>
                    <a:lstStyle/>
                    <a:p>
                      <a:pPr algn="justLow" rtl="1">
                        <a:spcAft>
                          <a:spcPts val="0"/>
                        </a:spcAft>
                      </a:pPr>
                      <a:r>
                        <a:rPr lang="fa-IR" sz="1800"/>
                        <a:t>تلفیق محور با علوم</a:t>
                      </a:r>
                      <a:endParaRPr lang="en-US" sz="1800">
                        <a:latin typeface="Times New Roman"/>
                        <a:ea typeface="MS Mincho"/>
                      </a:endParaRPr>
                    </a:p>
                  </a:txBody>
                  <a:tcPr marL="58749" marR="58749" marT="0" marB="0"/>
                </a:tc>
                <a:tc>
                  <a:txBody>
                    <a:bodyPr/>
                    <a:lstStyle/>
                    <a:p>
                      <a:pPr algn="justLow" rtl="1">
                        <a:spcAft>
                          <a:spcPts val="0"/>
                        </a:spcAft>
                      </a:pPr>
                      <a:r>
                        <a:rPr lang="fa-IR" sz="1800"/>
                        <a:t>    تلفیق محور با هنر</a:t>
                      </a:r>
                      <a:endParaRPr lang="en-US" sz="1800">
                        <a:latin typeface="Times New Roman"/>
                        <a:ea typeface="MS Mincho"/>
                      </a:endParaRPr>
                    </a:p>
                  </a:txBody>
                  <a:tcPr marL="58749" marR="58749" marT="0" marB="0"/>
                </a:tc>
              </a:tr>
              <a:tr h="3670791">
                <a:tc>
                  <a:txBody>
                    <a:bodyPr/>
                    <a:lstStyle/>
                    <a:p>
                      <a:pPr marL="71755" marR="71755" algn="justLow" rtl="1">
                        <a:spcAft>
                          <a:spcPts val="0"/>
                        </a:spcAft>
                      </a:pPr>
                      <a:r>
                        <a:rPr lang="fa-IR" sz="1800"/>
                        <a:t>  بطور مثال :  یک جلسه ازروزیک شنبه </a:t>
                      </a:r>
                      <a:endParaRPr lang="en-US" sz="1800">
                        <a:latin typeface="Times New Roman"/>
                        <a:ea typeface="MS Mincho"/>
                      </a:endParaRPr>
                    </a:p>
                  </a:txBody>
                  <a:tcPr marL="58749" marR="58749" marT="0" marB="0" vert="vert270"/>
                </a:tc>
                <a:tc>
                  <a:txBody>
                    <a:bodyPr/>
                    <a:lstStyle/>
                    <a:p>
                      <a:pPr algn="justLow" rtl="1">
                        <a:spcAft>
                          <a:spcPts val="0"/>
                        </a:spcAft>
                      </a:pPr>
                      <a:r>
                        <a:rPr lang="fa-IR" sz="1800"/>
                        <a:t>اول</a:t>
                      </a:r>
                      <a:endParaRPr lang="en-US" sz="1800">
                        <a:latin typeface="Times New Roman"/>
                        <a:ea typeface="MS Mincho"/>
                      </a:endParaRPr>
                    </a:p>
                  </a:txBody>
                  <a:tcPr marL="58749" marR="58749" marT="0" marB="0"/>
                </a:tc>
                <a:tc>
                  <a:txBody>
                    <a:bodyPr/>
                    <a:lstStyle/>
                    <a:p>
                      <a:pPr algn="justLow" rtl="1">
                        <a:spcAft>
                          <a:spcPts val="0"/>
                        </a:spcAft>
                      </a:pPr>
                      <a:r>
                        <a:rPr lang="fa-IR" sz="1800"/>
                        <a:t>    فارسی</a:t>
                      </a:r>
                      <a:endParaRPr lang="en-US" sz="1800"/>
                    </a:p>
                    <a:p>
                      <a:pPr marL="291465" indent="-291465" algn="justLow" rtl="1">
                        <a:spcAft>
                          <a:spcPts val="0"/>
                        </a:spcAft>
                      </a:pPr>
                      <a:r>
                        <a:rPr lang="fa-IR" sz="1800"/>
                        <a:t>آموزش نشانه          «ن»  </a:t>
                      </a:r>
                      <a:endParaRPr lang="en-US" sz="1800"/>
                    </a:p>
                    <a:p>
                      <a:pPr algn="justLow" rtl="1">
                        <a:spcAft>
                          <a:spcPts val="0"/>
                        </a:spcAft>
                      </a:pPr>
                      <a:r>
                        <a:rPr lang="fa-IR" sz="1800"/>
                        <a:t>- به کمک تصویری از نانوایی و نیز کلمه های تصویری، نشانه «ن» را تشخیص دهند.کلمه هایی را با نشانه «ن» بنویسند. </a:t>
                      </a:r>
                      <a:endParaRPr lang="en-US" sz="1800">
                        <a:latin typeface="Times New Roman"/>
                        <a:ea typeface="MS Mincho"/>
                      </a:endParaRPr>
                    </a:p>
                  </a:txBody>
                  <a:tcPr marL="58749" marR="58749" marT="0" marB="0"/>
                </a:tc>
                <a:tc>
                  <a:txBody>
                    <a:bodyPr/>
                    <a:lstStyle/>
                    <a:p>
                      <a:pPr algn="justLow" rtl="1">
                        <a:spcAft>
                          <a:spcPts val="0"/>
                        </a:spcAft>
                      </a:pPr>
                      <a:r>
                        <a:rPr lang="fa-IR" sz="1800" dirty="0"/>
                        <a:t>« شیرین کاری ها وبازی های دبستانی» </a:t>
                      </a:r>
                      <a:endParaRPr lang="en-US" sz="1800" dirty="0"/>
                    </a:p>
                    <a:p>
                      <a:pPr algn="justLow" rtl="1">
                        <a:spcAft>
                          <a:spcPts val="0"/>
                        </a:spcAft>
                      </a:pPr>
                      <a:r>
                        <a:rPr lang="fa-IR" sz="1800" dirty="0"/>
                        <a:t>بادستورالعمل ورزشی وفرمان معلم، درصف ایستادن نانوایی ورعایت نوبت ، حرکت های خمیرگیر وشاطر را با تقلید حرکت ها نمایش دهند . </a:t>
                      </a:r>
                      <a:endParaRPr lang="en-US" sz="1800" dirty="0">
                        <a:latin typeface="Times New Roman"/>
                        <a:ea typeface="MS Mincho"/>
                      </a:endParaRPr>
                    </a:p>
                  </a:txBody>
                  <a:tcPr marL="58749" marR="58749" marT="0" marB="0"/>
                </a:tc>
                <a:tc>
                  <a:txBody>
                    <a:bodyPr/>
                    <a:lstStyle/>
                    <a:p>
                      <a:pPr algn="justLow" rtl="1">
                        <a:spcAft>
                          <a:spcPts val="0"/>
                        </a:spcAft>
                      </a:pPr>
                      <a:r>
                        <a:rPr lang="fa-IR" sz="1800"/>
                        <a:t> «دنیای سرد وگرم »</a:t>
                      </a:r>
                      <a:endParaRPr lang="en-US" sz="1800"/>
                    </a:p>
                    <a:p>
                      <a:pPr algn="justLow" rtl="1">
                        <a:spcAft>
                          <a:spcPts val="0"/>
                        </a:spcAft>
                      </a:pPr>
                      <a:r>
                        <a:rPr lang="fa-IR" sz="1800"/>
                        <a:t>- به کمک تصاویر مختلف و تجربه روزمره ، فایده ی گرمادرپختن غذا، گرم کردن، مکانهای گرم ، منبع گرما و... را تشخیص دهند . </a:t>
                      </a:r>
                      <a:endParaRPr lang="en-US" sz="1800">
                        <a:latin typeface="Times New Roman"/>
                        <a:ea typeface="MS Mincho"/>
                      </a:endParaRPr>
                    </a:p>
                  </a:txBody>
                  <a:tcPr marL="58749" marR="58749" marT="0" marB="0"/>
                </a:tc>
                <a:tc>
                  <a:txBody>
                    <a:bodyPr/>
                    <a:lstStyle/>
                    <a:p>
                      <a:pPr algn="justLow" rtl="1">
                        <a:spcAft>
                          <a:spcPts val="0"/>
                        </a:spcAft>
                      </a:pPr>
                      <a:r>
                        <a:rPr lang="fa-IR" sz="1800" dirty="0"/>
                        <a:t>نقش افراد ویا کارهارا بااجرای نمایش خلاق نشان دهند . </a:t>
                      </a:r>
                      <a:endParaRPr lang="en-US" sz="1800" dirty="0"/>
                    </a:p>
                    <a:p>
                      <a:pPr algn="justLow" rtl="1">
                        <a:spcAft>
                          <a:spcPts val="0"/>
                        </a:spcAft>
                      </a:pPr>
                      <a:r>
                        <a:rPr lang="fa-IR" sz="1800" dirty="0"/>
                        <a:t>- مراحل تهیه نان را از کاشت گندم تاپخت نان را بارسم نقاشی نشان دهند. </a:t>
                      </a:r>
                      <a:endParaRPr lang="en-US" sz="1800" dirty="0"/>
                    </a:p>
                    <a:p>
                      <a:pPr algn="justLow" rtl="1">
                        <a:spcAft>
                          <a:spcPts val="0"/>
                        </a:spcAft>
                      </a:pPr>
                      <a:r>
                        <a:rPr lang="fa-IR" sz="1800" dirty="0"/>
                        <a:t>- با خمیربازی شکل نشانه «ن » را بسازند </a:t>
                      </a:r>
                      <a:endParaRPr lang="en-US" sz="1800" dirty="0"/>
                    </a:p>
                    <a:p>
                      <a:pPr algn="justLow" rtl="1">
                        <a:spcAft>
                          <a:spcPts val="0"/>
                        </a:spcAft>
                      </a:pPr>
                      <a:r>
                        <a:rPr lang="fa-IR" sz="1800" dirty="0"/>
                        <a:t>- برش دادن نشانه«ن» در روزنامه، نوشتن روی کاغذوتزیین کردن نشانه با ماسه (پرورش خلاقیت)</a:t>
                      </a:r>
                      <a:endParaRPr lang="en-US" sz="1800" dirty="0">
                        <a:latin typeface="Times New Roman"/>
                        <a:ea typeface="MS Mincho"/>
                      </a:endParaRPr>
                    </a:p>
                  </a:txBody>
                  <a:tcPr marL="58749" marR="58749" marT="0" marB="0"/>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7924800" cy="1143000"/>
          </a:xfrm>
          <a:solidFill>
            <a:srgbClr val="92D050"/>
          </a:solidFill>
        </p:spPr>
        <p:txBody>
          <a:bodyPr>
            <a:normAutofit/>
          </a:bodyPr>
          <a:lstStyle/>
          <a:p>
            <a:pPr algn="ctr" rtl="1"/>
            <a:r>
              <a:rPr lang="fa-IR" sz="2000" b="1" dirty="0" smtClean="0"/>
              <a:t>9 -  فعالیت آموزشی با تلفیق محتوا بین دروس یک پایه (دوم)که هدف مشترکی دارند .</a:t>
            </a:r>
            <a:r>
              <a:rPr lang="en-US" sz="2000" dirty="0" smtClean="0"/>
              <a:t/>
            </a:r>
            <a:br>
              <a:rPr lang="en-US" sz="2000" dirty="0" smtClean="0"/>
            </a:br>
            <a:r>
              <a:rPr lang="fa-IR" sz="2000" b="1" dirty="0" smtClean="0"/>
              <a:t>هدف: دانش آموزان باارکان نمازوذکرآن آشنا شوند. بتوانند بطورعملی آن را نشان دهند.پرورش خلاقیت</a:t>
            </a:r>
            <a:endParaRPr lang="en-US" sz="2000" dirty="0"/>
          </a:p>
        </p:txBody>
      </p:sp>
      <p:graphicFrame>
        <p:nvGraphicFramePr>
          <p:cNvPr id="3" name="Table 2"/>
          <p:cNvGraphicFramePr>
            <a:graphicFrameLocks noGrp="1"/>
          </p:cNvGraphicFramePr>
          <p:nvPr/>
        </p:nvGraphicFramePr>
        <p:xfrm>
          <a:off x="304797" y="1397807"/>
          <a:ext cx="7924802" cy="4915050"/>
        </p:xfrm>
        <a:graphic>
          <a:graphicData uri="http://schemas.openxmlformats.org/drawingml/2006/table">
            <a:tbl>
              <a:tblPr rtl="1">
                <a:tableStyleId>{69C7853C-536D-4A76-A0AE-DD22124D55A5}</a:tableStyleId>
              </a:tblPr>
              <a:tblGrid>
                <a:gridCol w="624191"/>
                <a:gridCol w="611724"/>
                <a:gridCol w="1944692"/>
                <a:gridCol w="1366806"/>
                <a:gridCol w="1724757"/>
                <a:gridCol w="1652632"/>
              </a:tblGrid>
              <a:tr h="797963">
                <a:tc rowSpan="2">
                  <a:txBody>
                    <a:bodyPr/>
                    <a:lstStyle/>
                    <a:p>
                      <a:pPr algn="justLow" rtl="1">
                        <a:spcAft>
                          <a:spcPts val="0"/>
                        </a:spcAft>
                      </a:pPr>
                      <a:endParaRPr lang="fa-IR" sz="1800" dirty="0" smtClean="0"/>
                    </a:p>
                    <a:p>
                      <a:pPr algn="justLow" rtl="1">
                        <a:spcAft>
                          <a:spcPts val="0"/>
                        </a:spcAft>
                      </a:pPr>
                      <a:r>
                        <a:rPr lang="fa-IR" sz="1800" dirty="0" smtClean="0"/>
                        <a:t>ایام </a:t>
                      </a:r>
                      <a:r>
                        <a:rPr lang="fa-IR" sz="1800" dirty="0"/>
                        <a:t>هفته</a:t>
                      </a:r>
                      <a:endParaRPr lang="en-US" sz="1800" dirty="0">
                        <a:latin typeface="Times New Roman"/>
                        <a:ea typeface="MS Mincho"/>
                      </a:endParaRPr>
                    </a:p>
                  </a:txBody>
                  <a:tcPr marL="65903" marR="65903" marT="0" marB="0"/>
                </a:tc>
                <a:tc rowSpan="2">
                  <a:txBody>
                    <a:bodyPr/>
                    <a:lstStyle/>
                    <a:p>
                      <a:pPr algn="justLow" rtl="1">
                        <a:spcAft>
                          <a:spcPts val="0"/>
                        </a:spcAft>
                      </a:pPr>
                      <a:endParaRPr lang="fa-IR" sz="1800" dirty="0" smtClean="0"/>
                    </a:p>
                    <a:p>
                      <a:pPr algn="justLow" rtl="1">
                        <a:spcAft>
                          <a:spcPts val="0"/>
                        </a:spcAft>
                      </a:pPr>
                      <a:r>
                        <a:rPr lang="fa-IR" sz="1800" dirty="0" smtClean="0"/>
                        <a:t>پایه</a:t>
                      </a:r>
                      <a:endParaRPr lang="en-US" sz="1800" dirty="0">
                        <a:latin typeface="Times New Roman"/>
                        <a:ea typeface="MS Mincho"/>
                      </a:endParaRPr>
                    </a:p>
                  </a:txBody>
                  <a:tcPr marL="65903" marR="65903" marT="0" marB="0"/>
                </a:tc>
                <a:tc rowSpan="2">
                  <a:txBody>
                    <a:bodyPr/>
                    <a:lstStyle/>
                    <a:p>
                      <a:pPr marL="99060" indent="-99060" algn="justLow" rtl="1">
                        <a:spcAft>
                          <a:spcPts val="0"/>
                        </a:spcAft>
                      </a:pPr>
                      <a:endParaRPr lang="fa-IR" sz="1800" dirty="0" smtClean="0"/>
                    </a:p>
                    <a:p>
                      <a:pPr marL="99060" indent="-99060" algn="justLow" rtl="1">
                        <a:spcAft>
                          <a:spcPts val="0"/>
                        </a:spcAft>
                      </a:pPr>
                      <a:r>
                        <a:rPr lang="fa-IR" sz="1800" dirty="0" smtClean="0"/>
                        <a:t>موضوع </a:t>
                      </a:r>
                      <a:r>
                        <a:rPr lang="fa-IR" sz="1800" dirty="0"/>
                        <a:t>درسی    (محوراصلی)</a:t>
                      </a:r>
                      <a:endParaRPr lang="en-US" sz="1800" dirty="0">
                        <a:latin typeface="Times New Roman"/>
                        <a:ea typeface="MS Mincho"/>
                      </a:endParaRPr>
                    </a:p>
                  </a:txBody>
                  <a:tcPr marL="65903" marR="65903" marT="0" marB="0"/>
                </a:tc>
                <a:tc gridSpan="3">
                  <a:txBody>
                    <a:bodyPr/>
                    <a:lstStyle/>
                    <a:p>
                      <a:pPr algn="justLow" rtl="1">
                        <a:spcAft>
                          <a:spcPts val="0"/>
                        </a:spcAft>
                      </a:pPr>
                      <a:endParaRPr lang="fa-IR" sz="1800" dirty="0" smtClean="0"/>
                    </a:p>
                    <a:p>
                      <a:pPr algn="justLow" rtl="1">
                        <a:spcAft>
                          <a:spcPts val="0"/>
                        </a:spcAft>
                      </a:pPr>
                      <a:r>
                        <a:rPr lang="fa-IR" sz="1800" dirty="0" smtClean="0"/>
                        <a:t>درس </a:t>
                      </a:r>
                      <a:r>
                        <a:rPr lang="fa-IR" sz="1800" dirty="0"/>
                        <a:t>هایی که با محور اصلی تلفیق شدند. وهدف مشترکی با آن دارند. </a:t>
                      </a:r>
                      <a:endParaRPr lang="en-US" sz="1800" dirty="0">
                        <a:latin typeface="Times New Roman"/>
                        <a:ea typeface="MS Mincho"/>
                      </a:endParaRPr>
                    </a:p>
                  </a:txBody>
                  <a:tcPr marL="65903" marR="65903" marT="0" marB="0"/>
                </a:tc>
                <a:tc hMerge="1">
                  <a:txBody>
                    <a:bodyPr/>
                    <a:lstStyle/>
                    <a:p>
                      <a:endParaRPr lang="en-US"/>
                    </a:p>
                  </a:txBody>
                  <a:tcPr/>
                </a:tc>
                <a:tc hMerge="1">
                  <a:txBody>
                    <a:bodyPr/>
                    <a:lstStyle/>
                    <a:p>
                      <a:endParaRPr lang="en-US"/>
                    </a:p>
                  </a:txBody>
                  <a:tcPr/>
                </a:tc>
              </a:tr>
              <a:tr h="79796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r>
                        <a:rPr lang="fa-IR" sz="1800" dirty="0"/>
                        <a:t> </a:t>
                      </a:r>
                      <a:endParaRPr lang="fa-IR" sz="1800" dirty="0" smtClean="0"/>
                    </a:p>
                    <a:p>
                      <a:pPr algn="justLow" rtl="1">
                        <a:spcAft>
                          <a:spcPts val="0"/>
                        </a:spcAft>
                      </a:pPr>
                      <a:r>
                        <a:rPr lang="fa-IR" sz="1800" dirty="0" smtClean="0"/>
                        <a:t>تلفیق  </a:t>
                      </a:r>
                      <a:r>
                        <a:rPr lang="fa-IR" sz="1800" dirty="0"/>
                        <a:t>محور با قرآن </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با نوشتار (فارسی) </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محور با هنر </a:t>
                      </a:r>
                      <a:endParaRPr lang="en-US" sz="1800" dirty="0">
                        <a:latin typeface="Times New Roman"/>
                        <a:ea typeface="MS Mincho"/>
                      </a:endParaRPr>
                    </a:p>
                  </a:txBody>
                  <a:tcPr marL="65903" marR="65903" marT="0" marB="0"/>
                </a:tc>
              </a:tr>
              <a:tr h="3269130">
                <a:tc>
                  <a:txBody>
                    <a:bodyPr/>
                    <a:lstStyle/>
                    <a:p>
                      <a:pPr marL="71755" marR="71755" algn="justLow" rtl="1">
                        <a:spcAft>
                          <a:spcPts val="0"/>
                        </a:spcAft>
                      </a:pPr>
                      <a:r>
                        <a:rPr lang="fa-IR" sz="1800"/>
                        <a:t> بطور مثال :  یک جلسه ازروزدو شنبه </a:t>
                      </a:r>
                      <a:endParaRPr lang="en-US" sz="1800">
                        <a:latin typeface="Times New Roman"/>
                        <a:ea typeface="MS Mincho"/>
                      </a:endParaRPr>
                    </a:p>
                  </a:txBody>
                  <a:tcPr marL="65903" marR="65903" marT="0" marB="0" vert="vert270"/>
                </a:tc>
                <a:tc>
                  <a:txBody>
                    <a:bodyPr/>
                    <a:lstStyle/>
                    <a:p>
                      <a:pPr algn="justLow" rtl="1">
                        <a:spcAft>
                          <a:spcPts val="0"/>
                        </a:spcAft>
                      </a:pPr>
                      <a:endParaRPr lang="fa-IR" sz="1800" dirty="0" smtClean="0"/>
                    </a:p>
                    <a:p>
                      <a:pPr algn="justLow" rtl="1">
                        <a:spcAft>
                          <a:spcPts val="0"/>
                        </a:spcAft>
                      </a:pPr>
                      <a:r>
                        <a:rPr lang="fa-IR" sz="1800" dirty="0" smtClean="0"/>
                        <a:t>دوم</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هدیه های </a:t>
                      </a:r>
                      <a:r>
                        <a:rPr lang="fa-IR" sz="1800" dirty="0"/>
                        <a:t>آسمان</a:t>
                      </a:r>
                      <a:endParaRPr lang="en-US" sz="1800" dirty="0"/>
                    </a:p>
                    <a:p>
                      <a:pPr algn="justLow" rtl="1">
                        <a:spcAft>
                          <a:spcPts val="0"/>
                        </a:spcAft>
                      </a:pPr>
                      <a:r>
                        <a:rPr lang="fa-IR" sz="1800" dirty="0"/>
                        <a:t>- به کمک تصویرو متن نوشتاری کتاب درسی وبا کار عملی و نمایش، مراحل اقامه ی نمازرا بیاموزندو به اجرا درآورند. </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سوره </a:t>
                      </a:r>
                      <a:r>
                        <a:rPr lang="fa-IR" sz="1800" dirty="0"/>
                        <a:t>ی حمد وتوحید را به کمک نوارصوتی قرآن وگوش دادن و زمزمه کردن بیاموزند. </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کلمه </a:t>
                      </a:r>
                      <a:r>
                        <a:rPr lang="fa-IR" sz="1800" dirty="0"/>
                        <a:t>هایی را بنویسند که  با شنیدن کلمه ی  « نماز» به یادشان     می آید.</a:t>
                      </a:r>
                      <a:endParaRPr lang="en-US" sz="1800" dirty="0"/>
                    </a:p>
                    <a:p>
                      <a:pPr algn="justLow" rtl="1">
                        <a:spcAft>
                          <a:spcPts val="0"/>
                        </a:spcAft>
                      </a:pPr>
                      <a:r>
                        <a:rPr lang="fa-IR" sz="1800" dirty="0"/>
                        <a:t>* خاطره ای راکه از نماز دارندویاچند جمله نظر خود درباره ی نماز بنویسند.  </a:t>
                      </a:r>
                      <a:endParaRPr lang="en-US" sz="1800" dirty="0">
                        <a:latin typeface="Times New Roman"/>
                        <a:ea typeface="MS Mincho"/>
                      </a:endParaRPr>
                    </a:p>
                  </a:txBody>
                  <a:tcPr marL="65903" marR="65903" marT="0" marB="0"/>
                </a:tc>
                <a:tc>
                  <a:txBody>
                    <a:bodyPr/>
                    <a:lstStyle/>
                    <a:p>
                      <a:pPr algn="justLow" rtl="1">
                        <a:spcAft>
                          <a:spcPts val="0"/>
                        </a:spcAft>
                      </a:pPr>
                      <a:endParaRPr lang="fa-IR" sz="1800" dirty="0" smtClean="0"/>
                    </a:p>
                    <a:p>
                      <a:pPr algn="justLow" rtl="1">
                        <a:spcAft>
                          <a:spcPts val="0"/>
                        </a:spcAft>
                      </a:pPr>
                      <a:r>
                        <a:rPr lang="fa-IR" sz="1800" dirty="0" smtClean="0"/>
                        <a:t>مراحل </a:t>
                      </a:r>
                      <a:r>
                        <a:rPr lang="fa-IR" sz="1800" dirty="0"/>
                        <a:t>خواندن نماز را با نقاشی نشان دهند .</a:t>
                      </a:r>
                      <a:endParaRPr lang="en-US" sz="1800" dirty="0"/>
                    </a:p>
                    <a:p>
                      <a:pPr algn="justLow" rtl="1">
                        <a:spcAft>
                          <a:spcPts val="0"/>
                        </a:spcAft>
                      </a:pPr>
                      <a:r>
                        <a:rPr lang="fa-IR" sz="1800" dirty="0"/>
                        <a:t>* باخمیربازی مدلی ازانسان ها بسازند که درحال نماز خواندن ویا دعا هستند. </a:t>
                      </a:r>
                      <a:endParaRPr lang="en-US" sz="1800" dirty="0">
                        <a:latin typeface="Times New Roman"/>
                        <a:ea typeface="MS Mincho"/>
                      </a:endParaRPr>
                    </a:p>
                  </a:txBody>
                  <a:tcPr marL="65903" marR="65903"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wn Arrow 3"/>
          <p:cNvSpPr/>
          <p:nvPr/>
        </p:nvSpPr>
        <p:spPr>
          <a:xfrm>
            <a:off x="381000" y="457200"/>
            <a:ext cx="8153400" cy="5791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fontAlgn="base">
              <a:spcBef>
                <a:spcPct val="0"/>
              </a:spcBef>
              <a:spcAft>
                <a:spcPct val="0"/>
              </a:spcAft>
            </a:pPr>
            <a:endParaRPr lang="fa-IR" sz="6600" b="1" dirty="0" smtClean="0">
              <a:solidFill>
                <a:schemeClr val="tx1"/>
              </a:solidFill>
              <a:latin typeface="Arial Black" pitchFamily="34" charset="0"/>
              <a:ea typeface="MS Mincho" pitchFamily="49" charset="-128"/>
              <a:cs typeface="B Lotus" pitchFamily="2" charset="-78"/>
            </a:endParaRPr>
          </a:p>
          <a:p>
            <a:pPr lvl="0" algn="ctr" rtl="1" fontAlgn="base">
              <a:spcBef>
                <a:spcPct val="0"/>
              </a:spcBef>
              <a:spcAft>
                <a:spcPct val="0"/>
              </a:spcAft>
            </a:pPr>
            <a:r>
              <a:rPr lang="fa-IR" sz="6600" b="1" dirty="0" smtClean="0">
                <a:solidFill>
                  <a:srgbClr val="FF0000"/>
                </a:solidFill>
                <a:latin typeface="Arial Black" pitchFamily="34" charset="0"/>
                <a:ea typeface="MS Mincho" pitchFamily="49" charset="-128"/>
                <a:cs typeface="B Lotus" pitchFamily="2" charset="-78"/>
              </a:rPr>
              <a:t>روش نوین </a:t>
            </a:r>
          </a:p>
          <a:p>
            <a:pPr lvl="0" algn="ctr" rtl="1" fontAlgn="base">
              <a:spcBef>
                <a:spcPct val="0"/>
              </a:spcBef>
              <a:spcAft>
                <a:spcPct val="0"/>
              </a:spcAft>
            </a:pPr>
            <a:r>
              <a:rPr lang="fa-IR" sz="6600" b="1" dirty="0" smtClean="0">
                <a:solidFill>
                  <a:schemeClr val="tx1"/>
                </a:solidFill>
                <a:latin typeface="Arial Black" pitchFamily="34" charset="0"/>
                <a:ea typeface="MS Mincho" pitchFamily="49" charset="-128"/>
                <a:cs typeface="B Lotus" pitchFamily="2" charset="-78"/>
              </a:rPr>
              <a:t>تدریس با </a:t>
            </a:r>
            <a:r>
              <a:rPr lang="fa-IR" sz="6600" b="1" dirty="0" smtClean="0">
                <a:solidFill>
                  <a:schemeClr val="accent6"/>
                </a:solidFill>
                <a:latin typeface="Arial Black" pitchFamily="34" charset="0"/>
                <a:ea typeface="MS Mincho" pitchFamily="49" charset="-128"/>
                <a:cs typeface="B Lotus" pitchFamily="2" charset="-78"/>
              </a:rPr>
              <a:t>رویکرد</a:t>
            </a:r>
          </a:p>
          <a:p>
            <a:pPr lvl="0" algn="ctr" rtl="1" fontAlgn="base">
              <a:spcBef>
                <a:spcPct val="0"/>
              </a:spcBef>
              <a:spcAft>
                <a:spcPct val="0"/>
              </a:spcAft>
            </a:pPr>
            <a:r>
              <a:rPr lang="fa-IR" sz="6600" b="1" dirty="0" smtClean="0">
                <a:solidFill>
                  <a:schemeClr val="tx1"/>
                </a:solidFill>
                <a:latin typeface="Arial Black" pitchFamily="34" charset="0"/>
                <a:ea typeface="MS Mincho" pitchFamily="49" charset="-128"/>
                <a:cs typeface="B Lotus" pitchFamily="2" charset="-78"/>
              </a:rPr>
              <a:t> </a:t>
            </a:r>
            <a:r>
              <a:rPr lang="fa-IR" sz="6600" b="1" dirty="0" smtClean="0">
                <a:solidFill>
                  <a:srgbClr val="92D050"/>
                </a:solidFill>
                <a:latin typeface="Arial Black" pitchFamily="34" charset="0"/>
                <a:ea typeface="MS Mincho" pitchFamily="49" charset="-128"/>
                <a:cs typeface="B Lotus" pitchFamily="2" charset="-78"/>
              </a:rPr>
              <a:t>«تلفیقی»</a:t>
            </a:r>
            <a:endParaRPr lang="fa-IR" sz="6600" dirty="0" smtClean="0">
              <a:solidFill>
                <a:srgbClr val="92D050"/>
              </a:solidFill>
              <a:latin typeface="Arial Black" pitchFamily="34" charset="0"/>
              <a:cs typeface="Arial" pitchFamily="34" charset="0"/>
            </a:endParaRPr>
          </a:p>
        </p:txBody>
      </p:sp>
    </p:spTree>
  </p:cSld>
  <p:clrMapOvr>
    <a:masterClrMapping/>
  </p:clrMapOvr>
  <p:transition>
    <p:split orient="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391400" cy="1265238"/>
          </a:xfrm>
          <a:solidFill>
            <a:schemeClr val="accent2">
              <a:lumMod val="60000"/>
              <a:lumOff val="40000"/>
            </a:schemeClr>
          </a:solidFill>
        </p:spPr>
        <p:txBody>
          <a:bodyPr>
            <a:noAutofit/>
          </a:bodyPr>
          <a:lstStyle/>
          <a:p>
            <a:pPr algn="ctr" rtl="1"/>
            <a:r>
              <a:rPr lang="fa-IR" sz="2000" b="1" dirty="0" smtClean="0"/>
              <a:t/>
            </a:r>
            <a:br>
              <a:rPr lang="fa-IR" sz="2000" b="1" dirty="0" smtClean="0"/>
            </a:br>
            <a:r>
              <a:rPr lang="fa-IR" sz="2000" b="1" dirty="0" smtClean="0"/>
              <a:t/>
            </a:r>
            <a:br>
              <a:rPr lang="fa-IR" sz="2000" b="1" dirty="0" smtClean="0"/>
            </a:br>
            <a:r>
              <a:rPr lang="fa-IR" sz="2000" b="1" dirty="0" smtClean="0"/>
              <a:t/>
            </a:r>
            <a:br>
              <a:rPr lang="fa-IR" sz="2000" b="1" dirty="0" smtClean="0"/>
            </a:br>
            <a:r>
              <a:rPr lang="fa-IR" sz="2000" b="1" dirty="0" smtClean="0"/>
              <a:t/>
            </a:r>
            <a:br>
              <a:rPr lang="fa-IR" sz="2000" b="1" dirty="0" smtClean="0"/>
            </a:br>
            <a:r>
              <a:rPr lang="fa-IR" sz="2000" b="1" dirty="0" smtClean="0"/>
              <a:t>10- فعالیت آموزشی با تلفیق محتوا بین دروس یک پایه (سوم)که هدف مشترکی دارند. </a:t>
            </a:r>
            <a:r>
              <a:rPr lang="en-US" sz="2000" dirty="0" smtClean="0"/>
              <a:t/>
            </a:r>
            <a:br>
              <a:rPr lang="en-US" sz="2000" dirty="0" smtClean="0"/>
            </a:br>
            <a:r>
              <a:rPr lang="fa-IR" sz="2000" b="1" dirty="0" smtClean="0"/>
              <a:t>هدف: هماهنگی بین حواس وپرورش خلاقیت، پی بردن به اهمیت قانون درانجام درست فعالیت ها، استفاده ی مفید از زمان</a:t>
            </a:r>
            <a:r>
              <a:rPr lang="en-US" sz="2000" dirty="0" smtClean="0"/>
              <a:t/>
            </a:r>
            <a:br>
              <a:rPr lang="en-US" sz="2000" dirty="0" smtClean="0"/>
            </a:br>
            <a:endParaRPr lang="en-US" sz="2000" dirty="0"/>
          </a:p>
        </p:txBody>
      </p:sp>
      <p:graphicFrame>
        <p:nvGraphicFramePr>
          <p:cNvPr id="3" name="Table 2"/>
          <p:cNvGraphicFramePr>
            <a:graphicFrameLocks noGrp="1"/>
          </p:cNvGraphicFramePr>
          <p:nvPr/>
        </p:nvGraphicFramePr>
        <p:xfrm>
          <a:off x="381000" y="1447801"/>
          <a:ext cx="7391400" cy="4967518"/>
        </p:xfrm>
        <a:graphic>
          <a:graphicData uri="http://schemas.openxmlformats.org/drawingml/2006/table">
            <a:tbl>
              <a:tblPr rtl="1">
                <a:tableStyleId>{284E427A-3D55-4303-BF80-6455036E1DE7}</a:tableStyleId>
              </a:tblPr>
              <a:tblGrid>
                <a:gridCol w="742308"/>
                <a:gridCol w="500008"/>
                <a:gridCol w="1416978"/>
                <a:gridCol w="1584884"/>
                <a:gridCol w="1573611"/>
                <a:gridCol w="1573611"/>
              </a:tblGrid>
              <a:tr h="457489">
                <a:tc rowSpan="2">
                  <a:txBody>
                    <a:bodyPr/>
                    <a:lstStyle/>
                    <a:p>
                      <a:pPr algn="justLow" rtl="1">
                        <a:spcAft>
                          <a:spcPts val="0"/>
                        </a:spcAft>
                      </a:pPr>
                      <a:endParaRPr lang="fa-IR" sz="1600" dirty="0" smtClean="0"/>
                    </a:p>
                    <a:p>
                      <a:pPr algn="justLow" rtl="1">
                        <a:spcAft>
                          <a:spcPts val="0"/>
                        </a:spcAft>
                      </a:pPr>
                      <a:r>
                        <a:rPr lang="fa-IR" sz="1600" dirty="0" smtClean="0"/>
                        <a:t>ایام </a:t>
                      </a:r>
                      <a:r>
                        <a:rPr lang="fa-IR" sz="1600" dirty="0"/>
                        <a:t>هفته</a:t>
                      </a:r>
                      <a:endParaRPr lang="en-US" sz="1600" dirty="0">
                        <a:latin typeface="Times New Roman"/>
                        <a:ea typeface="MS Mincho"/>
                      </a:endParaRPr>
                    </a:p>
                  </a:txBody>
                  <a:tcPr marL="59732" marR="59732" marT="0" marB="0"/>
                </a:tc>
                <a:tc rowSpan="2">
                  <a:txBody>
                    <a:bodyPr/>
                    <a:lstStyle/>
                    <a:p>
                      <a:pPr algn="justLow" rtl="1">
                        <a:spcAft>
                          <a:spcPts val="0"/>
                        </a:spcAft>
                      </a:pPr>
                      <a:endParaRPr lang="fa-IR" sz="1600" dirty="0" smtClean="0"/>
                    </a:p>
                    <a:p>
                      <a:pPr algn="justLow" rtl="1">
                        <a:spcAft>
                          <a:spcPts val="0"/>
                        </a:spcAft>
                      </a:pPr>
                      <a:r>
                        <a:rPr lang="fa-IR" sz="1600" dirty="0" smtClean="0"/>
                        <a:t>پایه</a:t>
                      </a:r>
                      <a:endParaRPr lang="en-US" sz="1600" dirty="0">
                        <a:latin typeface="Times New Roman"/>
                        <a:ea typeface="MS Mincho"/>
                      </a:endParaRPr>
                    </a:p>
                  </a:txBody>
                  <a:tcPr marL="59732" marR="59732" marT="0" marB="0"/>
                </a:tc>
                <a:tc rowSpan="2">
                  <a:txBody>
                    <a:bodyPr/>
                    <a:lstStyle/>
                    <a:p>
                      <a:pPr algn="justLow" rtl="1">
                        <a:spcAft>
                          <a:spcPts val="0"/>
                        </a:spcAft>
                      </a:pPr>
                      <a:endParaRPr lang="fa-IR" sz="1600" dirty="0" smtClean="0"/>
                    </a:p>
                    <a:p>
                      <a:pPr algn="justLow" rtl="1">
                        <a:spcAft>
                          <a:spcPts val="0"/>
                        </a:spcAft>
                      </a:pPr>
                      <a:r>
                        <a:rPr lang="fa-IR" sz="1600" dirty="0" smtClean="0"/>
                        <a:t>موضوع </a:t>
                      </a:r>
                      <a:r>
                        <a:rPr lang="fa-IR" sz="1600" dirty="0"/>
                        <a:t>درسی  (محوراصلی )</a:t>
                      </a:r>
                      <a:endParaRPr lang="en-US" sz="1600" dirty="0">
                        <a:latin typeface="Times New Roman"/>
                        <a:ea typeface="MS Mincho"/>
                      </a:endParaRPr>
                    </a:p>
                  </a:txBody>
                  <a:tcPr marL="59732" marR="59732" marT="0" marB="0"/>
                </a:tc>
                <a:tc gridSpan="3">
                  <a:txBody>
                    <a:bodyPr/>
                    <a:lstStyle/>
                    <a:p>
                      <a:pPr algn="justLow" rtl="1">
                        <a:spcAft>
                          <a:spcPts val="0"/>
                        </a:spcAft>
                      </a:pPr>
                      <a:endParaRPr lang="fa-IR" sz="1600" dirty="0" smtClean="0"/>
                    </a:p>
                    <a:p>
                      <a:pPr algn="justLow" rtl="1">
                        <a:spcAft>
                          <a:spcPts val="0"/>
                        </a:spcAft>
                      </a:pPr>
                      <a:r>
                        <a:rPr lang="fa-IR" sz="1600" dirty="0" smtClean="0"/>
                        <a:t>درس </a:t>
                      </a:r>
                      <a:r>
                        <a:rPr lang="fa-IR" sz="1600" dirty="0"/>
                        <a:t>هایی که با محور اصلی تلفیق شدند. وهدف مشترکی با آن دارند. </a:t>
                      </a:r>
                      <a:endParaRPr lang="fa-IR" sz="1600" dirty="0" smtClean="0"/>
                    </a:p>
                    <a:p>
                      <a:pPr algn="justLow" rtl="1">
                        <a:spcAft>
                          <a:spcPts val="0"/>
                        </a:spcAft>
                      </a:pPr>
                      <a:endParaRPr lang="en-US" sz="1600" dirty="0">
                        <a:latin typeface="Times New Roman"/>
                        <a:ea typeface="MS Mincho"/>
                      </a:endParaRPr>
                    </a:p>
                  </a:txBody>
                  <a:tcPr marL="59732" marR="59732" marT="0" marB="0"/>
                </a:tc>
                <a:tc hMerge="1">
                  <a:txBody>
                    <a:bodyPr/>
                    <a:lstStyle/>
                    <a:p>
                      <a:endParaRPr lang="en-US"/>
                    </a:p>
                  </a:txBody>
                  <a:tcPr/>
                </a:tc>
                <a:tc hMerge="1">
                  <a:txBody>
                    <a:bodyPr/>
                    <a:lstStyle/>
                    <a:p>
                      <a:endParaRPr lang="en-US"/>
                    </a:p>
                  </a:txBody>
                  <a:tcPr/>
                </a:tc>
              </a:tr>
              <a:tr h="686233">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endParaRPr lang="fa-IR" sz="1600" dirty="0" smtClean="0"/>
                    </a:p>
                    <a:p>
                      <a:pPr algn="justLow" rtl="1">
                        <a:spcAft>
                          <a:spcPts val="0"/>
                        </a:spcAft>
                      </a:pPr>
                      <a:r>
                        <a:rPr lang="fa-IR" sz="1600" dirty="0" smtClean="0"/>
                        <a:t> </a:t>
                      </a:r>
                      <a:r>
                        <a:rPr lang="fa-IR" sz="1600" dirty="0"/>
                        <a:t>تلفیق با ریاضی </a:t>
                      </a:r>
                      <a:endParaRPr lang="fa-IR" sz="1600" dirty="0" smtClean="0"/>
                    </a:p>
                    <a:p>
                      <a:pPr algn="justLow" rtl="1">
                        <a:spcAft>
                          <a:spcPts val="0"/>
                        </a:spcAft>
                      </a:pPr>
                      <a:endParaRPr lang="fa-IR" sz="1600" b="1" dirty="0" smtClean="0">
                        <a:latin typeface="Times New Roman"/>
                        <a:ea typeface="MS Mincho"/>
                        <a:cs typeface="B Lotus"/>
                      </a:endParaRPr>
                    </a:p>
                  </a:txBody>
                  <a:tcPr marL="59732" marR="59732" marT="0" marB="0"/>
                </a:tc>
                <a:tc>
                  <a:txBody>
                    <a:bodyPr/>
                    <a:lstStyle/>
                    <a:p>
                      <a:pPr algn="justLow" rtl="1">
                        <a:spcAft>
                          <a:spcPts val="0"/>
                        </a:spcAft>
                      </a:pPr>
                      <a:endParaRPr lang="fa-IR" sz="1600" dirty="0" smtClean="0"/>
                    </a:p>
                    <a:p>
                      <a:pPr algn="justLow" rtl="1">
                        <a:spcAft>
                          <a:spcPts val="0"/>
                        </a:spcAft>
                      </a:pPr>
                      <a:r>
                        <a:rPr lang="fa-IR" sz="1600" dirty="0" smtClean="0"/>
                        <a:t>تلفیق </a:t>
                      </a:r>
                      <a:r>
                        <a:rPr lang="fa-IR" sz="1600" dirty="0"/>
                        <a:t>محور با نوشتاری </a:t>
                      </a:r>
                      <a:endParaRPr lang="en-US" sz="1600" dirty="0">
                        <a:latin typeface="Times New Roman"/>
                        <a:ea typeface="MS Mincho"/>
                      </a:endParaRPr>
                    </a:p>
                  </a:txBody>
                  <a:tcPr marL="59732" marR="59732" marT="0" marB="0"/>
                </a:tc>
                <a:tc>
                  <a:txBody>
                    <a:bodyPr/>
                    <a:lstStyle/>
                    <a:p>
                      <a:pPr algn="justLow" rtl="1">
                        <a:spcAft>
                          <a:spcPts val="0"/>
                        </a:spcAft>
                      </a:pPr>
                      <a:endParaRPr lang="fa-IR" sz="1600" dirty="0" smtClean="0"/>
                    </a:p>
                    <a:p>
                      <a:pPr algn="justLow" rtl="1">
                        <a:spcAft>
                          <a:spcPts val="0"/>
                        </a:spcAft>
                      </a:pPr>
                      <a:r>
                        <a:rPr lang="fa-IR" sz="1600" dirty="0" smtClean="0"/>
                        <a:t>تلفیق </a:t>
                      </a:r>
                      <a:r>
                        <a:rPr lang="fa-IR" sz="1600" dirty="0"/>
                        <a:t>محور با اجتماعی </a:t>
                      </a:r>
                      <a:endParaRPr lang="en-US" sz="1600" dirty="0">
                        <a:latin typeface="Times New Roman"/>
                        <a:ea typeface="MS Mincho"/>
                      </a:endParaRPr>
                    </a:p>
                  </a:txBody>
                  <a:tcPr marL="59732" marR="59732" marT="0" marB="0"/>
                </a:tc>
              </a:tr>
              <a:tr h="3504478">
                <a:tc>
                  <a:txBody>
                    <a:bodyPr/>
                    <a:lstStyle/>
                    <a:p>
                      <a:pPr marL="71755" marR="71755" algn="justLow" rtl="1">
                        <a:spcAft>
                          <a:spcPts val="0"/>
                        </a:spcAft>
                      </a:pPr>
                      <a:r>
                        <a:rPr lang="fa-IR" sz="1600"/>
                        <a:t>         بطور مثال یک جلسه ازروزچهار شنبه </a:t>
                      </a:r>
                      <a:endParaRPr lang="en-US" sz="1600">
                        <a:latin typeface="Times New Roman"/>
                        <a:ea typeface="MS Mincho"/>
                      </a:endParaRPr>
                    </a:p>
                  </a:txBody>
                  <a:tcPr marL="59732" marR="59732" marT="0" marB="0" vert="vert270"/>
                </a:tc>
                <a:tc>
                  <a:txBody>
                    <a:bodyPr/>
                    <a:lstStyle/>
                    <a:p>
                      <a:pPr algn="justLow" rtl="1">
                        <a:spcAft>
                          <a:spcPts val="0"/>
                        </a:spcAft>
                      </a:pPr>
                      <a:r>
                        <a:rPr lang="fa-IR" sz="1600"/>
                        <a:t>سوم</a:t>
                      </a:r>
                      <a:endParaRPr lang="en-US" sz="1600">
                        <a:latin typeface="Times New Roman"/>
                        <a:ea typeface="MS Mincho"/>
                      </a:endParaRPr>
                    </a:p>
                  </a:txBody>
                  <a:tcPr marL="59732" marR="59732" marT="0" marB="0"/>
                </a:tc>
                <a:tc>
                  <a:txBody>
                    <a:bodyPr/>
                    <a:lstStyle/>
                    <a:p>
                      <a:pPr algn="justLow" rtl="1">
                        <a:spcAft>
                          <a:spcPts val="0"/>
                        </a:spcAft>
                      </a:pPr>
                      <a:r>
                        <a:rPr lang="fa-IR" sz="1600"/>
                        <a:t>  تربیت بدنی </a:t>
                      </a:r>
                      <a:endParaRPr lang="en-US" sz="1600"/>
                    </a:p>
                    <a:p>
                      <a:pPr algn="justLow" rtl="1">
                        <a:spcAft>
                          <a:spcPts val="0"/>
                        </a:spcAft>
                      </a:pPr>
                      <a:r>
                        <a:rPr lang="fa-IR" sz="1600"/>
                        <a:t>   « ورزش »</a:t>
                      </a:r>
                      <a:endParaRPr lang="en-US" sz="1600"/>
                    </a:p>
                    <a:p>
                      <a:pPr algn="justLow" rtl="1">
                        <a:spcAft>
                          <a:spcPts val="0"/>
                        </a:spcAft>
                      </a:pPr>
                      <a:r>
                        <a:rPr lang="fa-IR" sz="1600"/>
                        <a:t>انجام چند نوع فعالیت ورزشی مانند:</a:t>
                      </a:r>
                      <a:endParaRPr lang="en-US" sz="1600"/>
                    </a:p>
                    <a:p>
                      <a:pPr algn="justLow" rtl="1">
                        <a:spcAft>
                          <a:spcPts val="0"/>
                        </a:spcAft>
                      </a:pPr>
                      <a:r>
                        <a:rPr lang="fa-IR" sz="1600"/>
                        <a:t>- دویدن</a:t>
                      </a:r>
                      <a:endParaRPr lang="en-US" sz="1600"/>
                    </a:p>
                    <a:p>
                      <a:pPr algn="justLow" rtl="1">
                        <a:spcAft>
                          <a:spcPts val="0"/>
                        </a:spcAft>
                      </a:pPr>
                      <a:r>
                        <a:rPr lang="fa-IR" sz="1600"/>
                        <a:t>- بازی باتوپ</a:t>
                      </a:r>
                      <a:endParaRPr lang="en-US" sz="1600"/>
                    </a:p>
                    <a:p>
                      <a:pPr algn="justLow" rtl="1">
                        <a:spcAft>
                          <a:spcPts val="0"/>
                        </a:spcAft>
                      </a:pPr>
                      <a:r>
                        <a:rPr lang="fa-IR" sz="1600"/>
                        <a:t>- شیرین کاریها</a:t>
                      </a:r>
                      <a:endParaRPr lang="en-US" sz="1600"/>
                    </a:p>
                    <a:p>
                      <a:pPr algn="justLow" rtl="1">
                        <a:spcAft>
                          <a:spcPts val="0"/>
                        </a:spcAft>
                      </a:pPr>
                      <a:r>
                        <a:rPr lang="fa-IR" sz="1600"/>
                        <a:t>- بازی های بومی محلی </a:t>
                      </a:r>
                      <a:endParaRPr lang="en-US" sz="1600">
                        <a:latin typeface="Times New Roman"/>
                        <a:ea typeface="MS Mincho"/>
                      </a:endParaRPr>
                    </a:p>
                  </a:txBody>
                  <a:tcPr marL="59732" marR="59732" marT="0" marB="0"/>
                </a:tc>
                <a:tc>
                  <a:txBody>
                    <a:bodyPr/>
                    <a:lstStyle/>
                    <a:p>
                      <a:pPr algn="justLow" rtl="1">
                        <a:spcAft>
                          <a:spcPts val="0"/>
                        </a:spcAft>
                      </a:pPr>
                      <a:r>
                        <a:rPr lang="fa-IR" sz="1600" dirty="0"/>
                        <a:t>به کمک نمودار ستونی ویا دایره ای طول زمان انجام هر نوع ازفعالیتهای ورزشی را روی آن نشان دهند.(نوع فعالیت، زمان)</a:t>
                      </a:r>
                      <a:endParaRPr lang="en-US" sz="1600" dirty="0"/>
                    </a:p>
                    <a:p>
                      <a:pPr algn="justLow" rtl="1">
                        <a:spcAft>
                          <a:spcPts val="0"/>
                        </a:spcAft>
                      </a:pPr>
                      <a:r>
                        <a:rPr lang="fa-IR" sz="1600" dirty="0"/>
                        <a:t>زمان را در نمودار به صورت: </a:t>
                      </a:r>
                      <a:endParaRPr lang="en-US" sz="1600" dirty="0"/>
                    </a:p>
                    <a:p>
                      <a:pPr algn="justLow" rtl="1">
                        <a:spcAft>
                          <a:spcPts val="0"/>
                        </a:spcAft>
                      </a:pPr>
                      <a:r>
                        <a:rPr lang="fa-IR" sz="1600" dirty="0"/>
                        <a:t>نصف، ثلث، ربع و خمس زمان تقسیم بندی کنند.</a:t>
                      </a:r>
                      <a:endParaRPr lang="en-US" sz="1600" dirty="0">
                        <a:latin typeface="Times New Roman"/>
                        <a:ea typeface="MS Mincho"/>
                      </a:endParaRPr>
                    </a:p>
                  </a:txBody>
                  <a:tcPr marL="59732" marR="59732" marT="0" marB="0"/>
                </a:tc>
                <a:tc>
                  <a:txBody>
                    <a:bodyPr/>
                    <a:lstStyle/>
                    <a:p>
                      <a:pPr algn="justLow" rtl="1">
                        <a:spcAft>
                          <a:spcPts val="0"/>
                        </a:spcAft>
                      </a:pPr>
                      <a:r>
                        <a:rPr lang="fa-IR" sz="1600" dirty="0"/>
                        <a:t>متنی انشاگونه بنویسند که عنوان آن درباره ورزش باشد. مانند:</a:t>
                      </a:r>
                      <a:endParaRPr lang="en-US" sz="1600" dirty="0"/>
                    </a:p>
                    <a:p>
                      <a:pPr algn="justLow" rtl="1">
                        <a:spcAft>
                          <a:spcPts val="0"/>
                        </a:spcAft>
                      </a:pPr>
                      <a:r>
                        <a:rPr lang="fa-IR" sz="1600" dirty="0"/>
                        <a:t>- خبرهای ورزشی </a:t>
                      </a:r>
                      <a:endParaRPr lang="en-US" sz="1600" dirty="0"/>
                    </a:p>
                    <a:p>
                      <a:pPr algn="justLow" rtl="1">
                        <a:spcAft>
                          <a:spcPts val="0"/>
                        </a:spcAft>
                      </a:pPr>
                      <a:r>
                        <a:rPr lang="fa-IR" sz="1600" dirty="0"/>
                        <a:t>- توصیه ورزشی</a:t>
                      </a:r>
                      <a:endParaRPr lang="en-US" sz="1600" dirty="0"/>
                    </a:p>
                    <a:p>
                      <a:pPr algn="justLow" rtl="1">
                        <a:spcAft>
                          <a:spcPts val="0"/>
                        </a:spcAft>
                      </a:pPr>
                      <a:r>
                        <a:rPr lang="fa-IR" sz="1600" dirty="0"/>
                        <a:t>- حوادث ورزشی </a:t>
                      </a:r>
                      <a:endParaRPr lang="en-US" sz="1600" dirty="0"/>
                    </a:p>
                    <a:p>
                      <a:pPr algn="justLow" rtl="1">
                        <a:spcAft>
                          <a:spcPts val="0"/>
                        </a:spcAft>
                      </a:pPr>
                      <a:r>
                        <a:rPr lang="fa-IR" sz="1600" dirty="0"/>
                        <a:t>-و...</a:t>
                      </a:r>
                      <a:endParaRPr lang="en-US" sz="1600" dirty="0"/>
                    </a:p>
                    <a:p>
                      <a:pPr algn="justLow" rtl="1">
                        <a:spcAft>
                          <a:spcPts val="0"/>
                        </a:spcAft>
                      </a:pPr>
                      <a:r>
                        <a:rPr lang="fa-IR" sz="1600" dirty="0"/>
                        <a:t>در متن ازکلمه هایی مانند: همکاری، انضباط، جوانمردی وغیره درجمله های معنی داراستفاده شود. </a:t>
                      </a:r>
                      <a:endParaRPr lang="en-US" sz="1600" dirty="0">
                        <a:latin typeface="Times New Roman"/>
                        <a:ea typeface="MS Mincho"/>
                      </a:endParaRPr>
                    </a:p>
                  </a:txBody>
                  <a:tcPr marL="59732" marR="59732" marT="0" marB="0"/>
                </a:tc>
                <a:tc>
                  <a:txBody>
                    <a:bodyPr/>
                    <a:lstStyle/>
                    <a:p>
                      <a:pPr algn="justLow" rtl="1">
                        <a:spcAft>
                          <a:spcPts val="0"/>
                        </a:spcAft>
                      </a:pPr>
                      <a:r>
                        <a:rPr lang="fa-IR" sz="1600" dirty="0"/>
                        <a:t>با نوشتن قانونی برای ورزش وبازی ،اهمیت نظم وقانون رادرروابط داخلی بین دانش آموزان ، نشان دهند. </a:t>
                      </a:r>
                      <a:endParaRPr lang="en-US" sz="1600" dirty="0"/>
                    </a:p>
                    <a:p>
                      <a:pPr algn="justLow" rtl="1">
                        <a:spcAft>
                          <a:spcPts val="0"/>
                        </a:spcAft>
                      </a:pPr>
                      <a:r>
                        <a:rPr lang="fa-IR" sz="1600" dirty="0"/>
                        <a:t>این قانون را به کمک کتاب درسی خود بنویسند .   </a:t>
                      </a:r>
                      <a:endParaRPr lang="en-US" sz="1600" dirty="0">
                        <a:latin typeface="Times New Roman"/>
                        <a:ea typeface="MS Mincho"/>
                      </a:endParaRPr>
                    </a:p>
                  </a:txBody>
                  <a:tcPr marL="59732" marR="59732" marT="0" marB="0"/>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7696200" cy="990600"/>
          </a:xfrm>
          <a:solidFill>
            <a:schemeClr val="tx2">
              <a:lumMod val="40000"/>
              <a:lumOff val="60000"/>
            </a:schemeClr>
          </a:solidFill>
        </p:spPr>
        <p:txBody>
          <a:bodyPr>
            <a:noAutofit/>
          </a:bodyPr>
          <a:lstStyle/>
          <a:p>
            <a:pPr algn="ctr" rtl="1"/>
            <a:r>
              <a:rPr lang="fa-IR" sz="2000" b="1" dirty="0" smtClean="0"/>
              <a:t>11 -  فعالیت آموزشی با تلفیق محتوا بین دروس یک پایه (چهارم) که هدف مشترکی دارند. </a:t>
            </a:r>
            <a:r>
              <a:rPr lang="en-US" sz="2000" dirty="0" smtClean="0"/>
              <a:t/>
            </a:r>
            <a:br>
              <a:rPr lang="en-US" sz="2000" dirty="0" smtClean="0"/>
            </a:br>
            <a:r>
              <a:rPr lang="fa-IR" sz="2000" b="1" dirty="0" smtClean="0"/>
              <a:t> هدف: آشنایی با وظایف افراد نسبت به یکدیگر، پی بردن به رفتارهای پسندیده      </a:t>
            </a:r>
            <a:endParaRPr lang="en-US" sz="2000" dirty="0"/>
          </a:p>
        </p:txBody>
      </p:sp>
      <p:graphicFrame>
        <p:nvGraphicFramePr>
          <p:cNvPr id="3" name="Table 2"/>
          <p:cNvGraphicFramePr>
            <a:graphicFrameLocks noGrp="1"/>
          </p:cNvGraphicFramePr>
          <p:nvPr/>
        </p:nvGraphicFramePr>
        <p:xfrm>
          <a:off x="381000" y="1295400"/>
          <a:ext cx="7696199" cy="4503420"/>
        </p:xfrm>
        <a:graphic>
          <a:graphicData uri="http://schemas.openxmlformats.org/drawingml/2006/table">
            <a:tbl>
              <a:tblPr rtl="1">
                <a:tableStyleId>{3C2FFA5D-87B4-456A-9821-1D502468CF0F}</a:tableStyleId>
              </a:tblPr>
              <a:tblGrid>
                <a:gridCol w="803095"/>
                <a:gridCol w="591883"/>
                <a:gridCol w="1411162"/>
                <a:gridCol w="1768729"/>
                <a:gridCol w="1612633"/>
                <a:gridCol w="1508697"/>
              </a:tblGrid>
              <a:tr h="548640">
                <a:tc rowSpan="2">
                  <a:txBody>
                    <a:bodyPr/>
                    <a:lstStyle/>
                    <a:p>
                      <a:pPr algn="justLow" rtl="1">
                        <a:spcAft>
                          <a:spcPts val="0"/>
                        </a:spcAft>
                      </a:pPr>
                      <a:endParaRPr lang="fa-IR" sz="1800" dirty="0" smtClean="0"/>
                    </a:p>
                    <a:p>
                      <a:pPr algn="justLow" rtl="1">
                        <a:spcAft>
                          <a:spcPts val="0"/>
                        </a:spcAft>
                      </a:pPr>
                      <a:r>
                        <a:rPr lang="fa-IR" sz="1800" dirty="0" smtClean="0"/>
                        <a:t>ایام </a:t>
                      </a:r>
                      <a:r>
                        <a:rPr lang="fa-IR" sz="1800" dirty="0"/>
                        <a:t>هفته</a:t>
                      </a:r>
                      <a:endParaRPr lang="en-US" sz="1800" dirty="0">
                        <a:latin typeface="Times New Roman"/>
                        <a:ea typeface="MS Mincho"/>
                      </a:endParaRPr>
                    </a:p>
                  </a:txBody>
                  <a:tcPr marL="67318" marR="67318" marT="0" marB="0"/>
                </a:tc>
                <a:tc rowSpan="2">
                  <a:txBody>
                    <a:bodyPr/>
                    <a:lstStyle/>
                    <a:p>
                      <a:pPr algn="justLow" rtl="1">
                        <a:spcAft>
                          <a:spcPts val="0"/>
                        </a:spcAft>
                      </a:pPr>
                      <a:r>
                        <a:rPr lang="fa-IR" sz="1800" dirty="0"/>
                        <a:t>  </a:t>
                      </a:r>
                      <a:endParaRPr lang="fa-IR" sz="1800" dirty="0" smtClean="0"/>
                    </a:p>
                    <a:p>
                      <a:pPr algn="justLow" rtl="1">
                        <a:spcAft>
                          <a:spcPts val="0"/>
                        </a:spcAft>
                      </a:pPr>
                      <a:r>
                        <a:rPr lang="fa-IR" sz="1800" dirty="0" smtClean="0"/>
                        <a:t>پایه</a:t>
                      </a:r>
                      <a:endParaRPr lang="en-US" sz="1800" dirty="0">
                        <a:latin typeface="Times New Roman"/>
                        <a:ea typeface="MS Mincho"/>
                      </a:endParaRPr>
                    </a:p>
                  </a:txBody>
                  <a:tcPr marL="67318" marR="67318" marT="0" marB="0"/>
                </a:tc>
                <a:tc rowSpan="2">
                  <a:txBody>
                    <a:bodyPr/>
                    <a:lstStyle/>
                    <a:p>
                      <a:pPr algn="ctr" rtl="1">
                        <a:spcAft>
                          <a:spcPts val="0"/>
                        </a:spcAft>
                      </a:pPr>
                      <a:endParaRPr lang="fa-IR" sz="1800" dirty="0" smtClean="0"/>
                    </a:p>
                    <a:p>
                      <a:pPr algn="ctr" rtl="1">
                        <a:spcAft>
                          <a:spcPts val="0"/>
                        </a:spcAft>
                      </a:pPr>
                      <a:r>
                        <a:rPr lang="fa-IR" sz="1800" dirty="0" smtClean="0"/>
                        <a:t>موضوع </a:t>
                      </a:r>
                      <a:r>
                        <a:rPr lang="fa-IR" sz="1800" dirty="0"/>
                        <a:t>درسی      (محوراصلی)</a:t>
                      </a:r>
                      <a:endParaRPr lang="en-US" sz="1800" dirty="0">
                        <a:latin typeface="Times New Roman"/>
                        <a:ea typeface="MS Mincho"/>
                      </a:endParaRPr>
                    </a:p>
                  </a:txBody>
                  <a:tcPr marL="67318" marR="67318" marT="0" marB="0"/>
                </a:tc>
                <a:tc gridSpan="3">
                  <a:txBody>
                    <a:bodyPr/>
                    <a:lstStyle/>
                    <a:p>
                      <a:pPr algn="justLow" rtl="1">
                        <a:spcAft>
                          <a:spcPts val="0"/>
                        </a:spcAft>
                      </a:pPr>
                      <a:endParaRPr lang="fa-IR" sz="1800" dirty="0" smtClean="0"/>
                    </a:p>
                    <a:p>
                      <a:pPr algn="justLow" rtl="1">
                        <a:spcAft>
                          <a:spcPts val="0"/>
                        </a:spcAft>
                      </a:pPr>
                      <a:r>
                        <a:rPr lang="fa-IR" sz="1800" dirty="0" smtClean="0"/>
                        <a:t>درس </a:t>
                      </a:r>
                      <a:r>
                        <a:rPr lang="fa-IR" sz="1800" dirty="0"/>
                        <a:t>هایی که با محور اصلی تلفیق شدند. وهدف مشترکی با آن دارند. </a:t>
                      </a:r>
                      <a:endParaRPr lang="en-US" sz="1800" dirty="0">
                        <a:latin typeface="Times New Roman"/>
                        <a:ea typeface="MS Mincho"/>
                      </a:endParaRPr>
                    </a:p>
                  </a:txBody>
                  <a:tcPr marL="67318" marR="67318" marT="0" marB="0"/>
                </a:tc>
                <a:tc hMerge="1">
                  <a:txBody>
                    <a:bodyPr/>
                    <a:lstStyle/>
                    <a:p>
                      <a:endParaRPr lang="en-US"/>
                    </a:p>
                  </a:txBody>
                  <a:tcPr/>
                </a:tc>
                <a:tc hMerge="1">
                  <a:txBody>
                    <a:bodyPr/>
                    <a:lstStyle/>
                    <a:p>
                      <a:endParaRPr lang="en-US"/>
                    </a:p>
                  </a:txBody>
                  <a:tcPr/>
                </a:tc>
              </a:tr>
              <a:tr h="54864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محور با  فارسی</a:t>
                      </a:r>
                      <a:endParaRPr lang="en-US" sz="1800" dirty="0">
                        <a:latin typeface="Times New Roman"/>
                        <a:ea typeface="MS Mincho"/>
                      </a:endParaRPr>
                    </a:p>
                  </a:txBody>
                  <a:tcPr marL="67318" marR="67318" marT="0" marB="0"/>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محور با اجتماعی </a:t>
                      </a:r>
                      <a:endParaRPr lang="en-US" sz="1800" dirty="0">
                        <a:latin typeface="Times New Roman"/>
                        <a:ea typeface="MS Mincho"/>
                      </a:endParaRPr>
                    </a:p>
                  </a:txBody>
                  <a:tcPr marL="67318" marR="67318" marT="0" marB="0"/>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با نوشتاری </a:t>
                      </a:r>
                      <a:endParaRPr lang="en-US" sz="1800" dirty="0">
                        <a:latin typeface="Times New Roman"/>
                        <a:ea typeface="MS Mincho"/>
                      </a:endParaRPr>
                    </a:p>
                  </a:txBody>
                  <a:tcPr marL="67318" marR="67318" marT="0" marB="0"/>
                </a:tc>
              </a:tr>
              <a:tr h="2857500">
                <a:tc>
                  <a:txBody>
                    <a:bodyPr/>
                    <a:lstStyle/>
                    <a:p>
                      <a:pPr marL="71755" marR="71755" algn="ctr" rtl="1">
                        <a:spcAft>
                          <a:spcPts val="0"/>
                        </a:spcAft>
                      </a:pPr>
                      <a:r>
                        <a:rPr lang="fa-IR" sz="1800" dirty="0"/>
                        <a:t> بطور مثال : یک جلسه </a:t>
                      </a:r>
                      <a:r>
                        <a:rPr lang="fa-IR" sz="1800" dirty="0" smtClean="0"/>
                        <a:t>از</a:t>
                      </a:r>
                    </a:p>
                    <a:p>
                      <a:pPr marL="71755" marR="71755" algn="ctr" rtl="1">
                        <a:spcAft>
                          <a:spcPts val="0"/>
                        </a:spcAft>
                      </a:pPr>
                      <a:r>
                        <a:rPr lang="fa-IR" sz="1800" dirty="0" smtClean="0"/>
                        <a:t>روزسه </a:t>
                      </a:r>
                      <a:r>
                        <a:rPr lang="fa-IR" sz="1800" dirty="0"/>
                        <a:t>شنبه</a:t>
                      </a:r>
                      <a:endParaRPr lang="en-US" sz="1800" dirty="0">
                        <a:latin typeface="Times New Roman"/>
                        <a:ea typeface="MS Mincho"/>
                      </a:endParaRPr>
                    </a:p>
                  </a:txBody>
                  <a:tcPr marL="67318" marR="67318" marT="0" marB="0" vert="vert270"/>
                </a:tc>
                <a:tc>
                  <a:txBody>
                    <a:bodyPr/>
                    <a:lstStyle/>
                    <a:p>
                      <a:pPr algn="justLow" rtl="1">
                        <a:spcAft>
                          <a:spcPts val="0"/>
                        </a:spcAft>
                      </a:pPr>
                      <a:r>
                        <a:rPr lang="fa-IR" sz="1800"/>
                        <a:t>چهارم</a:t>
                      </a:r>
                      <a:endParaRPr lang="en-US" sz="1800">
                        <a:latin typeface="Times New Roman"/>
                        <a:ea typeface="MS Mincho"/>
                      </a:endParaRPr>
                    </a:p>
                  </a:txBody>
                  <a:tcPr marL="67318" marR="67318" marT="0" marB="0"/>
                </a:tc>
                <a:tc>
                  <a:txBody>
                    <a:bodyPr/>
                    <a:lstStyle/>
                    <a:p>
                      <a:pPr marL="291465" indent="-291465" algn="justLow" rtl="1">
                        <a:spcAft>
                          <a:spcPts val="0"/>
                        </a:spcAft>
                      </a:pPr>
                      <a:r>
                        <a:rPr lang="fa-IR" sz="1800"/>
                        <a:t>هدیه های  آسمان </a:t>
                      </a:r>
                      <a:endParaRPr lang="en-US" sz="1800"/>
                    </a:p>
                    <a:p>
                      <a:pPr algn="justLow" rtl="1">
                        <a:spcAft>
                          <a:spcPts val="0"/>
                        </a:spcAft>
                      </a:pPr>
                      <a:r>
                        <a:rPr lang="fa-IR" sz="1800"/>
                        <a:t>«چه کنیم که موجب اذیت وآزار دیگران نشویم ؟» </a:t>
                      </a:r>
                      <a:endParaRPr lang="en-US" sz="1800">
                        <a:latin typeface="Times New Roman"/>
                        <a:ea typeface="MS Mincho"/>
                      </a:endParaRPr>
                    </a:p>
                  </a:txBody>
                  <a:tcPr marL="67318" marR="67318" marT="0" marB="0"/>
                </a:tc>
                <a:tc>
                  <a:txBody>
                    <a:bodyPr/>
                    <a:lstStyle/>
                    <a:p>
                      <a:pPr algn="justLow" rtl="1">
                        <a:spcAft>
                          <a:spcPts val="0"/>
                        </a:spcAft>
                      </a:pPr>
                      <a:r>
                        <a:rPr lang="fa-IR" sz="1800" dirty="0"/>
                        <a:t>بامطالعه متن درس در فعالیت «گفت و شنود» </a:t>
                      </a:r>
                      <a:endParaRPr lang="en-US" sz="1800" dirty="0"/>
                    </a:p>
                    <a:p>
                      <a:pPr algn="justLow" rtl="1">
                        <a:spcAft>
                          <a:spcPts val="0"/>
                        </a:spcAft>
                      </a:pPr>
                      <a:r>
                        <a:rPr lang="fa-IR" sz="1800" dirty="0"/>
                        <a:t>قوانینی که درخانواده وجودداردوافراد بایدآن رارعایت کنند را درک  می کنند.  </a:t>
                      </a:r>
                      <a:endParaRPr lang="en-US" sz="1800" dirty="0">
                        <a:latin typeface="Times New Roman"/>
                        <a:ea typeface="MS Mincho"/>
                      </a:endParaRPr>
                    </a:p>
                  </a:txBody>
                  <a:tcPr marL="67318" marR="67318" marT="0" marB="0"/>
                </a:tc>
                <a:tc>
                  <a:txBody>
                    <a:bodyPr/>
                    <a:lstStyle/>
                    <a:p>
                      <a:pPr algn="justLow" rtl="1">
                        <a:spcAft>
                          <a:spcPts val="0"/>
                        </a:spcAft>
                      </a:pPr>
                      <a:r>
                        <a:rPr lang="fa-IR" sz="1800" dirty="0"/>
                        <a:t>بامطالعه ی متن درس، درباره ی زندگی خانوادگی، وظایف افراددرخانواده ، وظیفه فردی، اطلاعات بدست می آورند.   </a:t>
                      </a:r>
                      <a:endParaRPr lang="en-US" sz="1800" dirty="0">
                        <a:latin typeface="Times New Roman"/>
                        <a:ea typeface="MS Mincho"/>
                      </a:endParaRPr>
                    </a:p>
                  </a:txBody>
                  <a:tcPr marL="67318" marR="67318" marT="0" marB="0"/>
                </a:tc>
                <a:tc>
                  <a:txBody>
                    <a:bodyPr/>
                    <a:lstStyle/>
                    <a:p>
                      <a:pPr algn="justLow" rtl="1">
                        <a:spcAft>
                          <a:spcPts val="0"/>
                        </a:spcAft>
                      </a:pPr>
                      <a:r>
                        <a:rPr lang="fa-IR" sz="1800" dirty="0"/>
                        <a:t>انشایی بنویسندکه نشان دهد،رعایت وظایف شخصی اعضای خانواده چه نقشی دردلپذیرشدن محیط خانواده          دارد. </a:t>
                      </a:r>
                      <a:endParaRPr lang="en-US" sz="1800" dirty="0">
                        <a:latin typeface="Times New Roman"/>
                        <a:ea typeface="MS Mincho"/>
                      </a:endParaRPr>
                    </a:p>
                  </a:txBody>
                  <a:tcPr marL="67318" marR="67318" marT="0" marB="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60000"/>
              <a:lumOff val="40000"/>
            </a:schemeClr>
          </a:solidFill>
        </p:spPr>
        <p:txBody>
          <a:bodyPr>
            <a:noAutofit/>
          </a:bodyPr>
          <a:lstStyle/>
          <a:p>
            <a:pPr lvl="0" algn="ctr" rtl="1"/>
            <a:r>
              <a:rPr lang="fa-IR" sz="2400" b="1" dirty="0" smtClean="0"/>
              <a:t>12- فعالیت آموزشی باتلفیق محتوا بین دروس یک پایه (پنجم)که هدف مشترکی دارند.</a:t>
            </a:r>
            <a:r>
              <a:rPr lang="en-US" sz="2400" dirty="0" smtClean="0"/>
              <a:t/>
            </a:r>
            <a:br>
              <a:rPr lang="en-US" sz="2400" dirty="0" smtClean="0"/>
            </a:br>
            <a:r>
              <a:rPr lang="fa-IR" sz="2400" b="1" dirty="0" smtClean="0"/>
              <a:t> هدف: آشنا شدن با محیط زیست سالم واثرآن درسلامتی جامعه </a:t>
            </a:r>
            <a:endParaRPr lang="en-US" sz="2400" dirty="0"/>
          </a:p>
        </p:txBody>
      </p:sp>
      <p:graphicFrame>
        <p:nvGraphicFramePr>
          <p:cNvPr id="3" name="Table 2"/>
          <p:cNvGraphicFramePr>
            <a:graphicFrameLocks noGrp="1"/>
          </p:cNvGraphicFramePr>
          <p:nvPr/>
        </p:nvGraphicFramePr>
        <p:xfrm>
          <a:off x="533400" y="1524000"/>
          <a:ext cx="7315200" cy="4737464"/>
        </p:xfrm>
        <a:graphic>
          <a:graphicData uri="http://schemas.openxmlformats.org/drawingml/2006/table">
            <a:tbl>
              <a:tblPr rtl="1">
                <a:tableStyleId>{08FB837D-C827-4EFA-A057-4D05807E0F7C}</a:tableStyleId>
              </a:tblPr>
              <a:tblGrid>
                <a:gridCol w="784410"/>
                <a:gridCol w="579819"/>
                <a:gridCol w="1423919"/>
                <a:gridCol w="1247028"/>
                <a:gridCol w="1802258"/>
                <a:gridCol w="1477766"/>
              </a:tblGrid>
              <a:tr h="850314">
                <a:tc rowSpan="2">
                  <a:txBody>
                    <a:bodyPr/>
                    <a:lstStyle/>
                    <a:p>
                      <a:pPr algn="justLow" rtl="1">
                        <a:spcAft>
                          <a:spcPts val="0"/>
                        </a:spcAft>
                      </a:pPr>
                      <a:endParaRPr lang="fa-IR" sz="1800" dirty="0" smtClean="0"/>
                    </a:p>
                    <a:p>
                      <a:pPr algn="justLow" rtl="1">
                        <a:spcAft>
                          <a:spcPts val="0"/>
                        </a:spcAft>
                      </a:pPr>
                      <a:r>
                        <a:rPr lang="fa-IR" sz="1800" dirty="0" smtClean="0"/>
                        <a:t>روزهای </a:t>
                      </a:r>
                      <a:r>
                        <a:rPr lang="fa-IR" sz="1800" dirty="0"/>
                        <a:t>هفته</a:t>
                      </a:r>
                      <a:endParaRPr lang="en-US" sz="1800" dirty="0">
                        <a:latin typeface="Times New Roman"/>
                        <a:ea typeface="MS Mincho"/>
                      </a:endParaRPr>
                    </a:p>
                  </a:txBody>
                  <a:tcPr marL="65412" marR="65412" marT="0" marB="0"/>
                </a:tc>
                <a:tc rowSpan="2">
                  <a:txBody>
                    <a:bodyPr/>
                    <a:lstStyle/>
                    <a:p>
                      <a:pPr algn="justLow" rtl="1">
                        <a:spcAft>
                          <a:spcPts val="0"/>
                        </a:spcAft>
                      </a:pPr>
                      <a:endParaRPr lang="fa-IR" sz="1800" dirty="0" smtClean="0"/>
                    </a:p>
                    <a:p>
                      <a:pPr algn="justLow" rtl="1">
                        <a:spcAft>
                          <a:spcPts val="0"/>
                        </a:spcAft>
                      </a:pPr>
                      <a:r>
                        <a:rPr lang="fa-IR" sz="1800" dirty="0" smtClean="0"/>
                        <a:t>پایه</a:t>
                      </a:r>
                      <a:endParaRPr lang="en-US" sz="1800" dirty="0">
                        <a:latin typeface="Times New Roman"/>
                        <a:ea typeface="MS Mincho"/>
                      </a:endParaRPr>
                    </a:p>
                  </a:txBody>
                  <a:tcPr marL="65412" marR="65412" marT="0" marB="0"/>
                </a:tc>
                <a:tc rowSpan="2">
                  <a:txBody>
                    <a:bodyPr/>
                    <a:lstStyle/>
                    <a:p>
                      <a:pPr algn="justLow" rtl="1">
                        <a:spcAft>
                          <a:spcPts val="0"/>
                        </a:spcAft>
                      </a:pPr>
                      <a:endParaRPr lang="fa-IR" sz="1800" dirty="0" smtClean="0"/>
                    </a:p>
                    <a:p>
                      <a:pPr algn="justLow" rtl="1">
                        <a:spcAft>
                          <a:spcPts val="0"/>
                        </a:spcAft>
                      </a:pPr>
                      <a:r>
                        <a:rPr lang="fa-IR" sz="1800" dirty="0" smtClean="0"/>
                        <a:t>موضوع </a:t>
                      </a:r>
                      <a:r>
                        <a:rPr lang="fa-IR" sz="1800" dirty="0"/>
                        <a:t>درسی    (محوراصلی )</a:t>
                      </a:r>
                      <a:endParaRPr lang="en-US" sz="1800" dirty="0">
                        <a:latin typeface="Times New Roman"/>
                        <a:ea typeface="MS Mincho"/>
                      </a:endParaRPr>
                    </a:p>
                  </a:txBody>
                  <a:tcPr marL="65412" marR="65412" marT="0" marB="0"/>
                </a:tc>
                <a:tc gridSpan="3">
                  <a:txBody>
                    <a:bodyPr/>
                    <a:lstStyle/>
                    <a:p>
                      <a:pPr algn="justLow" rtl="1">
                        <a:spcAft>
                          <a:spcPts val="0"/>
                        </a:spcAft>
                      </a:pPr>
                      <a:endParaRPr lang="fa-IR" sz="1800" dirty="0" smtClean="0"/>
                    </a:p>
                    <a:p>
                      <a:pPr algn="justLow" rtl="1">
                        <a:spcAft>
                          <a:spcPts val="0"/>
                        </a:spcAft>
                      </a:pPr>
                      <a:r>
                        <a:rPr lang="fa-IR" sz="1800" dirty="0" smtClean="0"/>
                        <a:t>درس </a:t>
                      </a:r>
                      <a:r>
                        <a:rPr lang="fa-IR" sz="1800" dirty="0"/>
                        <a:t>هایی که با محور اصلی تلفیق شدند. وهدف مشترکی با آن دارند. </a:t>
                      </a:r>
                      <a:endParaRPr lang="en-US" sz="1800" dirty="0">
                        <a:latin typeface="Times New Roman"/>
                        <a:ea typeface="MS Mincho"/>
                      </a:endParaRPr>
                    </a:p>
                  </a:txBody>
                  <a:tcPr marL="65412" marR="65412" marT="0" marB="0"/>
                </a:tc>
                <a:tc hMerge="1">
                  <a:txBody>
                    <a:bodyPr/>
                    <a:lstStyle/>
                    <a:p>
                      <a:endParaRPr lang="en-US"/>
                    </a:p>
                  </a:txBody>
                  <a:tcPr/>
                </a:tc>
                <a:tc hMerge="1">
                  <a:txBody>
                    <a:bodyPr/>
                    <a:lstStyle/>
                    <a:p>
                      <a:endParaRPr lang="en-US"/>
                    </a:p>
                  </a:txBody>
                  <a:tcPr/>
                </a:tc>
              </a:tr>
              <a:tr h="85031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محور با هنر </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تلفیق </a:t>
                      </a:r>
                      <a:r>
                        <a:rPr lang="fa-IR" sz="1800" dirty="0"/>
                        <a:t>محور با اجتماعی</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تلفیق محور </a:t>
                      </a:r>
                      <a:r>
                        <a:rPr lang="fa-IR" sz="1800" dirty="0"/>
                        <a:t>بافارسی</a:t>
                      </a:r>
                      <a:endParaRPr lang="en-US" sz="1800" dirty="0">
                        <a:latin typeface="Times New Roman"/>
                        <a:ea typeface="MS Mincho"/>
                      </a:endParaRPr>
                    </a:p>
                  </a:txBody>
                  <a:tcPr marL="65412" marR="65412" marT="0" marB="0"/>
                </a:tc>
              </a:tr>
              <a:tr h="3036836">
                <a:tc>
                  <a:txBody>
                    <a:bodyPr/>
                    <a:lstStyle/>
                    <a:p>
                      <a:pPr marL="71755" marR="71755" algn="ctr" rtl="1">
                        <a:spcAft>
                          <a:spcPts val="0"/>
                        </a:spcAft>
                      </a:pPr>
                      <a:r>
                        <a:rPr lang="fa-IR" sz="1800" dirty="0"/>
                        <a:t> بطور مثال یک جلسه </a:t>
                      </a:r>
                      <a:r>
                        <a:rPr lang="fa-IR" sz="1800" dirty="0" smtClean="0"/>
                        <a:t>ازروز</a:t>
                      </a:r>
                    </a:p>
                    <a:p>
                      <a:pPr marL="71755" marR="71755" algn="ctr" rtl="1">
                        <a:spcAft>
                          <a:spcPts val="0"/>
                        </a:spcAft>
                      </a:pPr>
                      <a:r>
                        <a:rPr lang="fa-IR" sz="1800" dirty="0" smtClean="0"/>
                        <a:t>چهار </a:t>
                      </a:r>
                      <a:r>
                        <a:rPr lang="fa-IR" sz="1800" dirty="0"/>
                        <a:t>شنبه </a:t>
                      </a:r>
                      <a:endParaRPr lang="en-US" sz="1800" dirty="0">
                        <a:latin typeface="Times New Roman"/>
                        <a:ea typeface="MS Mincho"/>
                      </a:endParaRPr>
                    </a:p>
                  </a:txBody>
                  <a:tcPr marL="65412" marR="65412" marT="0" marB="0" vert="vert270"/>
                </a:tc>
                <a:tc>
                  <a:txBody>
                    <a:bodyPr/>
                    <a:lstStyle/>
                    <a:p>
                      <a:pPr algn="justLow" rtl="1">
                        <a:spcAft>
                          <a:spcPts val="0"/>
                        </a:spcAft>
                      </a:pPr>
                      <a:r>
                        <a:rPr lang="fa-IR" sz="1800"/>
                        <a:t>پنجم</a:t>
                      </a:r>
                      <a:endParaRPr lang="en-US" sz="1800">
                        <a:latin typeface="Times New Roman"/>
                        <a:ea typeface="MS Mincho"/>
                      </a:endParaRPr>
                    </a:p>
                  </a:txBody>
                  <a:tcPr marL="65412" marR="65412" marT="0" marB="0"/>
                </a:tc>
                <a:tc>
                  <a:txBody>
                    <a:bodyPr/>
                    <a:lstStyle/>
                    <a:p>
                      <a:pPr algn="justLow" rtl="1">
                        <a:spcAft>
                          <a:spcPts val="0"/>
                        </a:spcAft>
                      </a:pPr>
                      <a:r>
                        <a:rPr lang="fa-IR" sz="1800" dirty="0"/>
                        <a:t>« علوم تجربی» (محیط زیست)</a:t>
                      </a:r>
                      <a:endParaRPr lang="en-US" sz="1800" dirty="0"/>
                    </a:p>
                    <a:p>
                      <a:pPr algn="justLow" rtl="1">
                        <a:spcAft>
                          <a:spcPts val="0"/>
                        </a:spcAft>
                      </a:pPr>
                      <a:r>
                        <a:rPr lang="fa-IR" sz="1800" dirty="0"/>
                        <a:t>بامطالعه ی متن وبه کمک تصاویرروابط بین انسان ومحیط زیست را مشخص نمایند.</a:t>
                      </a:r>
                      <a:endParaRPr lang="en-US" sz="1800" dirty="0">
                        <a:latin typeface="Times New Roman"/>
                        <a:ea typeface="MS Mincho"/>
                      </a:endParaRPr>
                    </a:p>
                  </a:txBody>
                  <a:tcPr marL="65412" marR="65412" marT="0" marB="0"/>
                </a:tc>
                <a:tc>
                  <a:txBody>
                    <a:bodyPr/>
                    <a:lstStyle/>
                    <a:p>
                      <a:pPr algn="justLow" rtl="1">
                        <a:spcAft>
                          <a:spcPts val="0"/>
                        </a:spcAft>
                      </a:pPr>
                      <a:r>
                        <a:rPr lang="fa-IR" sz="1800" dirty="0"/>
                        <a:t>به دلخواه بارسم یک نقاشی محیط زیست سالم را نشان دهند. </a:t>
                      </a:r>
                      <a:endParaRPr lang="en-US" sz="1800" dirty="0">
                        <a:latin typeface="Times New Roman"/>
                        <a:ea typeface="MS Mincho"/>
                      </a:endParaRPr>
                    </a:p>
                  </a:txBody>
                  <a:tcPr marL="65412" marR="65412" marT="0" marB="0"/>
                </a:tc>
                <a:tc>
                  <a:txBody>
                    <a:bodyPr/>
                    <a:lstStyle/>
                    <a:p>
                      <a:pPr algn="justLow" rtl="1">
                        <a:spcAft>
                          <a:spcPts val="0"/>
                        </a:spcAft>
                      </a:pPr>
                      <a:r>
                        <a:rPr lang="fa-IR" sz="1800" dirty="0"/>
                        <a:t>بامطالعه متن درس، درباره ی وظایف افراددرحفظ محیط زیست اطلاعات جمع آوری کنند. مشکلات اجتماعی که باعث ازبین رفتن محیط زیست </a:t>
                      </a:r>
                      <a:r>
                        <a:rPr lang="fa-IR" sz="1800" dirty="0" smtClean="0"/>
                        <a:t>سالم می </a:t>
                      </a:r>
                      <a:r>
                        <a:rPr lang="fa-IR" sz="1800" dirty="0"/>
                        <a:t>شودو بر جامعه اثرمی گذارد پی ببرند. </a:t>
                      </a:r>
                      <a:endParaRPr lang="en-US" sz="1800" dirty="0">
                        <a:latin typeface="Times New Roman"/>
                        <a:ea typeface="MS Mincho"/>
                      </a:endParaRPr>
                    </a:p>
                  </a:txBody>
                  <a:tcPr marL="65412" marR="65412" marT="0" marB="0"/>
                </a:tc>
                <a:tc>
                  <a:txBody>
                    <a:bodyPr/>
                    <a:lstStyle/>
                    <a:p>
                      <a:pPr algn="justLow" rtl="1">
                        <a:spcAft>
                          <a:spcPts val="0"/>
                        </a:spcAft>
                      </a:pPr>
                      <a:r>
                        <a:rPr lang="fa-IR" sz="1800" dirty="0"/>
                        <a:t>درباره ی اهمیت حفظ محیط زیست واثرآن برانسان، انشا بنویسند.</a:t>
                      </a:r>
                      <a:endParaRPr lang="en-US" sz="1800" dirty="0">
                        <a:latin typeface="Times New Roman"/>
                        <a:ea typeface="MS Mincho"/>
                      </a:endParaRPr>
                    </a:p>
                  </a:txBody>
                  <a:tcPr marL="65412" marR="65412" marT="0" marB="0"/>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096962"/>
          </a:xfrm>
        </p:spPr>
        <p:style>
          <a:lnRef idx="3">
            <a:schemeClr val="lt1"/>
          </a:lnRef>
          <a:fillRef idx="1">
            <a:schemeClr val="accent3"/>
          </a:fillRef>
          <a:effectRef idx="1">
            <a:schemeClr val="accent3"/>
          </a:effectRef>
          <a:fontRef idx="minor">
            <a:schemeClr val="lt1"/>
          </a:fontRef>
        </p:style>
        <p:txBody>
          <a:bodyPr>
            <a:normAutofit/>
          </a:bodyPr>
          <a:lstStyle/>
          <a:p>
            <a:pPr algn="ctr" rtl="1"/>
            <a:r>
              <a:rPr lang="fa-IR" sz="2000" b="1"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13-  فعالیت آموزشی با تلفیق محتوا بین دروس یک پایه (ششم)که هدف مشترکی دارند.</a:t>
            </a:r>
            <a:r>
              <a:rPr lang="en-US" sz="2000" b="1"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r>
            <a:br>
              <a:rPr lang="en-US" sz="2000" b="1"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br>
            <a:r>
              <a:rPr lang="fa-IR" sz="2000" b="1" cap="none"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هدف: آشنایی با اعماق زمین و شناخت لایه های درونی از طریق مطالعه منابع مختلف</a:t>
            </a:r>
            <a:endParaRPr lang="en-US" sz="2000" b="1" cap="none"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aphicFrame>
        <p:nvGraphicFramePr>
          <p:cNvPr id="3" name="Table 2"/>
          <p:cNvGraphicFramePr>
            <a:graphicFrameLocks noGrp="1"/>
          </p:cNvGraphicFramePr>
          <p:nvPr/>
        </p:nvGraphicFramePr>
        <p:xfrm>
          <a:off x="457200" y="1447800"/>
          <a:ext cx="7848601" cy="4511713"/>
        </p:xfrm>
        <a:graphic>
          <a:graphicData uri="http://schemas.openxmlformats.org/drawingml/2006/table">
            <a:tbl>
              <a:tblPr rtl="1">
                <a:tableStyleId>{69C7853C-536D-4A76-A0AE-DD22124D55A5}</a:tableStyleId>
              </a:tblPr>
              <a:tblGrid>
                <a:gridCol w="840769"/>
                <a:gridCol w="643848"/>
                <a:gridCol w="1673324"/>
                <a:gridCol w="1516802"/>
                <a:gridCol w="1708078"/>
                <a:gridCol w="1465780"/>
              </a:tblGrid>
              <a:tr h="433644">
                <a:tc rowSpan="2">
                  <a:txBody>
                    <a:bodyPr/>
                    <a:lstStyle/>
                    <a:p>
                      <a:pPr algn="justLow" rtl="1">
                        <a:spcAft>
                          <a:spcPts val="0"/>
                        </a:spcAft>
                      </a:pPr>
                      <a:endParaRPr lang="fa-IR" sz="1800" dirty="0" smtClean="0"/>
                    </a:p>
                    <a:p>
                      <a:pPr algn="justLow" rtl="1">
                        <a:spcAft>
                          <a:spcPts val="0"/>
                        </a:spcAft>
                      </a:pPr>
                      <a:r>
                        <a:rPr lang="fa-IR" sz="1800" dirty="0" smtClean="0"/>
                        <a:t>روزهای </a:t>
                      </a:r>
                      <a:r>
                        <a:rPr lang="fa-IR" sz="1800" dirty="0"/>
                        <a:t>هفته</a:t>
                      </a:r>
                      <a:endParaRPr lang="en-US" sz="1800" dirty="0">
                        <a:latin typeface="Times New Roman"/>
                        <a:ea typeface="MS Mincho"/>
                      </a:endParaRPr>
                    </a:p>
                  </a:txBody>
                  <a:tcPr marL="65412" marR="65412" marT="0" marB="0"/>
                </a:tc>
                <a:tc rowSpan="2">
                  <a:txBody>
                    <a:bodyPr/>
                    <a:lstStyle/>
                    <a:p>
                      <a:pPr algn="justLow" rtl="1">
                        <a:spcAft>
                          <a:spcPts val="0"/>
                        </a:spcAft>
                      </a:pPr>
                      <a:endParaRPr lang="fa-IR" sz="1800" dirty="0" smtClean="0"/>
                    </a:p>
                    <a:p>
                      <a:pPr algn="justLow" rtl="1">
                        <a:spcAft>
                          <a:spcPts val="0"/>
                        </a:spcAft>
                      </a:pPr>
                      <a:r>
                        <a:rPr lang="fa-IR" sz="1800" dirty="0" smtClean="0"/>
                        <a:t>پایه</a:t>
                      </a:r>
                      <a:endParaRPr lang="en-US" sz="1800" dirty="0">
                        <a:latin typeface="Times New Roman"/>
                        <a:ea typeface="MS Mincho"/>
                      </a:endParaRPr>
                    </a:p>
                  </a:txBody>
                  <a:tcPr marL="65412" marR="65412" marT="0" marB="0"/>
                </a:tc>
                <a:tc rowSpan="2">
                  <a:txBody>
                    <a:bodyPr/>
                    <a:lstStyle/>
                    <a:p>
                      <a:pPr marL="135255" indent="-135255" algn="justLow" rtl="1">
                        <a:spcAft>
                          <a:spcPts val="0"/>
                        </a:spcAft>
                      </a:pPr>
                      <a:endParaRPr lang="fa-IR" sz="1800" dirty="0" smtClean="0"/>
                    </a:p>
                    <a:p>
                      <a:pPr marL="135255" indent="-135255" algn="justLow" rtl="1">
                        <a:spcAft>
                          <a:spcPts val="0"/>
                        </a:spcAft>
                      </a:pPr>
                      <a:r>
                        <a:rPr lang="fa-IR" sz="1800" dirty="0" smtClean="0"/>
                        <a:t>موضوع </a:t>
                      </a:r>
                      <a:r>
                        <a:rPr lang="fa-IR" sz="1800" dirty="0"/>
                        <a:t>درسی      (محوراصلی)</a:t>
                      </a:r>
                      <a:endParaRPr lang="en-US" sz="1800" dirty="0">
                        <a:latin typeface="Times New Roman"/>
                        <a:ea typeface="MS Mincho"/>
                      </a:endParaRPr>
                    </a:p>
                  </a:txBody>
                  <a:tcPr marL="65412" marR="65412" marT="0" marB="0"/>
                </a:tc>
                <a:tc gridSpan="3">
                  <a:txBody>
                    <a:bodyPr/>
                    <a:lstStyle/>
                    <a:p>
                      <a:pPr algn="justLow" rtl="1">
                        <a:spcAft>
                          <a:spcPts val="0"/>
                        </a:spcAft>
                      </a:pPr>
                      <a:endParaRPr lang="fa-IR" sz="1800" dirty="0" smtClean="0"/>
                    </a:p>
                    <a:p>
                      <a:pPr algn="justLow" rtl="1">
                        <a:spcAft>
                          <a:spcPts val="0"/>
                        </a:spcAft>
                      </a:pPr>
                      <a:r>
                        <a:rPr lang="fa-IR" sz="1800" dirty="0" smtClean="0"/>
                        <a:t>درس </a:t>
                      </a:r>
                      <a:r>
                        <a:rPr lang="fa-IR" sz="1800" dirty="0"/>
                        <a:t>هایی که با محور اصلی تلفیق شدند. وهدف مشترکی با آن دارند. </a:t>
                      </a:r>
                      <a:endParaRPr lang="en-US" sz="1800" dirty="0">
                        <a:latin typeface="Times New Roman"/>
                        <a:ea typeface="MS Mincho"/>
                      </a:endParaRPr>
                    </a:p>
                  </a:txBody>
                  <a:tcPr marL="65412" marR="65412" marT="0" marB="0"/>
                </a:tc>
                <a:tc hMerge="1">
                  <a:txBody>
                    <a:bodyPr/>
                    <a:lstStyle/>
                    <a:p>
                      <a:endParaRPr lang="en-US"/>
                    </a:p>
                  </a:txBody>
                  <a:tcPr/>
                </a:tc>
                <a:tc hMerge="1">
                  <a:txBody>
                    <a:bodyPr/>
                    <a:lstStyle/>
                    <a:p>
                      <a:endParaRPr lang="en-US"/>
                    </a:p>
                  </a:txBody>
                  <a:tcPr/>
                </a:tc>
              </a:tr>
              <a:tr h="43364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justLow" rtl="1">
                        <a:spcAft>
                          <a:spcPts val="0"/>
                        </a:spcAft>
                      </a:pPr>
                      <a:r>
                        <a:rPr lang="fa-IR" sz="1800" dirty="0"/>
                        <a:t> </a:t>
                      </a:r>
                      <a:endParaRPr lang="fa-IR" sz="1800" dirty="0" smtClean="0"/>
                    </a:p>
                    <a:p>
                      <a:pPr algn="justLow" rtl="1">
                        <a:spcAft>
                          <a:spcPts val="0"/>
                        </a:spcAft>
                      </a:pPr>
                      <a:r>
                        <a:rPr lang="fa-IR" sz="1800" dirty="0" smtClean="0"/>
                        <a:t> </a:t>
                      </a:r>
                      <a:r>
                        <a:rPr lang="fa-IR" sz="1800" dirty="0"/>
                        <a:t>تلفیق محور با هنر </a:t>
                      </a:r>
                      <a:endParaRPr lang="en-US" sz="1800" dirty="0">
                        <a:latin typeface="Times New Roman"/>
                        <a:ea typeface="MS Mincho"/>
                      </a:endParaRPr>
                    </a:p>
                  </a:txBody>
                  <a:tcPr marL="65412" marR="65412" marT="0" marB="0"/>
                </a:tc>
                <a:tc>
                  <a:txBody>
                    <a:bodyPr/>
                    <a:lstStyle/>
                    <a:p>
                      <a:pPr algn="justLow" rtl="1">
                        <a:spcAft>
                          <a:spcPts val="0"/>
                        </a:spcAft>
                      </a:pPr>
                      <a:r>
                        <a:rPr lang="fa-IR" sz="1800" dirty="0"/>
                        <a:t>  </a:t>
                      </a:r>
                      <a:endParaRPr lang="fa-IR" sz="1800" dirty="0" smtClean="0"/>
                    </a:p>
                    <a:p>
                      <a:pPr algn="justLow" rtl="1">
                        <a:spcAft>
                          <a:spcPts val="0"/>
                        </a:spcAft>
                      </a:pPr>
                      <a:r>
                        <a:rPr lang="fa-IR" sz="1800" dirty="0" smtClean="0"/>
                        <a:t>تلفیق </a:t>
                      </a:r>
                      <a:r>
                        <a:rPr lang="fa-IR" sz="1800" dirty="0"/>
                        <a:t>محور با خوانداری</a:t>
                      </a:r>
                      <a:endParaRPr lang="en-US" sz="1800" dirty="0">
                        <a:latin typeface="Times New Roman"/>
                        <a:ea typeface="MS Mincho"/>
                      </a:endParaRPr>
                    </a:p>
                  </a:txBody>
                  <a:tcPr marL="65412" marR="65412" marT="0" marB="0"/>
                </a:tc>
                <a:tc>
                  <a:txBody>
                    <a:bodyPr/>
                    <a:lstStyle/>
                    <a:p>
                      <a:pPr algn="justLow" rtl="1">
                        <a:spcAft>
                          <a:spcPts val="0"/>
                        </a:spcAft>
                      </a:pPr>
                      <a:r>
                        <a:rPr lang="fa-IR" sz="1800" dirty="0"/>
                        <a:t> </a:t>
                      </a:r>
                      <a:endParaRPr lang="fa-IR" sz="1800" dirty="0" smtClean="0"/>
                    </a:p>
                    <a:p>
                      <a:pPr algn="justLow" rtl="1">
                        <a:spcAft>
                          <a:spcPts val="0"/>
                        </a:spcAft>
                      </a:pPr>
                      <a:r>
                        <a:rPr lang="fa-IR" sz="1800" dirty="0" smtClean="0"/>
                        <a:t>تلفیق محور </a:t>
                      </a:r>
                      <a:r>
                        <a:rPr lang="fa-IR" sz="1800" dirty="0"/>
                        <a:t>با نوشتاری </a:t>
                      </a:r>
                      <a:endParaRPr lang="en-US" sz="1800" dirty="0">
                        <a:latin typeface="Times New Roman"/>
                        <a:ea typeface="MS Mincho"/>
                      </a:endParaRPr>
                    </a:p>
                  </a:txBody>
                  <a:tcPr marL="65412" marR="65412" marT="0" marB="0"/>
                </a:tc>
              </a:tr>
              <a:tr h="2865793">
                <a:tc>
                  <a:txBody>
                    <a:bodyPr/>
                    <a:lstStyle/>
                    <a:p>
                      <a:pPr marL="71755" marR="71755" algn="ctr" rtl="1">
                        <a:spcAft>
                          <a:spcPts val="0"/>
                        </a:spcAft>
                      </a:pPr>
                      <a:r>
                        <a:rPr lang="fa-IR" sz="1800" dirty="0" smtClean="0"/>
                        <a:t> بطور مثال: یک جلسه از</a:t>
                      </a:r>
                    </a:p>
                    <a:p>
                      <a:pPr marL="71755" marR="71755" algn="ctr" rtl="1">
                        <a:spcAft>
                          <a:spcPts val="0"/>
                        </a:spcAft>
                      </a:pPr>
                      <a:r>
                        <a:rPr lang="fa-IR" sz="1800" dirty="0" smtClean="0"/>
                        <a:t>روزچهار شنبه </a:t>
                      </a:r>
                      <a:endParaRPr lang="en-US" sz="1800" dirty="0">
                        <a:latin typeface="Times New Roman"/>
                        <a:ea typeface="MS Mincho"/>
                      </a:endParaRPr>
                    </a:p>
                  </a:txBody>
                  <a:tcPr marL="65412" marR="65412" marT="0" marB="0" vert="vert270"/>
                </a:tc>
                <a:tc>
                  <a:txBody>
                    <a:bodyPr/>
                    <a:lstStyle/>
                    <a:p>
                      <a:pPr algn="justLow" rtl="1">
                        <a:spcAft>
                          <a:spcPts val="0"/>
                        </a:spcAft>
                      </a:pPr>
                      <a:endParaRPr lang="fa-IR" sz="1800" dirty="0" smtClean="0"/>
                    </a:p>
                    <a:p>
                      <a:pPr algn="justLow" rtl="1">
                        <a:spcAft>
                          <a:spcPts val="0"/>
                        </a:spcAft>
                      </a:pPr>
                      <a:r>
                        <a:rPr lang="fa-IR" sz="1800" dirty="0" smtClean="0"/>
                        <a:t>ششم</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a:t>
                      </a:r>
                      <a:r>
                        <a:rPr lang="fa-IR" sz="1800" dirty="0"/>
                        <a:t>علوم تجربی»     سفر به اعماق زمین با مطالعه ی متن و گفت وگو، به کمک تصاویر و نوشتن سفر خیالی اطلاعات جمع آوری کنند.</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به </a:t>
                      </a:r>
                      <a:r>
                        <a:rPr lang="fa-IR" sz="1800" dirty="0"/>
                        <a:t>دلخواه بارسم یک نقاشی خیالی از اعماق زمین و رنگ آمیزی هر لایه براساس تصورات خود </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بامطالعه </a:t>
                      </a:r>
                      <a:r>
                        <a:rPr lang="fa-IR" sz="1800" dirty="0"/>
                        <a:t>متن داستانی سفر به اعماق زمین ژول ورن زمینه برای درک بیش تر مفهوم اعماق زمین فراهم می شود.  </a:t>
                      </a:r>
                      <a:endParaRPr lang="en-US" sz="1800" dirty="0">
                        <a:latin typeface="Times New Roman"/>
                        <a:ea typeface="MS Mincho"/>
                      </a:endParaRPr>
                    </a:p>
                  </a:txBody>
                  <a:tcPr marL="65412" marR="65412" marT="0" marB="0"/>
                </a:tc>
                <a:tc>
                  <a:txBody>
                    <a:bodyPr/>
                    <a:lstStyle/>
                    <a:p>
                      <a:pPr algn="justLow" rtl="1">
                        <a:spcAft>
                          <a:spcPts val="0"/>
                        </a:spcAft>
                      </a:pPr>
                      <a:endParaRPr lang="fa-IR" sz="1800" dirty="0" smtClean="0"/>
                    </a:p>
                    <a:p>
                      <a:pPr algn="justLow" rtl="1">
                        <a:spcAft>
                          <a:spcPts val="0"/>
                        </a:spcAft>
                      </a:pPr>
                      <a:r>
                        <a:rPr lang="fa-IR" sz="1800" dirty="0" smtClean="0"/>
                        <a:t>از </a:t>
                      </a:r>
                      <a:r>
                        <a:rPr lang="fa-IR" sz="1800" dirty="0"/>
                        <a:t>زبان هر لایه ی زمین مطلبی را بنویسند. (انشانویسی)</a:t>
                      </a:r>
                      <a:endParaRPr lang="en-US" sz="1800" dirty="0"/>
                    </a:p>
                    <a:p>
                      <a:pPr algn="justLow" rtl="1">
                        <a:spcAft>
                          <a:spcPts val="0"/>
                        </a:spcAft>
                      </a:pPr>
                      <a:r>
                        <a:rPr lang="fa-IR" sz="1800" dirty="0"/>
                        <a:t>استفاده از واژه های : لایه ها، لرزش،امواج و... </a:t>
                      </a:r>
                      <a:endParaRPr lang="en-US" sz="1800" dirty="0">
                        <a:latin typeface="Times New Roman"/>
                        <a:ea typeface="MS Mincho"/>
                      </a:endParaRPr>
                    </a:p>
                  </a:txBody>
                  <a:tcPr marL="65412" marR="65412" marT="0" marB="0"/>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010400" cy="715962"/>
          </a:xfrm>
        </p:spPr>
        <p:style>
          <a:lnRef idx="1">
            <a:schemeClr val="accent3"/>
          </a:lnRef>
          <a:fillRef idx="2">
            <a:schemeClr val="accent3"/>
          </a:fillRef>
          <a:effectRef idx="1">
            <a:schemeClr val="accent3"/>
          </a:effectRef>
          <a:fontRef idx="minor">
            <a:schemeClr val="dk1"/>
          </a:fontRef>
        </p:style>
        <p:txBody>
          <a:bodyPr/>
          <a:lstStyle/>
          <a:p>
            <a:pPr lvl="0" algn="ctr" rtl="1" fontAlgn="base">
              <a:spcAft>
                <a:spcPct val="0"/>
              </a:spcAft>
              <a:tabLst>
                <a:tab pos="361950" algn="l"/>
              </a:tabLst>
            </a:pPr>
            <a:r>
              <a:rPr lang="fa-IR" sz="3200" b="1" dirty="0" smtClean="0">
                <a:solidFill>
                  <a:schemeClr val="tx1"/>
                </a:solidFill>
                <a:latin typeface="Times New Roman" pitchFamily="18" charset="0"/>
                <a:ea typeface="MS Mincho" pitchFamily="49" charset="-128"/>
                <a:cs typeface="B Lotus" pitchFamily="2" charset="-78"/>
              </a:rPr>
              <a:t>آن چه را که یک معلم کلاس چندپایه باید بداند :</a:t>
            </a:r>
            <a:endParaRPr lang="en-US" sz="1200" dirty="0" smtClean="0">
              <a:solidFill>
                <a:schemeClr val="tx1"/>
              </a:solidFill>
              <a:latin typeface="Arial" pitchFamily="34" charset="0"/>
              <a:cs typeface="Arial" pitchFamily="34" charset="0"/>
            </a:endParaRPr>
          </a:p>
        </p:txBody>
      </p:sp>
      <p:sp>
        <p:nvSpPr>
          <p:cNvPr id="4" name="Rectangle 3"/>
          <p:cNvSpPr/>
          <p:nvPr/>
        </p:nvSpPr>
        <p:spPr>
          <a:xfrm>
            <a:off x="685800" y="1295400"/>
            <a:ext cx="7162800" cy="4495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شمابه عنوان معلم درکلاس چندپایه بایدنقش وجایگاه اصلی خودرا دربکارگیری روش ها، بشناسید. زیرا تشخیص شما بسیار مهم است. باید قادر باشید برنامه های مختلفی را اجرا کنید. تا جایی که  می توانید از رویکرد های متفاوت ازجمله تلفیقی استفاده کنید.</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بایددرشناخت موضوع های کتاب درسی دریک وهمه ی پایه ها تسلط کافی داشته باشید. زیرا دربه اجرا درآوردن برنامه ها، خصوصاً رویکرد تلفیقی به ارتباط آن ها نیاز دارید.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قبل ازتدریس، جدولی مانندآن چه پیشنهادمی شود تهیه کنید. دراین جدول موضوع هایی که در مواد درسی و پایه های مختلف اهداف مشترک دارند و می توان بین آن ها ارتباط برقرارکرد را بنویسید.  ( نمونه ی این جدول در صفحه های بعدی این کتاب آمده است.)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طرح ها وبرنامه های تهیه شده ی خودتان را با جرئت در کلاس به اجرا در آورید. سپس به نقاط قوت و یا ضعف آن بپردازید. از قبل در باره ی قابلیت اجرایی برنامه ی تهیه شده قضاوت نکنید.</a:t>
            </a:r>
            <a:endParaRPr lang="en-US" sz="2000" b="1" dirty="0" smtClean="0">
              <a:solidFill>
                <a:schemeClr val="tx1"/>
              </a:solidFill>
              <a:latin typeface="Times New Roman" pitchFamily="18" charset="0"/>
              <a:ea typeface="MS Mincho" pitchFamily="49" charset="-128"/>
              <a:cs typeface="B Lotus" pitchFamily="2"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85800" y="838200"/>
            <a:ext cx="7772400" cy="4724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Low" rtl="1" eaLnBrk="0" fontAlgn="base" hangingPunct="0">
              <a:spcBef>
                <a:spcPct val="0"/>
              </a:spcBef>
              <a:spcAft>
                <a:spcPct val="0"/>
              </a:spcAft>
              <a:buFontTx/>
              <a:buChar char="•"/>
              <a:tabLst>
                <a:tab pos="361950" algn="l"/>
              </a:tabLst>
            </a:pP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در آغازکارکه ازرویکردتلفیقی استفاده می کنید، تلفیق را محدود به دودرس دریک وهمچنین دو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361950" algn="l"/>
              </a:tabLst>
            </a:pPr>
            <a:r>
              <a:rPr lang="fa-IR" sz="2000" b="1" dirty="0" smtClean="0">
                <a:solidFill>
                  <a:schemeClr val="tx1"/>
                </a:solidFill>
                <a:latin typeface="Times New Roman" pitchFamily="18" charset="0"/>
                <a:ea typeface="MS Mincho" pitchFamily="49" charset="-128"/>
                <a:cs typeface="B Lotus" pitchFamily="2" charset="-78"/>
              </a:rPr>
              <a:t>پایه کنید. به طور نمونه: تلفیق درزبان آموزی وهنر </a:t>
            </a:r>
            <a:r>
              <a:rPr lang="fa-IR" sz="2000" b="1" dirty="0" smtClean="0">
                <a:solidFill>
                  <a:schemeClr val="tx1"/>
                </a:solidFill>
                <a:latin typeface="Times New Roman" pitchFamily="18" charset="0"/>
                <a:ea typeface="MS Mincho" pitchFamily="49" charset="-128"/>
                <a:cs typeface="Times New Roman" pitchFamily="18" charset="0"/>
              </a:rPr>
              <a:t>–</a:t>
            </a:r>
            <a:r>
              <a:rPr lang="fa-IR" sz="2000" b="1" dirty="0" smtClean="0">
                <a:solidFill>
                  <a:schemeClr val="tx1"/>
                </a:solidFill>
                <a:latin typeface="Times New Roman" pitchFamily="18" charset="0"/>
                <a:ea typeface="MS Mincho" pitchFamily="49" charset="-128"/>
                <a:cs typeface="B Lotus" pitchFamily="2" charset="-78"/>
              </a:rPr>
              <a:t>  علوم تجربی وزبان آموزی </a:t>
            </a:r>
            <a:r>
              <a:rPr lang="fa-IR" sz="2000" b="1" dirty="0" smtClean="0">
                <a:solidFill>
                  <a:schemeClr val="tx1"/>
                </a:solidFill>
                <a:latin typeface="Times New Roman" pitchFamily="18" charset="0"/>
                <a:ea typeface="MS Mincho" pitchFamily="49" charset="-128"/>
                <a:cs typeface="Times New Roman" pitchFamily="18" charset="0"/>
              </a:rPr>
              <a:t>–</a:t>
            </a:r>
            <a:r>
              <a:rPr lang="fa-IR" sz="2000" b="1" dirty="0" smtClean="0">
                <a:solidFill>
                  <a:schemeClr val="tx1"/>
                </a:solidFill>
                <a:latin typeface="Times New Roman" pitchFamily="18" charset="0"/>
                <a:ea typeface="MS Mincho" pitchFamily="49" charset="-128"/>
                <a:cs typeface="B Lotus" pitchFamily="2" charset="-78"/>
              </a:rPr>
              <a:t>  علوم تجربی و هنر </a:t>
            </a:r>
            <a:r>
              <a:rPr lang="fa-IR" sz="2000" b="1" dirty="0" smtClean="0">
                <a:solidFill>
                  <a:schemeClr val="tx1"/>
                </a:solidFill>
                <a:latin typeface="Times New Roman" pitchFamily="18" charset="0"/>
                <a:ea typeface="MS Mincho" pitchFamily="49" charset="-128"/>
                <a:cs typeface="Times New Roman" pitchFamily="18" charset="0"/>
              </a:rPr>
              <a:t>–</a:t>
            </a:r>
            <a:r>
              <a:rPr lang="fa-IR" sz="2000" b="1" dirty="0" smtClean="0">
                <a:solidFill>
                  <a:schemeClr val="tx1"/>
                </a:solidFill>
                <a:latin typeface="Times New Roman" pitchFamily="18" charset="0"/>
                <a:ea typeface="MS Mincho" pitchFamily="49" charset="-128"/>
                <a:cs typeface="B Lotus" pitchFamily="2" charset="-78"/>
              </a:rPr>
              <a:t> ریاضی وتربیت بدنی  و...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از نمونه طرح وبرنامه های تلفیقی، دیگر معلمان چندپایه، درکلاس خود استفاده کنید. نمونه کارهای خودتان را به دیگران بدهید تا آن ها هم برنامه را به اجرا در آورند. سپس نقاط قوت ویا ضعف آن را مشخص کنید. (هرچه بیش تر برنامه ها آزمون شوند بهتراست.)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اهداف کتاب های درسی وارتباط آن ها را بشناسید، تا بتوانید روش مناسب برای رسیدن به اهداف درس را انتخاب کنید. زیرا شناخت هرکدامشان از حرفه های معلمی است.  </a:t>
            </a:r>
            <a:endParaRPr lang="en-US" sz="2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buFontTx/>
              <a:buChar char="•"/>
              <a:tabLst>
                <a:tab pos="361950" algn="l"/>
              </a:tabLst>
            </a:pPr>
            <a:r>
              <a:rPr lang="fa-IR" sz="2000" b="1" dirty="0" smtClean="0">
                <a:solidFill>
                  <a:schemeClr val="tx1"/>
                </a:solidFill>
                <a:latin typeface="Times New Roman" pitchFamily="18" charset="0"/>
                <a:ea typeface="MS Mincho" pitchFamily="49" charset="-128"/>
                <a:cs typeface="B Lotus" pitchFamily="2" charset="-78"/>
              </a:rPr>
              <a:t>در انتخاب بخش هایی از محتوا، انعطاف پذیر باشید. کتاب درسی را با توجه به رعایت پیش نیاز آن مرتب کنید. </a:t>
            </a:r>
            <a:endParaRPr lang="en-US" sz="2000" dirty="0" smtClean="0">
              <a:solidFill>
                <a:schemeClr val="tx1"/>
              </a:solidFill>
              <a:latin typeface="Arial" pitchFamily="34" charset="0"/>
              <a:cs typeface="Arial" pitchFamily="34" charset="0"/>
            </a:endParaRPr>
          </a:p>
          <a:p>
            <a:pPr lvl="0" algn="justLow" rtl="1" fontAlgn="base">
              <a:spcBef>
                <a:spcPct val="0"/>
              </a:spcBef>
              <a:spcAft>
                <a:spcPct val="0"/>
              </a:spcAft>
              <a:tabLst>
                <a:tab pos="361950" algn="l"/>
              </a:tabLst>
            </a:pPr>
            <a:r>
              <a:rPr lang="fa-IR" sz="2000" b="1" dirty="0" smtClean="0">
                <a:solidFill>
                  <a:schemeClr val="tx1"/>
                </a:solidFill>
                <a:latin typeface="Times New Roman" pitchFamily="18" charset="0"/>
                <a:ea typeface="MS Mincho" pitchFamily="49" charset="-128"/>
                <a:cs typeface="B Lotus" pitchFamily="2" charset="-78"/>
              </a:rPr>
              <a:t>درکارگاه آموزشی مناطق خودتان با کمک هم اقدام به تولید برنامه های تلفیقی نمایید. </a:t>
            </a:r>
            <a:endParaRPr lang="en-US" sz="2000" b="1" dirty="0" smtClean="0">
              <a:solidFill>
                <a:schemeClr val="tx1"/>
              </a:solidFill>
              <a:latin typeface="Times New Roman" pitchFamily="18" charset="0"/>
              <a:ea typeface="MS Mincho" pitchFamily="49" charset="-128"/>
              <a:cs typeface="B Lotus" pitchFamily="2" charset="-7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152400"/>
            <a:ext cx="4191000" cy="6096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fa-IR" dirty="0" smtClean="0">
                <a:solidFill>
                  <a:srgbClr val="FF0000"/>
                </a:solidFill>
              </a:rPr>
              <a:t>منبع مورد استفاده </a:t>
            </a:r>
            <a:endParaRPr lang="en-US" dirty="0">
              <a:solidFill>
                <a:srgbClr val="FF0000"/>
              </a:solidFill>
            </a:endParaRPr>
          </a:p>
        </p:txBody>
      </p:sp>
      <p:sp>
        <p:nvSpPr>
          <p:cNvPr id="4" name="Rectangle 3"/>
          <p:cNvSpPr/>
          <p:nvPr/>
        </p:nvSpPr>
        <p:spPr>
          <a:xfrm>
            <a:off x="609600" y="990600"/>
            <a:ext cx="7696200" cy="2616101"/>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lvl="0" algn="ctr" rtl="1" fontAlgn="base">
              <a:spcBef>
                <a:spcPct val="0"/>
              </a:spcBef>
              <a:spcAft>
                <a:spcPct val="0"/>
              </a:spcAft>
            </a:pPr>
            <a:r>
              <a:rPr lang="fa-IR" sz="4400" b="1" dirty="0" smtClean="0">
                <a:latin typeface="Times New Roman" pitchFamily="18" charset="0"/>
                <a:ea typeface="MS Mincho" pitchFamily="49" charset="-128"/>
                <a:cs typeface="2  Lotus" pitchFamily="2" charset="-78"/>
              </a:rPr>
              <a:t>یک موقعیت خاص به نام</a:t>
            </a:r>
            <a:endParaRPr lang="en-US" sz="700" dirty="0" smtClean="0">
              <a:latin typeface="Arial" pitchFamily="34" charset="0"/>
              <a:cs typeface="Arial" pitchFamily="34" charset="0"/>
            </a:endParaRPr>
          </a:p>
          <a:p>
            <a:pPr lvl="0" algn="ctr" rtl="1" eaLnBrk="0" fontAlgn="base" hangingPunct="0">
              <a:spcBef>
                <a:spcPct val="0"/>
              </a:spcBef>
              <a:spcAft>
                <a:spcPct val="0"/>
              </a:spcAft>
            </a:pPr>
            <a:r>
              <a:rPr lang="fa-IR" sz="6600" b="1" dirty="0" smtClean="0">
                <a:latin typeface="Lotus"/>
                <a:ea typeface="MS Mincho" pitchFamily="49" charset="-128"/>
                <a:cs typeface="Times New Roman" pitchFamily="18" charset="0"/>
              </a:rPr>
              <a:t>چندپایه </a:t>
            </a:r>
            <a:endParaRPr lang="en-US" sz="700" dirty="0" smtClean="0">
              <a:latin typeface="Arial" pitchFamily="34" charset="0"/>
              <a:cs typeface="Arial" pitchFamily="34" charset="0"/>
            </a:endParaRPr>
          </a:p>
          <a:p>
            <a:pPr lvl="0" algn="ctr" rtl="1" eaLnBrk="0" fontAlgn="base" hangingPunct="0">
              <a:spcBef>
                <a:spcPct val="0"/>
              </a:spcBef>
              <a:spcAft>
                <a:spcPct val="0"/>
              </a:spcAft>
            </a:pPr>
            <a:r>
              <a:rPr lang="fa-IR" sz="2000" b="1" dirty="0" smtClean="0">
                <a:latin typeface="Lotus"/>
                <a:ea typeface="MS Mincho" pitchFamily="49" charset="-128"/>
                <a:cs typeface="Times New Roman" pitchFamily="18" charset="0"/>
              </a:rPr>
              <a:t>( شیوه ی آموزش در کلاس چندپایه دوره ی ابتدایی )</a:t>
            </a:r>
            <a:endParaRPr lang="en-US" sz="700" dirty="0" smtClean="0">
              <a:latin typeface="Arial" pitchFamily="34" charset="0"/>
              <a:cs typeface="Arial" pitchFamily="34" charset="0"/>
            </a:endParaRPr>
          </a:p>
          <a:p>
            <a:pPr lvl="0" algn="ctr" rtl="1" eaLnBrk="0" fontAlgn="base" hangingPunct="0">
              <a:spcBef>
                <a:spcPct val="0"/>
              </a:spcBef>
              <a:spcAft>
                <a:spcPct val="0"/>
              </a:spcAft>
            </a:pPr>
            <a:r>
              <a:rPr lang="fa-IR" b="1" dirty="0" smtClean="0">
                <a:latin typeface="Lotus"/>
                <a:ea typeface="MS Mincho" pitchFamily="49" charset="-128"/>
                <a:cs typeface="Times New Roman" pitchFamily="18" charset="0"/>
              </a:rPr>
              <a:t>           مولف:  سیدداود میرشفیعی لنگری</a:t>
            </a:r>
            <a:endParaRPr lang="en-US" sz="700" dirty="0" smtClean="0">
              <a:latin typeface="Arial" pitchFamily="34" charset="0"/>
              <a:cs typeface="Arial" pitchFamily="34" charset="0"/>
            </a:endParaRPr>
          </a:p>
          <a:p>
            <a:pPr lvl="0" algn="ctr" eaLnBrk="0" fontAlgn="base" hangingPunct="0">
              <a:spcBef>
                <a:spcPct val="0"/>
              </a:spcBef>
              <a:spcAft>
                <a:spcPct val="0"/>
              </a:spcAft>
            </a:pPr>
            <a:endParaRPr lang="en-US" sz="1600" dirty="0" smtClean="0">
              <a:latin typeface="Arial" pitchFamily="34" charset="0"/>
              <a:cs typeface="Arial" pitchFamily="34" charset="0"/>
            </a:endParaRPr>
          </a:p>
        </p:txBody>
      </p:sp>
      <p:sp>
        <p:nvSpPr>
          <p:cNvPr id="5" name="TextBox 4"/>
          <p:cNvSpPr txBox="1"/>
          <p:nvPr/>
        </p:nvSpPr>
        <p:spPr>
          <a:xfrm>
            <a:off x="1600200" y="4114800"/>
            <a:ext cx="5486400" cy="138499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fa-IR" sz="2800" dirty="0" smtClean="0"/>
              <a:t>تهیه و تنظیم :</a:t>
            </a:r>
          </a:p>
          <a:p>
            <a:pPr algn="ctr"/>
            <a:r>
              <a:rPr lang="fa-IR" sz="2800" dirty="0" smtClean="0"/>
              <a:t>رضا نادریان – محمد گگونانی</a:t>
            </a:r>
          </a:p>
          <a:p>
            <a:pPr algn="ctr"/>
            <a:r>
              <a:rPr lang="fa-IR" sz="2800" dirty="0" smtClean="0"/>
              <a:t> دیماه 1393 (اصفهان)</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609600" y="0"/>
            <a:ext cx="7086600" cy="1524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sz="4000" b="1" dirty="0" smtClean="0">
                <a:solidFill>
                  <a:schemeClr val="tx1"/>
                </a:solidFill>
              </a:rPr>
              <a:t>منظور از «تلفیق » دراین جا به معنی</a:t>
            </a:r>
            <a:endParaRPr lang="en-US" sz="4000" dirty="0">
              <a:solidFill>
                <a:schemeClr val="tx1"/>
              </a:solidFill>
            </a:endParaRPr>
          </a:p>
        </p:txBody>
      </p:sp>
      <p:sp>
        <p:nvSpPr>
          <p:cNvPr id="8" name="Flowchart: Decision 7"/>
          <p:cNvSpPr/>
          <p:nvPr/>
        </p:nvSpPr>
        <p:spPr>
          <a:xfrm>
            <a:off x="685800" y="1600200"/>
            <a:ext cx="6781800" cy="2514600"/>
          </a:xfrm>
          <a:prstGeom prst="flowChartDecision">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rtl="1">
              <a:buNone/>
            </a:pPr>
            <a:r>
              <a:rPr lang="fa-IR" b="1" dirty="0" smtClean="0">
                <a:solidFill>
                  <a:srgbClr val="FF0000"/>
                </a:solidFill>
              </a:rPr>
              <a:t>در هم آمیختن موضوعات درسی یا        همان حوزه های محتوایی مواددرسی مختلف در یک یا چندپایه است. (مثلآمیختن محتوایی درس علوم تجربی با درس هدیه های آسمان و... دریک جلسه ی آموزشی) </a:t>
            </a:r>
            <a:endParaRPr lang="en-US" dirty="0" smtClean="0">
              <a:solidFill>
                <a:srgbClr val="FF0000"/>
              </a:solidFill>
            </a:endParaRPr>
          </a:p>
        </p:txBody>
      </p:sp>
      <p:sp>
        <p:nvSpPr>
          <p:cNvPr id="9" name="Rectangle 8"/>
          <p:cNvSpPr/>
          <p:nvPr/>
        </p:nvSpPr>
        <p:spPr>
          <a:xfrm>
            <a:off x="304800" y="4114800"/>
            <a:ext cx="7696200" cy="1828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2400" b="1" dirty="0" smtClean="0"/>
              <a:t>ازآن جا که دانش آموزان چندین پایه در یک کلاس آمیخته و مجموعه ی ترکیبی اند. وبایک معلم واحد روبروهستند.برنامه درسی تلفیقی همخوانی بسیارخوبی بااین نوع ازکلاس ها دارد. زیراکه اتفاقاً شرایط و موقعیت لازم ومطلوب را برای ایجادزمینه های یادگیری عمیق ومادام العمردانش آموزان فراهم می سازد. </a:t>
            </a:r>
            <a:endParaRPr lang="en-US" sz="2400"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609600" y="685800"/>
            <a:ext cx="7620000" cy="5105400"/>
          </a:xfrm>
          <a:prstGeom prst="plaque">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rtl="1" fontAlgn="base">
              <a:spcBef>
                <a:spcPct val="0"/>
              </a:spcBef>
              <a:spcAft>
                <a:spcPct val="0"/>
              </a:spcAft>
            </a:pPr>
            <a:r>
              <a:rPr lang="fa-IR" sz="3200" b="1" dirty="0" smtClean="0">
                <a:solidFill>
                  <a:schemeClr val="tx1"/>
                </a:solidFill>
                <a:latin typeface="Times New Roman" pitchFamily="18" charset="0"/>
                <a:ea typeface="MS Mincho" pitchFamily="49" charset="-128"/>
                <a:cs typeface="B Lotus" pitchFamily="2" charset="-78"/>
              </a:rPr>
              <a:t>کلاس چندپایه با برنامه ورویکرد تلفیقی نزدیکی خوبی دارد. چون که شیوه ی تلفیقی به تدریس ویادگیری فراگیران، کل نگرانه می اندیشد. </a:t>
            </a:r>
            <a:endParaRPr lang="en-US" sz="3200" dirty="0" smtClean="0">
              <a:solidFill>
                <a:schemeClr val="tx1"/>
              </a:solidFill>
              <a:latin typeface="Arial" pitchFamily="34" charset="0"/>
              <a:cs typeface="Arial" pitchFamily="34" charset="0"/>
            </a:endParaRPr>
          </a:p>
          <a:p>
            <a:pPr lvl="0" algn="ctr" rtl="1" eaLnBrk="0" fontAlgn="base" hangingPunct="0">
              <a:spcBef>
                <a:spcPct val="0"/>
              </a:spcBef>
              <a:spcAft>
                <a:spcPct val="0"/>
              </a:spcAft>
            </a:pPr>
            <a:r>
              <a:rPr lang="fa-IR" sz="3200" b="1" dirty="0" smtClean="0">
                <a:solidFill>
                  <a:schemeClr val="tx1"/>
                </a:solidFill>
                <a:latin typeface="Times New Roman" pitchFamily="18" charset="0"/>
                <a:ea typeface="MS Mincho" pitchFamily="49" charset="-128"/>
                <a:cs typeface="B Lotus" pitchFamily="2" charset="-78"/>
              </a:rPr>
              <a:t>دررویکردتلفیقی، ترکیبی ازموضوعات درسی وجود دارد. نه یک ماده ی خاص درسی برای یک پایه در </a:t>
            </a:r>
            <a:endParaRPr lang="en-US" sz="3200" b="1" dirty="0" smtClean="0">
              <a:solidFill>
                <a:schemeClr val="tx1"/>
              </a:solidFill>
              <a:latin typeface="Times New Roman" pitchFamily="18" charset="0"/>
              <a:ea typeface="MS Mincho" pitchFamily="49" charset="-128"/>
              <a:cs typeface="B Lotus" pitchFamily="2" charset="-78"/>
            </a:endParaRPr>
          </a:p>
          <a:p>
            <a:pPr lvl="0" algn="ctr" eaLnBrk="0" fontAlgn="base" hangingPunct="0">
              <a:spcBef>
                <a:spcPct val="0"/>
              </a:spcBef>
              <a:spcAft>
                <a:spcPct val="0"/>
              </a:spcAft>
            </a:pPr>
            <a:r>
              <a:rPr lang="fa-IR" sz="3200" b="1" dirty="0" smtClean="0">
                <a:solidFill>
                  <a:schemeClr val="tx1"/>
                </a:solidFill>
                <a:latin typeface="Times New Roman" pitchFamily="18" charset="0"/>
                <a:ea typeface="MS Mincho" pitchFamily="49" charset="-128"/>
                <a:cs typeface="B Lotus" pitchFamily="2" charset="-78"/>
              </a:rPr>
              <a:t>یک جلسه آموزشی. بنابراین روش تلفیقی با فراوانی قابل قبولی در کلاس چندپایه قابل استفاده است</a:t>
            </a:r>
            <a:r>
              <a:rPr lang="en-US" sz="3200" dirty="0" smtClean="0">
                <a:solidFill>
                  <a:schemeClr val="tx1"/>
                </a:solidFill>
                <a:latin typeface="Arial" pitchFamily="34" charset="0"/>
                <a:cs typeface="Arial" pitchFamily="34" charset="0"/>
              </a:rPr>
              <a:t> </a:t>
            </a:r>
            <a:endParaRPr lang="en-US" sz="3200" dirty="0"/>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Callout 2"/>
          <p:cNvSpPr/>
          <p:nvPr/>
        </p:nvSpPr>
        <p:spPr>
          <a:xfrm>
            <a:off x="2819400" y="0"/>
            <a:ext cx="4343400" cy="609600"/>
          </a:xfrm>
          <a:prstGeom prst="wedgeEllipseCallou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en-US" dirty="0"/>
          </a:p>
        </p:txBody>
      </p:sp>
      <p:sp>
        <p:nvSpPr>
          <p:cNvPr id="4" name="Up Arrow Callout 3"/>
          <p:cNvSpPr/>
          <p:nvPr/>
        </p:nvSpPr>
        <p:spPr>
          <a:xfrm>
            <a:off x="152400" y="762000"/>
            <a:ext cx="8001000" cy="5943600"/>
          </a:xfrm>
          <a:prstGeom prst="upArrowCallou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a-IR" b="1" dirty="0" smtClean="0"/>
              <a:t> </a:t>
            </a:r>
            <a:endParaRPr lang="en-US" dirty="0"/>
          </a:p>
        </p:txBody>
      </p:sp>
      <p:sp>
        <p:nvSpPr>
          <p:cNvPr id="40962" name="Rectangle 2"/>
          <p:cNvSpPr>
            <a:spLocks noChangeArrowheads="1"/>
          </p:cNvSpPr>
          <p:nvPr/>
        </p:nvSpPr>
        <p:spPr bwMode="auto">
          <a:xfrm>
            <a:off x="2209800" y="90845"/>
            <a:ext cx="51054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FF0000"/>
                </a:solidFill>
                <a:effectLst/>
                <a:latin typeface="Times New Roman" pitchFamily="18" charset="0"/>
                <a:ea typeface="MS Mincho" pitchFamily="49" charset="-128"/>
                <a:cs typeface="B Lotus" pitchFamily="2" charset="-78"/>
              </a:rPr>
              <a:t>چند ویژگی رویکرد « تلفیقی » </a:t>
            </a:r>
            <a:endParaRPr kumimoji="0" lang="fa-I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9" name="TextBox 8"/>
          <p:cNvSpPr txBox="1"/>
          <p:nvPr/>
        </p:nvSpPr>
        <p:spPr>
          <a:xfrm>
            <a:off x="304800" y="2895600"/>
            <a:ext cx="7848600" cy="3785652"/>
          </a:xfrm>
          <a:prstGeom prst="rect">
            <a:avLst/>
          </a:prstGeom>
          <a:noFill/>
        </p:spPr>
        <p:txBody>
          <a:bodyPr wrap="square" rtlCol="0">
            <a:spAutoFit/>
          </a:bodyPr>
          <a:lstStyle/>
          <a:p>
            <a:pPr algn="ctr" rtl="1">
              <a:buFont typeface="Wingdings" pitchFamily="2" charset="2"/>
              <a:buChar char="Ø"/>
            </a:pPr>
            <a:r>
              <a:rPr lang="fa-IR" sz="1600" b="1" dirty="0" smtClean="0"/>
              <a:t>رویکرد تلفیقی، تاکید بر انجام دادن فعالیت های پروژه ای دارد. </a:t>
            </a:r>
            <a:endParaRPr lang="en-US" sz="1600" dirty="0" smtClean="0"/>
          </a:p>
          <a:p>
            <a:pPr algn="ctr" rtl="1">
              <a:buFont typeface="Wingdings" pitchFamily="2" charset="2"/>
              <a:buChar char="Ø"/>
            </a:pPr>
            <a:r>
              <a:rPr lang="fa-IR" sz="1600" b="1" dirty="0" smtClean="0"/>
              <a:t>منابع آموزشی دررویکرد تلفیقی، محدود به کتاب درسی نیست. </a:t>
            </a:r>
            <a:endParaRPr lang="en-US" sz="1600" dirty="0" smtClean="0"/>
          </a:p>
          <a:p>
            <a:pPr algn="ctr" rtl="1">
              <a:buFont typeface="Wingdings" pitchFamily="2" charset="2"/>
              <a:buChar char="Ø"/>
            </a:pPr>
            <a:r>
              <a:rPr lang="fa-IR" sz="1600" b="1" dirty="0" smtClean="0"/>
              <a:t>رویکرد تلفیقی بین مفاهیم چند ماده ی درسی، ارتباط برقرار می کند. </a:t>
            </a:r>
            <a:endParaRPr lang="en-US" sz="1600" dirty="0" smtClean="0"/>
          </a:p>
          <a:p>
            <a:pPr algn="ctr" rtl="1">
              <a:buFont typeface="Wingdings" pitchFamily="2" charset="2"/>
              <a:buChar char="Ø"/>
            </a:pPr>
            <a:r>
              <a:rPr lang="fa-IR" sz="1600" b="1" dirty="0" smtClean="0"/>
              <a:t>درتلفیق، برنامه ازانعطاف پذیری مناسبی برخوردار است. مانند: تاکید نداشتن برمحتوای درسی، تغییرات دربکارگیری مراحل مختلف روش، توجه به اهداف آموزشی و..</a:t>
            </a:r>
          </a:p>
          <a:p>
            <a:pPr lvl="0" algn="ctr" rtl="1">
              <a:buFont typeface="Wingdings" pitchFamily="2" charset="2"/>
              <a:buChar char="Ø"/>
            </a:pPr>
            <a:r>
              <a:rPr lang="fa-IR" sz="1600" b="1" dirty="0" smtClean="0"/>
              <a:t>برنامه ی تلفیقی درهم وبر هم کردن محتوای درسی نیست. بلکه هدف تلفیق وحاصل آن، درهم تنیدن موضوعات مختلف درسی می باشد. که از نظر اهداف به هم ارتباط دارند. ویا برای درک یک مفهوم ازچند ماده درسی که ارتباط خوبی با موضوع دارندکمک گرفته می شود.</a:t>
            </a:r>
            <a:endParaRPr lang="en-US" sz="1600" dirty="0" smtClean="0"/>
          </a:p>
          <a:p>
            <a:pPr lvl="0" algn="ctr" rtl="1">
              <a:buFont typeface="Wingdings" pitchFamily="2" charset="2"/>
              <a:buChar char="Ø"/>
            </a:pPr>
            <a:r>
              <a:rPr lang="fa-IR" sz="1600" b="1" dirty="0" smtClean="0"/>
              <a:t>تلفیق، هدف خاص ومشترک دروس مختلف را با طرح یک مساله یا یک موضوع خاص، محور قرار می دهد. لذا همزمان همه ی پایه ها می توانند به یک مساله و یک هدف آموزشی فکر کنند.</a:t>
            </a:r>
          </a:p>
          <a:p>
            <a:pPr algn="ctr" rtl="1">
              <a:buFont typeface="Wingdings" pitchFamily="2" charset="2"/>
              <a:buChar char="Ø"/>
            </a:pPr>
            <a:r>
              <a:rPr lang="fa-IR" sz="1600" b="1" dirty="0" smtClean="0"/>
              <a:t>برنامه تلفیق برآن است که فاصله ی بین مفاهیم موجوددرمواد درسی مختلف را کم کند. وشبکه ی مفهومی بین آن ها ایجاد کند. و براین ارتباط بیفزاید.</a:t>
            </a:r>
          </a:p>
          <a:p>
            <a:pPr algn="ctr" rtl="1">
              <a:buFont typeface="Wingdings" pitchFamily="2" charset="2"/>
              <a:buChar char="Ø"/>
            </a:pPr>
            <a:r>
              <a:rPr lang="fa-IR" sz="1600" b="1" dirty="0" smtClean="0"/>
              <a:t>درتلفیق به جای یادگیری یک ماده درسی، مثلاً : ریاضی دریک زمان مجزا ومستقل، از دیگر مواددرسی هم همزمان استفاده می کند. وآن ها را با هم می آمیزد. ومحتوا را به صورت ترکیبی از دویا چند ماده درسی درمی آورد ودریک جلسه ی آموزشی به تدریس می پردازد.</a:t>
            </a:r>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981200" y="228600"/>
            <a:ext cx="4495800" cy="1143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3" name="Curved Down Arrow 2"/>
          <p:cNvSpPr/>
          <p:nvPr/>
        </p:nvSpPr>
        <p:spPr>
          <a:xfrm rot="3756423">
            <a:off x="5652134" y="962169"/>
            <a:ext cx="2426444" cy="990600"/>
          </a:xfrm>
          <a:prstGeom prst="curvedDownArrow">
            <a:avLst>
              <a:gd name="adj1" fmla="val 25000"/>
              <a:gd name="adj2" fmla="val 50000"/>
              <a:gd name="adj3" fmla="val 189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Curved Up Arrow 3"/>
          <p:cNvSpPr/>
          <p:nvPr/>
        </p:nvSpPr>
        <p:spPr>
          <a:xfrm rot="5030961">
            <a:off x="1110615" y="1199466"/>
            <a:ext cx="2213779" cy="81319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p:cNvSpPr txBox="1"/>
          <p:nvPr/>
        </p:nvSpPr>
        <p:spPr>
          <a:xfrm>
            <a:off x="3048000" y="609600"/>
            <a:ext cx="2819400" cy="369332"/>
          </a:xfrm>
          <a:prstGeom prst="rect">
            <a:avLst/>
          </a:prstGeom>
          <a:noFill/>
        </p:spPr>
        <p:txBody>
          <a:bodyPr wrap="square" rtlCol="0">
            <a:spAutoFit/>
          </a:bodyPr>
          <a:lstStyle/>
          <a:p>
            <a:pPr algn="ctr"/>
            <a:r>
              <a:rPr lang="fa-IR" b="1" dirty="0" smtClean="0"/>
              <a:t>انواع تلفیق به طورکلی عبارتند از </a:t>
            </a:r>
            <a:endParaRPr lang="en-US" dirty="0"/>
          </a:p>
        </p:txBody>
      </p:sp>
      <p:sp>
        <p:nvSpPr>
          <p:cNvPr id="11" name="Rectangular Callout 10"/>
          <p:cNvSpPr/>
          <p:nvPr/>
        </p:nvSpPr>
        <p:spPr>
          <a:xfrm rot="5400000">
            <a:off x="3200400" y="1447800"/>
            <a:ext cx="990600" cy="1752600"/>
          </a:xfrm>
          <a:prstGeom prst="wedgeRect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ounded Rectangular Callout 12"/>
          <p:cNvSpPr/>
          <p:nvPr/>
        </p:nvSpPr>
        <p:spPr>
          <a:xfrm rot="16200000">
            <a:off x="5181600" y="1447800"/>
            <a:ext cx="990600" cy="1752600"/>
          </a:xfrm>
          <a:prstGeom prst="wedgeRound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5" name="TextBox 14"/>
          <p:cNvSpPr txBox="1"/>
          <p:nvPr/>
        </p:nvSpPr>
        <p:spPr>
          <a:xfrm>
            <a:off x="3048000" y="1981200"/>
            <a:ext cx="990600" cy="369332"/>
          </a:xfrm>
          <a:prstGeom prst="rect">
            <a:avLst/>
          </a:prstGeom>
          <a:noFill/>
        </p:spPr>
        <p:txBody>
          <a:bodyPr wrap="square" rtlCol="0">
            <a:spAutoFit/>
          </a:bodyPr>
          <a:lstStyle/>
          <a:p>
            <a:pPr algn="ctr"/>
            <a:endParaRPr lang="en-US" dirty="0"/>
          </a:p>
        </p:txBody>
      </p:sp>
      <p:sp>
        <p:nvSpPr>
          <p:cNvPr id="17" name="TextBox 16"/>
          <p:cNvSpPr txBox="1"/>
          <p:nvPr/>
        </p:nvSpPr>
        <p:spPr>
          <a:xfrm>
            <a:off x="5029200" y="2057400"/>
            <a:ext cx="1524000" cy="646331"/>
          </a:xfrm>
          <a:prstGeom prst="rect">
            <a:avLst/>
          </a:prstGeom>
          <a:noFill/>
        </p:spPr>
        <p:txBody>
          <a:bodyPr wrap="square" rtlCol="0">
            <a:spAutoFit/>
          </a:bodyPr>
          <a:lstStyle/>
          <a:p>
            <a:pPr algn="ctr"/>
            <a:r>
              <a:rPr lang="fa-IR" b="1" dirty="0" smtClean="0"/>
              <a:t>تلفیق مهارت محور</a:t>
            </a:r>
            <a:endParaRPr lang="en-US" dirty="0"/>
          </a:p>
        </p:txBody>
      </p:sp>
      <p:sp>
        <p:nvSpPr>
          <p:cNvPr id="18" name="TextBox 17"/>
          <p:cNvSpPr txBox="1"/>
          <p:nvPr/>
        </p:nvSpPr>
        <p:spPr>
          <a:xfrm>
            <a:off x="2971800" y="2057400"/>
            <a:ext cx="1219200" cy="646331"/>
          </a:xfrm>
          <a:prstGeom prst="rect">
            <a:avLst/>
          </a:prstGeom>
          <a:noFill/>
        </p:spPr>
        <p:txBody>
          <a:bodyPr wrap="square" rtlCol="0">
            <a:spAutoFit/>
          </a:bodyPr>
          <a:lstStyle/>
          <a:p>
            <a:pPr algn="ctr"/>
            <a:r>
              <a:rPr lang="fa-IR" b="1" dirty="0" smtClean="0"/>
              <a:t>تلفیق محتوا محور</a:t>
            </a:r>
            <a:endParaRPr lang="en-US" dirty="0"/>
          </a:p>
        </p:txBody>
      </p:sp>
      <p:sp>
        <p:nvSpPr>
          <p:cNvPr id="19" name="Down Arrow 18"/>
          <p:cNvSpPr/>
          <p:nvPr/>
        </p:nvSpPr>
        <p:spPr>
          <a:xfrm flipH="1">
            <a:off x="5638800" y="2743200"/>
            <a:ext cx="533399"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5257800" y="3352800"/>
            <a:ext cx="3048000" cy="33528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0" algn="justLow" rtl="1" fontAlgn="base">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دراین نوع از تلفیق، هدف آموزش در مواد درسی مختلف، تقویت مهارت های فرایندی از قبیل: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تحلیل کردن،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تفکر انتقادی،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ارتباط بر قرارکردن،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استدلال کردن،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نوشتن، </a:t>
            </a:r>
            <a:endParaRPr lang="en-US" sz="1000" dirty="0" smtClean="0">
              <a:solidFill>
                <a:schemeClr val="tx1"/>
              </a:solidFill>
              <a:latin typeface="Arial" pitchFamily="34" charset="0"/>
              <a:cs typeface="Arial" pitchFamily="34" charset="0"/>
            </a:endParaRPr>
          </a:p>
          <a:p>
            <a:pPr lvl="0" algn="justLow" rtl="1" eaLnBrk="0" fontAlgn="base" hangingPunct="0">
              <a:spcBef>
                <a:spcPct val="0"/>
              </a:spcBef>
              <a:spcAft>
                <a:spcPct val="0"/>
              </a:spcAft>
              <a:tabLst>
                <a:tab pos="952500" algn="l"/>
              </a:tabLst>
            </a:pPr>
            <a:r>
              <a:rPr lang="fa-IR" b="1" dirty="0" smtClean="0">
                <a:solidFill>
                  <a:schemeClr val="tx1"/>
                </a:solidFill>
                <a:latin typeface="Times New Roman" pitchFamily="18" charset="0"/>
                <a:ea typeface="MS Mincho" pitchFamily="49" charset="-128"/>
                <a:cs typeface="B Lotus" pitchFamily="2" charset="-78"/>
              </a:rPr>
              <a:t>  =  سؤال کردن و...است. </a:t>
            </a:r>
            <a:endParaRPr lang="fa-IR" sz="2400" dirty="0" smtClean="0">
              <a:solidFill>
                <a:schemeClr val="tx1"/>
              </a:solidFill>
              <a:latin typeface="Arial" pitchFamily="34" charset="0"/>
              <a:cs typeface="Arial" pitchFamily="34" charset="0"/>
            </a:endParaRPr>
          </a:p>
        </p:txBody>
      </p:sp>
      <p:sp>
        <p:nvSpPr>
          <p:cNvPr id="2049" name="Rectangle 1"/>
          <p:cNvSpPr>
            <a:spLocks noChangeArrowheads="1"/>
          </p:cNvSpPr>
          <p:nvPr/>
        </p:nvSpPr>
        <p:spPr bwMode="auto">
          <a:xfrm>
            <a:off x="4433180" y="74711"/>
            <a:ext cx="27764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52500" algn="l"/>
              </a:tabLst>
            </a:pPr>
            <a:r>
              <a:rPr kumimoji="0" lang="fa-IR" sz="1400" b="1" i="0" u="none" strike="noStrike" cap="none" normalizeH="0" baseline="0" dirty="0" smtClean="0">
                <a:ln>
                  <a:noFill/>
                </a:ln>
                <a:solidFill>
                  <a:schemeClr val="tx1"/>
                </a:solidFill>
                <a:effectLst/>
                <a:latin typeface="Times New Roman" pitchFamily="18" charset="0"/>
                <a:ea typeface="MS Mincho" pitchFamily="49" charset="-128"/>
                <a:cs typeface="B Lotus" pitchFamily="2" charset="-78"/>
              </a:rPr>
              <a:t>  </a:t>
            </a:r>
            <a:endParaRPr kumimoji="0" lang="fa-I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Down Arrow 25"/>
          <p:cNvSpPr/>
          <p:nvPr/>
        </p:nvSpPr>
        <p:spPr>
          <a:xfrm>
            <a:off x="2743200" y="2819400"/>
            <a:ext cx="533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1295400" y="3352800"/>
            <a:ext cx="3505200" cy="3276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Low" rtl="1"/>
            <a:r>
              <a:rPr lang="fa-IR" b="1" dirty="0" smtClean="0"/>
              <a:t>درتلفیق محتوا محور، قصد براین است که بین چند ماده درسی ( بطور مثال: زبان آموزی، علوم تجربی، ریاضی وهنرو...) ویا همان حوزه ی محتوایی پیوند شکل گیرد. </a:t>
            </a:r>
            <a:endParaRPr lang="en-US" dirty="0" smtClean="0"/>
          </a:p>
          <a:p>
            <a:pPr algn="justLow" rtl="1"/>
            <a:r>
              <a:rPr lang="fa-IR" b="1" dirty="0" smtClean="0"/>
              <a:t>تلفیق « محتوی محور» به شکستن مرز محتوایی بین دروس مختلف تاکید دارد. دراین روش ارتباط برقرارکردن بین محتوای مواد درسی مختلف، اصل بسیارمهمی است.</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447800" y="457200"/>
            <a:ext cx="6324600" cy="25908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fa-IR" sz="1600" b="1" dirty="0" smtClean="0"/>
              <a:t>تلفیق «محتوا محور» به شکل های مختلف صورت می گیرد. که به نظر می رسد یک شکل ازآن ها یعنی تلفیق « بین رشته ای» درچندپایه بخوبی صورت می گیرد و قابل استفاده است. </a:t>
            </a:r>
            <a:endParaRPr lang="en-US" sz="1600" dirty="0" smtClean="0"/>
          </a:p>
          <a:p>
            <a:pPr algn="r" rtl="1"/>
            <a:r>
              <a:rPr lang="fa-IR" sz="1600" b="1" dirty="0" smtClean="0"/>
              <a:t>منظورازتلفیق «بین رشته ای» این است که تاجایی که شرایط محتوایی ایجاب می کند، بین چند ماده درسی پیوند زده شود تا دریک جلسه، آن موضوع یا مفهوم مشترک در هدف، آموزش داده شود. یعنی درصورت وجود وجه اشتراک، موضوعات موجود در مواددرسی مختلف دریک جلسه ی آموزشی با هم</a:t>
            </a:r>
            <a:endParaRPr lang="en-US" sz="1600" dirty="0" smtClean="0"/>
          </a:p>
          <a:p>
            <a:pPr algn="r" rtl="1"/>
            <a:r>
              <a:rPr lang="fa-IR" sz="1600" b="1" dirty="0" smtClean="0"/>
              <a:t>ترکیب گردند. چنین تلفیقی، چند رشته ی مجزا (مانند: ریاضی و علوم تجربی واجتماعی و...) را دریک پروژه قرارمی دهد. ومرزبین مواد درسی را قطع  می کند. </a:t>
            </a:r>
            <a:endParaRPr lang="en-US" sz="1600" dirty="0"/>
          </a:p>
        </p:txBody>
      </p:sp>
      <p:sp>
        <p:nvSpPr>
          <p:cNvPr id="3" name="Oval 2"/>
          <p:cNvSpPr/>
          <p:nvPr/>
        </p:nvSpPr>
        <p:spPr>
          <a:xfrm>
            <a:off x="1219200" y="3276600"/>
            <a:ext cx="6705600" cy="28194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1371600"/>
            <a:ext cx="6172200" cy="2667000"/>
          </a:xfrm>
        </p:spPr>
        <p:txBody>
          <a:bodyPr>
            <a:noAutofit/>
          </a:bodyPr>
          <a:lstStyle/>
          <a:p>
            <a:pPr algn="ctr" rtl="1"/>
            <a:r>
              <a:rPr lang="fa-IR" sz="2000" dirty="0" smtClean="0">
                <a:solidFill>
                  <a:srgbClr val="7030A0"/>
                </a:solidFill>
              </a:rPr>
              <a:t> درزمان آموزش یک مفهوم، بین دانش آموزان پایه های مختلف کاملاً ارتباط برقرار کند. </a:t>
            </a:r>
            <a:r>
              <a:rPr lang="en-US" sz="2000" dirty="0" smtClean="0">
                <a:solidFill>
                  <a:srgbClr val="7030A0"/>
                </a:solidFill>
              </a:rPr>
              <a:t/>
            </a:r>
            <a:br>
              <a:rPr lang="en-US" sz="2000" dirty="0" smtClean="0">
                <a:solidFill>
                  <a:srgbClr val="7030A0"/>
                </a:solidFill>
              </a:rPr>
            </a:br>
            <a:r>
              <a:rPr lang="fa-IR" sz="2000" dirty="0" smtClean="0">
                <a:solidFill>
                  <a:srgbClr val="7030A0"/>
                </a:solidFill>
              </a:rPr>
              <a:t>علاوه براین که موجب بالا بردن سطح آموزش شود، درمان کننده ی کمبود وقت آموزشی در کلاس چندپایه باشد.</a:t>
            </a:r>
            <a:r>
              <a:rPr lang="en-US" sz="2000" dirty="0" smtClean="0">
                <a:solidFill>
                  <a:srgbClr val="7030A0"/>
                </a:solidFill>
              </a:rPr>
              <a:t/>
            </a:r>
            <a:br>
              <a:rPr lang="en-US" sz="2000" dirty="0" smtClean="0">
                <a:solidFill>
                  <a:srgbClr val="7030A0"/>
                </a:solidFill>
              </a:rPr>
            </a:br>
            <a:r>
              <a:rPr lang="fa-IR" sz="2000" dirty="0" smtClean="0">
                <a:solidFill>
                  <a:srgbClr val="7030A0"/>
                </a:solidFill>
              </a:rPr>
              <a:t>تاحد امکان، تجارب یادگیری دانش آموزان را ازتفرق وپراکندگی خارج کند. زیرا تجربه کردن در امرآموزش، همان یادگیری نامیده می شودکه به آن نیازمندیم.  </a:t>
            </a:r>
            <a:r>
              <a:rPr lang="en-US" sz="2000" dirty="0" smtClean="0">
                <a:solidFill>
                  <a:srgbClr val="7030A0"/>
                </a:solidFill>
              </a:rPr>
              <a:t/>
            </a:r>
            <a:br>
              <a:rPr lang="en-US" sz="2000" dirty="0" smtClean="0">
                <a:solidFill>
                  <a:srgbClr val="7030A0"/>
                </a:solidFill>
              </a:rPr>
            </a:br>
            <a:endParaRPr lang="en-US" sz="2000" dirty="0">
              <a:solidFill>
                <a:srgbClr val="7030A0"/>
              </a:solidFill>
            </a:endParaRPr>
          </a:p>
        </p:txBody>
      </p:sp>
      <p:sp>
        <p:nvSpPr>
          <p:cNvPr id="3" name="Subtitle 2"/>
          <p:cNvSpPr>
            <a:spLocks noGrp="1"/>
          </p:cNvSpPr>
          <p:nvPr>
            <p:ph type="subTitle" idx="1"/>
          </p:nvPr>
        </p:nvSpPr>
        <p:spPr>
          <a:xfrm>
            <a:off x="2286000" y="3733800"/>
            <a:ext cx="6172200" cy="2641122"/>
          </a:xfrm>
        </p:spPr>
        <p:txBody>
          <a:bodyPr/>
          <a:lstStyle/>
          <a:p>
            <a:endParaRPr lang="en-US" dirty="0"/>
          </a:p>
        </p:txBody>
      </p:sp>
      <p:sp>
        <p:nvSpPr>
          <p:cNvPr id="5" name="Rectangle 4"/>
          <p:cNvSpPr/>
          <p:nvPr/>
        </p:nvSpPr>
        <p:spPr>
          <a:xfrm>
            <a:off x="1752600" y="228600"/>
            <a:ext cx="6553200" cy="7620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justLow" rtl="1" fontAlgn="base">
              <a:spcBef>
                <a:spcPct val="0"/>
              </a:spcBef>
              <a:spcAft>
                <a:spcPct val="0"/>
              </a:spcAft>
            </a:pPr>
            <a:r>
              <a:rPr lang="fa-IR" sz="2400" b="1" dirty="0" smtClean="0">
                <a:solidFill>
                  <a:schemeClr val="tx1"/>
                </a:solidFill>
                <a:latin typeface="Lotus"/>
                <a:ea typeface="MS Mincho" pitchFamily="49" charset="-128"/>
                <a:cs typeface="Times New Roman" pitchFamily="18" charset="0"/>
              </a:rPr>
              <a:t>« تلفیق» کردن محتوا دردروس چندین پایه درکلاس می تواند </a:t>
            </a:r>
            <a:endParaRPr lang="fa-IR" sz="2400" dirty="0" smtClean="0">
              <a:solidFill>
                <a:schemeClr val="tx1"/>
              </a:solidFill>
              <a:latin typeface="Arial" pitchFamily="34" charset="0"/>
              <a:cs typeface="Arial" pitchFamily="34" charset="0"/>
            </a:endParaRPr>
          </a:p>
        </p:txBody>
      </p:sp>
      <p:sp>
        <p:nvSpPr>
          <p:cNvPr id="10" name="Rounded Rectangle 9"/>
          <p:cNvSpPr/>
          <p:nvPr/>
        </p:nvSpPr>
        <p:spPr>
          <a:xfrm>
            <a:off x="1905000" y="3733800"/>
            <a:ext cx="6400800" cy="2362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fa-IR" b="1" dirty="0" smtClean="0">
                <a:solidFill>
                  <a:srgbClr val="FF0000"/>
                </a:solidFill>
              </a:rPr>
              <a:t>درحال حاضر به اشتباه و عدم آگاهی معلمان، اکثراً تدریس یک ماده ی درسی درهر پایه مجزا و مستقل از دیگر پایه های یک کلاس انجام می پذیرد. زیرا فکر می کنندکه یک جلسه ی آموزشی درجدول ساعات درسی به یک ماده ی درسی در یک پایه اختصاص دارد.) تلفیق این شرایط را با توجه به نیاز کلاس تغییر می دهد. و تلاش می کند چندین پایه را همزمان به فعالیت آموزشی مشارکتی وا دارد. </a:t>
            </a:r>
            <a:endParaRPr lang="en-US" dirty="0">
              <a:solidFill>
                <a:srgbClr val="FF0000"/>
              </a:solidFill>
            </a:endParaRPr>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497</TotalTime>
  <Words>5481</Words>
  <Application>Microsoft Office PowerPoint</Application>
  <PresentationFormat>On-screen Show (4:3)</PresentationFormat>
  <Paragraphs>1387</Paragraphs>
  <Slides>37</Slides>
  <Notes>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Oriel</vt:lpstr>
      <vt:lpstr>Slide 1</vt:lpstr>
      <vt:lpstr>Slide 2</vt:lpstr>
      <vt:lpstr>Slide 3</vt:lpstr>
      <vt:lpstr>Slide 4</vt:lpstr>
      <vt:lpstr>Slide 5</vt:lpstr>
      <vt:lpstr>Slide 6</vt:lpstr>
      <vt:lpstr>Slide 7</vt:lpstr>
      <vt:lpstr>Slide 8</vt:lpstr>
      <vt:lpstr> درزمان آموزش یک مفهوم، بین دانش آموزان پایه های مختلف کاملاً ارتباط برقرار کند.  علاوه براین که موجب بالا بردن سطح آموزش شود، درمان کننده ی کمبود وقت آموزشی در کلاس چندپایه باشد. تاحد امکان، تجارب یادگیری دانش آموزان را ازتفرق وپراکندگی خارج کند. زیرا تجربه کردن در امرآموزش، همان یادگیری نامیده می شودکه به آن نیازمندیم.   </vt:lpstr>
      <vt:lpstr>الف : تلفیق در دروس چندین پایه با یکدیگر    </vt:lpstr>
      <vt:lpstr>Slide 11</vt:lpstr>
      <vt:lpstr>1 - برنامه ی پیشنهادی با شیوه ی «تلفیقی» که ماده درسی وهدف مشترک است. (کلاس 5 پایه)</vt:lpstr>
      <vt:lpstr>2  -  برنامه ی پیشنهادی با شیوه ی «تلفیقی» که ماده درسی متفاوت اما هدف آموزشی مشترک است. (درکلاس 5 پایه ای)</vt:lpstr>
      <vt:lpstr>3 -  برنامه ی پیشنهادی، ترکیبی ازشیوه های « تلفیقی» ، «محوری» ، «تدریس مستقل» با مواد درسی متفاوت (گروهی)، با اهداف آموزشی مشترک و مستقل. (درکلاسی تا شش پایه ) </vt:lpstr>
      <vt:lpstr>4-  برنامه ی پیشنهادی دربعضی از پایه ها با شیوه ی «تلفیقی» ودربعضی پایه ها با شیوه ی «محوری»  و یا در بعضی پایه ها با شیوه ی «گروهی» با مواد درسی متفاوت و یا مشترک    شیوه      محوری و تلفیقی -  تلفیقی ، محوری وگروهی     -  تلفیقی ،            مستقل وگروهی</vt:lpstr>
      <vt:lpstr>5-  نمونه برنامه ی هفتگی شش پایه با سه شیوه ی محوری ، گروهی وترکیبی (محوری وگروهی) </vt:lpstr>
      <vt:lpstr>Slide 17</vt:lpstr>
      <vt:lpstr>1- فعالیت آموزشی با محتوای شش پایه ای که با موضوع وهدف مشترک ارائه شد.           هدف: شناخت گیاه وقسمت های مختلف آن، مقایسه ی قسمت های گیاه، پی بردن به نیاز گیاه و...</vt:lpstr>
      <vt:lpstr>2 -  فعالیت آموزشی با محتوای شش پایه ای که با موضوع  وهدف مشترک ارائه شد.   هدف : شناخت جانوران (مانند: نوع حرکت، محل زندگی، نوع غذا، شباهت وتفاوت، صفات آن ها، نوع آن ها، ارتباط با یکدیگر و...)  فعالیت آموزشی با محتوای شش پایه ای که با موضوع  وهدف مشترک ارائه شد.</vt:lpstr>
      <vt:lpstr>  3-  فعالیت آموزشی با محتوای پنج پایه ای که با موضوع  وهدف مشترک ارائه شد. هدف: شناخت نیمه ی دیگر شکل،رسم نیمه ی دیگربه کمک جدول وخط تقارن،تشخیص دو نیمه ی متقارن به کمک خط تقارن وانطباق دو نیمه</vt:lpstr>
      <vt:lpstr>Slide 21</vt:lpstr>
      <vt:lpstr>4 – فعالیت آموزشی درشش پایه با هدف مشترک اما درموضوع هم مشترک و هم متفاوت  هدف : آشنایی با نقشه ی ایران، بررسی ویژگی کلمه ها، مقایسه کردن، تقویت حواس </vt:lpstr>
      <vt:lpstr>Slide 23</vt:lpstr>
      <vt:lpstr>5- فعالیت آموزشی درپنج پایه با اهداف مشترک اما موضوع درسی متفاوت است . هدف: تقویت مهارت مشاهده وجمع آوری اطلاعات، ارائه حاصل مشاهدات (شفاهی ،کتبی یا عملی) پرورش قوه ی تخیل </vt:lpstr>
      <vt:lpstr>6 -  فعالیت آموزشی درشش پایه با هدف مشترک اما موضوع درسی متفاوت است .  هدف: آشنایی با هدف واژه ی علمی نور، رنگین کمان و... جمع آوری اطلاعات ازطریق مطالعه یامشاهده عینی، پرورش قوه تخیل، ارائه حاصل مشاهدات (شفاهی یاکتبی یا عملی)</vt:lpstr>
      <vt:lpstr>7- فعالیت آموزشی درچهار پایه با هدف مشترک اما موضوع درسی متفاوت است.  هدف: آشنایی با مفهوم : تر، ترین، ازطریق جمله ها درکلمه های مختلف واثر آن درمعنی کلمه هایی که به آن اضافه می شود .</vt:lpstr>
      <vt:lpstr>Slide 27</vt:lpstr>
      <vt:lpstr>8 - فعالیت آموزشی با تلفیق محتوا بین دروس یک پایه (اول) که هدف مشترکی دارند .  هدف: دانش آموزان بایکی ازنشانه های زبان فارسی آشنا شوند. وبتوانند به کمک نقاشی وانجام دادن حرکت های موزون درک خود از واژه های معنی داری چون : گرما، سرما و... را نمایش دهند. </vt:lpstr>
      <vt:lpstr>9 -  فعالیت آموزشی با تلفیق محتوا بین دروس یک پایه (دوم)که هدف مشترکی دارند . هدف: دانش آموزان باارکان نمازوذکرآن آشنا شوند. بتوانند بطورعملی آن را نشان دهند.پرورش خلاقیت</vt:lpstr>
      <vt:lpstr>    10- فعالیت آموزشی با تلفیق محتوا بین دروس یک پایه (سوم)که هدف مشترکی دارند.  هدف: هماهنگی بین حواس وپرورش خلاقیت، پی بردن به اهمیت قانون درانجام درست فعالیت ها، استفاده ی مفید از زمان </vt:lpstr>
      <vt:lpstr>11 -  فعالیت آموزشی با تلفیق محتوا بین دروس یک پایه (چهارم) که هدف مشترکی دارند.   هدف: آشنایی با وظایف افراد نسبت به یکدیگر، پی بردن به رفتارهای پسندیده      </vt:lpstr>
      <vt:lpstr>12- فعالیت آموزشی باتلفیق محتوا بین دروس یک پایه (پنجم)که هدف مشترکی دارند.  هدف: آشنا شدن با محیط زیست سالم واثرآن درسلامتی جامعه </vt:lpstr>
      <vt:lpstr>13-  فعالیت آموزشی با تلفیق محتوا بین دروس یک پایه (ششم)که هدف مشترکی دارند.  هدف: آشنایی با اعماق زمین و شناخت لایه های درونی از طریق مطالعه منابع مختلف</vt:lpstr>
      <vt:lpstr>آن چه را که یک معلم کلاس چندپایه باید بداند :</vt:lpstr>
      <vt:lpstr>Slide 35</vt:lpstr>
      <vt:lpstr>Slide 36</vt:lpstr>
      <vt:lpstr>منبع مورد استفاده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 برنامه ی پیشنهادی با شیوه ی «تلفیقی» که ماده درسی وهدف مشترک است. (کلاس 5 پایه)</dc:title>
  <dc:creator>atlas</dc:creator>
  <cp:lastModifiedBy>atlas</cp:lastModifiedBy>
  <cp:revision>88</cp:revision>
  <dcterms:created xsi:type="dcterms:W3CDTF">2006-08-16T00:00:00Z</dcterms:created>
  <dcterms:modified xsi:type="dcterms:W3CDTF">2014-12-23T05:19:23Z</dcterms:modified>
</cp:coreProperties>
</file>